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79"/>
  </p:notesMasterIdLst>
  <p:handoutMasterIdLst>
    <p:handoutMasterId r:id="rId80"/>
  </p:handoutMasterIdLst>
  <p:sldIdLst>
    <p:sldId id="282" r:id="rId5"/>
    <p:sldId id="598" r:id="rId6"/>
    <p:sldId id="560" r:id="rId7"/>
    <p:sldId id="301" r:id="rId8"/>
    <p:sldId id="561" r:id="rId9"/>
    <p:sldId id="323" r:id="rId10"/>
    <p:sldId id="599" r:id="rId11"/>
    <p:sldId id="600" r:id="rId12"/>
    <p:sldId id="601" r:id="rId13"/>
    <p:sldId id="602" r:id="rId14"/>
    <p:sldId id="603" r:id="rId15"/>
    <p:sldId id="604" r:id="rId16"/>
    <p:sldId id="605" r:id="rId17"/>
    <p:sldId id="606" r:id="rId18"/>
    <p:sldId id="607" r:id="rId19"/>
    <p:sldId id="608" r:id="rId20"/>
    <p:sldId id="609" r:id="rId21"/>
    <p:sldId id="610" r:id="rId22"/>
    <p:sldId id="704" r:id="rId23"/>
    <p:sldId id="705" r:id="rId24"/>
    <p:sldId id="562" r:id="rId25"/>
    <p:sldId id="613" r:id="rId26"/>
    <p:sldId id="614" r:id="rId27"/>
    <p:sldId id="615" r:id="rId28"/>
    <p:sldId id="616" r:id="rId29"/>
    <p:sldId id="706" r:id="rId30"/>
    <p:sldId id="707" r:id="rId31"/>
    <p:sldId id="708" r:id="rId32"/>
    <p:sldId id="709" r:id="rId33"/>
    <p:sldId id="619" r:id="rId34"/>
    <p:sldId id="710" r:id="rId35"/>
    <p:sldId id="621" r:id="rId36"/>
    <p:sldId id="622" r:id="rId37"/>
    <p:sldId id="623" r:id="rId38"/>
    <p:sldId id="624" r:id="rId39"/>
    <p:sldId id="625" r:id="rId40"/>
    <p:sldId id="626" r:id="rId41"/>
    <p:sldId id="711" r:id="rId42"/>
    <p:sldId id="628" r:id="rId43"/>
    <p:sldId id="712" r:id="rId44"/>
    <p:sldId id="713" r:id="rId45"/>
    <p:sldId id="633" r:id="rId46"/>
    <p:sldId id="563" r:id="rId47"/>
    <p:sldId id="634" r:id="rId48"/>
    <p:sldId id="714" r:id="rId49"/>
    <p:sldId id="715" r:id="rId50"/>
    <p:sldId id="716" r:id="rId51"/>
    <p:sldId id="717" r:id="rId52"/>
    <p:sldId id="718" r:id="rId53"/>
    <p:sldId id="719" r:id="rId54"/>
    <p:sldId id="720" r:id="rId55"/>
    <p:sldId id="635" r:id="rId56"/>
    <p:sldId id="636" r:id="rId57"/>
    <p:sldId id="721" r:id="rId58"/>
    <p:sldId id="722" r:id="rId59"/>
    <p:sldId id="723" r:id="rId60"/>
    <p:sldId id="724" r:id="rId61"/>
    <p:sldId id="725" r:id="rId62"/>
    <p:sldId id="726" r:id="rId63"/>
    <p:sldId id="727" r:id="rId64"/>
    <p:sldId id="728" r:id="rId65"/>
    <p:sldId id="729" r:id="rId66"/>
    <p:sldId id="730" r:id="rId67"/>
    <p:sldId id="637" r:id="rId68"/>
    <p:sldId id="638" r:id="rId69"/>
    <p:sldId id="731" r:id="rId70"/>
    <p:sldId id="732" r:id="rId71"/>
    <p:sldId id="733" r:id="rId72"/>
    <p:sldId id="734" r:id="rId73"/>
    <p:sldId id="735" r:id="rId74"/>
    <p:sldId id="736" r:id="rId75"/>
    <p:sldId id="737" r:id="rId76"/>
    <p:sldId id="738" r:id="rId77"/>
    <p:sldId id="296" r:id="rId78"/>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109" autoAdjust="0"/>
    <p:restoredTop sz="92136" autoAdjust="0"/>
  </p:normalViewPr>
  <p:slideViewPr>
    <p:cSldViewPr snapToGrid="0">
      <p:cViewPr varScale="1">
        <p:scale>
          <a:sx n="83" d="100"/>
          <a:sy n="83" d="100"/>
        </p:scale>
        <p:origin x="120" y="16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9" d="100"/>
          <a:sy n="89" d="100"/>
        </p:scale>
        <p:origin x="2772"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0CB070B-93E8-4E3F-93BA-4C6F4F890423}" type="datetime1">
              <a:rPr lang="es-ES" smtClean="0"/>
              <a:t>22/03/2020</a:t>
            </a:fld>
            <a:endParaRPr lang="es-ES"/>
          </a:p>
        </p:txBody>
      </p:sp>
      <p:sp>
        <p:nvSpPr>
          <p:cNvPr id="4" name="Marcador de pie de página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es-ES" smtClean="0"/>
              <a:t>‹#›</a:t>
            </a:fld>
            <a:endParaRPr lang="es-E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09EAA754-C899-4020-AF30-0F80416D4F92}" type="datetime1">
              <a:rPr lang="es-ES" noProof="0" smtClean="0"/>
              <a:t>22/03/2020</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530193B-564F-4854-8A52-728F3FB19C85}" type="slidenum">
              <a:rPr lang="es-ES" noProof="0" smtClean="0"/>
              <a:t>‹#›</a:t>
            </a:fld>
            <a:endParaRPr lang="es-E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1</a:t>
            </a:fld>
            <a:endParaRPr lang="es-ES"/>
          </a:p>
        </p:txBody>
      </p:sp>
    </p:spTree>
    <p:extLst>
      <p:ext uri="{BB962C8B-B14F-4D97-AF65-F5344CB8AC3E}">
        <p14:creationId xmlns:p14="http://schemas.microsoft.com/office/powerpoint/2010/main" val="2256460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10</a:t>
            </a:fld>
            <a:endParaRPr lang="es-ES"/>
          </a:p>
        </p:txBody>
      </p:sp>
    </p:spTree>
    <p:extLst>
      <p:ext uri="{BB962C8B-B14F-4D97-AF65-F5344CB8AC3E}">
        <p14:creationId xmlns:p14="http://schemas.microsoft.com/office/powerpoint/2010/main" val="34120116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11</a:t>
            </a:fld>
            <a:endParaRPr lang="es-ES"/>
          </a:p>
        </p:txBody>
      </p:sp>
    </p:spTree>
    <p:extLst>
      <p:ext uri="{BB962C8B-B14F-4D97-AF65-F5344CB8AC3E}">
        <p14:creationId xmlns:p14="http://schemas.microsoft.com/office/powerpoint/2010/main" val="19674203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12</a:t>
            </a:fld>
            <a:endParaRPr lang="es-ES"/>
          </a:p>
        </p:txBody>
      </p:sp>
    </p:spTree>
    <p:extLst>
      <p:ext uri="{BB962C8B-B14F-4D97-AF65-F5344CB8AC3E}">
        <p14:creationId xmlns:p14="http://schemas.microsoft.com/office/powerpoint/2010/main" val="3835935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13</a:t>
            </a:fld>
            <a:endParaRPr lang="es-ES"/>
          </a:p>
        </p:txBody>
      </p:sp>
    </p:spTree>
    <p:extLst>
      <p:ext uri="{BB962C8B-B14F-4D97-AF65-F5344CB8AC3E}">
        <p14:creationId xmlns:p14="http://schemas.microsoft.com/office/powerpoint/2010/main" val="1461169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14</a:t>
            </a:fld>
            <a:endParaRPr lang="es-ES"/>
          </a:p>
        </p:txBody>
      </p:sp>
    </p:spTree>
    <p:extLst>
      <p:ext uri="{BB962C8B-B14F-4D97-AF65-F5344CB8AC3E}">
        <p14:creationId xmlns:p14="http://schemas.microsoft.com/office/powerpoint/2010/main" val="1212028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15</a:t>
            </a:fld>
            <a:endParaRPr lang="es-ES"/>
          </a:p>
        </p:txBody>
      </p:sp>
    </p:spTree>
    <p:extLst>
      <p:ext uri="{BB962C8B-B14F-4D97-AF65-F5344CB8AC3E}">
        <p14:creationId xmlns:p14="http://schemas.microsoft.com/office/powerpoint/2010/main" val="30748331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16</a:t>
            </a:fld>
            <a:endParaRPr lang="es-ES"/>
          </a:p>
        </p:txBody>
      </p:sp>
    </p:spTree>
    <p:extLst>
      <p:ext uri="{BB962C8B-B14F-4D97-AF65-F5344CB8AC3E}">
        <p14:creationId xmlns:p14="http://schemas.microsoft.com/office/powerpoint/2010/main" val="2113019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17</a:t>
            </a:fld>
            <a:endParaRPr lang="es-ES"/>
          </a:p>
        </p:txBody>
      </p:sp>
    </p:spTree>
    <p:extLst>
      <p:ext uri="{BB962C8B-B14F-4D97-AF65-F5344CB8AC3E}">
        <p14:creationId xmlns:p14="http://schemas.microsoft.com/office/powerpoint/2010/main" val="240444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18</a:t>
            </a:fld>
            <a:endParaRPr lang="es-ES"/>
          </a:p>
        </p:txBody>
      </p:sp>
    </p:spTree>
    <p:extLst>
      <p:ext uri="{BB962C8B-B14F-4D97-AF65-F5344CB8AC3E}">
        <p14:creationId xmlns:p14="http://schemas.microsoft.com/office/powerpoint/2010/main" val="22739625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19</a:t>
            </a:fld>
            <a:endParaRPr lang="es-ES"/>
          </a:p>
        </p:txBody>
      </p:sp>
    </p:spTree>
    <p:extLst>
      <p:ext uri="{BB962C8B-B14F-4D97-AF65-F5344CB8AC3E}">
        <p14:creationId xmlns:p14="http://schemas.microsoft.com/office/powerpoint/2010/main" val="1973184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2</a:t>
            </a:fld>
            <a:endParaRPr lang="es-ES"/>
          </a:p>
        </p:txBody>
      </p:sp>
    </p:spTree>
    <p:extLst>
      <p:ext uri="{BB962C8B-B14F-4D97-AF65-F5344CB8AC3E}">
        <p14:creationId xmlns:p14="http://schemas.microsoft.com/office/powerpoint/2010/main" val="2948228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20</a:t>
            </a:fld>
            <a:endParaRPr lang="es-ES"/>
          </a:p>
        </p:txBody>
      </p:sp>
    </p:spTree>
    <p:extLst>
      <p:ext uri="{BB962C8B-B14F-4D97-AF65-F5344CB8AC3E}">
        <p14:creationId xmlns:p14="http://schemas.microsoft.com/office/powerpoint/2010/main" val="20089712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21</a:t>
            </a:fld>
            <a:endParaRPr lang="es-ES"/>
          </a:p>
        </p:txBody>
      </p:sp>
    </p:spTree>
    <p:extLst>
      <p:ext uri="{BB962C8B-B14F-4D97-AF65-F5344CB8AC3E}">
        <p14:creationId xmlns:p14="http://schemas.microsoft.com/office/powerpoint/2010/main" val="4728590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22</a:t>
            </a:fld>
            <a:endParaRPr lang="es-ES"/>
          </a:p>
        </p:txBody>
      </p:sp>
    </p:spTree>
    <p:extLst>
      <p:ext uri="{BB962C8B-B14F-4D97-AF65-F5344CB8AC3E}">
        <p14:creationId xmlns:p14="http://schemas.microsoft.com/office/powerpoint/2010/main" val="41732686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23</a:t>
            </a:fld>
            <a:endParaRPr lang="es-ES"/>
          </a:p>
        </p:txBody>
      </p:sp>
    </p:spTree>
    <p:extLst>
      <p:ext uri="{BB962C8B-B14F-4D97-AF65-F5344CB8AC3E}">
        <p14:creationId xmlns:p14="http://schemas.microsoft.com/office/powerpoint/2010/main" val="38648314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24</a:t>
            </a:fld>
            <a:endParaRPr lang="es-ES"/>
          </a:p>
        </p:txBody>
      </p:sp>
    </p:spTree>
    <p:extLst>
      <p:ext uri="{BB962C8B-B14F-4D97-AF65-F5344CB8AC3E}">
        <p14:creationId xmlns:p14="http://schemas.microsoft.com/office/powerpoint/2010/main" val="21254170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25</a:t>
            </a:fld>
            <a:endParaRPr lang="es-ES"/>
          </a:p>
        </p:txBody>
      </p:sp>
    </p:spTree>
    <p:extLst>
      <p:ext uri="{BB962C8B-B14F-4D97-AF65-F5344CB8AC3E}">
        <p14:creationId xmlns:p14="http://schemas.microsoft.com/office/powerpoint/2010/main" val="41421605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26</a:t>
            </a:fld>
            <a:endParaRPr lang="es-ES"/>
          </a:p>
        </p:txBody>
      </p:sp>
    </p:spTree>
    <p:extLst>
      <p:ext uri="{BB962C8B-B14F-4D97-AF65-F5344CB8AC3E}">
        <p14:creationId xmlns:p14="http://schemas.microsoft.com/office/powerpoint/2010/main" val="40406212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27</a:t>
            </a:fld>
            <a:endParaRPr lang="es-ES"/>
          </a:p>
        </p:txBody>
      </p:sp>
    </p:spTree>
    <p:extLst>
      <p:ext uri="{BB962C8B-B14F-4D97-AF65-F5344CB8AC3E}">
        <p14:creationId xmlns:p14="http://schemas.microsoft.com/office/powerpoint/2010/main" val="21106179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28</a:t>
            </a:fld>
            <a:endParaRPr lang="es-ES"/>
          </a:p>
        </p:txBody>
      </p:sp>
    </p:spTree>
    <p:extLst>
      <p:ext uri="{BB962C8B-B14F-4D97-AF65-F5344CB8AC3E}">
        <p14:creationId xmlns:p14="http://schemas.microsoft.com/office/powerpoint/2010/main" val="35526058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29</a:t>
            </a:fld>
            <a:endParaRPr lang="es-ES"/>
          </a:p>
        </p:txBody>
      </p:sp>
    </p:spTree>
    <p:extLst>
      <p:ext uri="{BB962C8B-B14F-4D97-AF65-F5344CB8AC3E}">
        <p14:creationId xmlns:p14="http://schemas.microsoft.com/office/powerpoint/2010/main" val="3739278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3</a:t>
            </a:fld>
            <a:endParaRPr lang="es-ES"/>
          </a:p>
        </p:txBody>
      </p:sp>
    </p:spTree>
    <p:extLst>
      <p:ext uri="{BB962C8B-B14F-4D97-AF65-F5344CB8AC3E}">
        <p14:creationId xmlns:p14="http://schemas.microsoft.com/office/powerpoint/2010/main" val="18645710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30</a:t>
            </a:fld>
            <a:endParaRPr lang="es-ES"/>
          </a:p>
        </p:txBody>
      </p:sp>
    </p:spTree>
    <p:extLst>
      <p:ext uri="{BB962C8B-B14F-4D97-AF65-F5344CB8AC3E}">
        <p14:creationId xmlns:p14="http://schemas.microsoft.com/office/powerpoint/2010/main" val="13412450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31</a:t>
            </a:fld>
            <a:endParaRPr lang="es-ES"/>
          </a:p>
        </p:txBody>
      </p:sp>
    </p:spTree>
    <p:extLst>
      <p:ext uri="{BB962C8B-B14F-4D97-AF65-F5344CB8AC3E}">
        <p14:creationId xmlns:p14="http://schemas.microsoft.com/office/powerpoint/2010/main" val="24064230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32</a:t>
            </a:fld>
            <a:endParaRPr lang="es-ES"/>
          </a:p>
        </p:txBody>
      </p:sp>
    </p:spTree>
    <p:extLst>
      <p:ext uri="{BB962C8B-B14F-4D97-AF65-F5344CB8AC3E}">
        <p14:creationId xmlns:p14="http://schemas.microsoft.com/office/powerpoint/2010/main" val="526233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33</a:t>
            </a:fld>
            <a:endParaRPr lang="es-ES"/>
          </a:p>
        </p:txBody>
      </p:sp>
    </p:spTree>
    <p:extLst>
      <p:ext uri="{BB962C8B-B14F-4D97-AF65-F5344CB8AC3E}">
        <p14:creationId xmlns:p14="http://schemas.microsoft.com/office/powerpoint/2010/main" val="4076611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34</a:t>
            </a:fld>
            <a:endParaRPr lang="es-ES"/>
          </a:p>
        </p:txBody>
      </p:sp>
    </p:spTree>
    <p:extLst>
      <p:ext uri="{BB962C8B-B14F-4D97-AF65-F5344CB8AC3E}">
        <p14:creationId xmlns:p14="http://schemas.microsoft.com/office/powerpoint/2010/main" val="9953953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35</a:t>
            </a:fld>
            <a:endParaRPr lang="es-ES"/>
          </a:p>
        </p:txBody>
      </p:sp>
    </p:spTree>
    <p:extLst>
      <p:ext uri="{BB962C8B-B14F-4D97-AF65-F5344CB8AC3E}">
        <p14:creationId xmlns:p14="http://schemas.microsoft.com/office/powerpoint/2010/main" val="16546972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36</a:t>
            </a:fld>
            <a:endParaRPr lang="es-ES"/>
          </a:p>
        </p:txBody>
      </p:sp>
    </p:spTree>
    <p:extLst>
      <p:ext uri="{BB962C8B-B14F-4D97-AF65-F5344CB8AC3E}">
        <p14:creationId xmlns:p14="http://schemas.microsoft.com/office/powerpoint/2010/main" val="38415188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37</a:t>
            </a:fld>
            <a:endParaRPr lang="es-ES"/>
          </a:p>
        </p:txBody>
      </p:sp>
    </p:spTree>
    <p:extLst>
      <p:ext uri="{BB962C8B-B14F-4D97-AF65-F5344CB8AC3E}">
        <p14:creationId xmlns:p14="http://schemas.microsoft.com/office/powerpoint/2010/main" val="35231527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38</a:t>
            </a:fld>
            <a:endParaRPr lang="es-ES"/>
          </a:p>
        </p:txBody>
      </p:sp>
    </p:spTree>
    <p:extLst>
      <p:ext uri="{BB962C8B-B14F-4D97-AF65-F5344CB8AC3E}">
        <p14:creationId xmlns:p14="http://schemas.microsoft.com/office/powerpoint/2010/main" val="41473516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39</a:t>
            </a:fld>
            <a:endParaRPr lang="es-ES"/>
          </a:p>
        </p:txBody>
      </p:sp>
    </p:spTree>
    <p:extLst>
      <p:ext uri="{BB962C8B-B14F-4D97-AF65-F5344CB8AC3E}">
        <p14:creationId xmlns:p14="http://schemas.microsoft.com/office/powerpoint/2010/main" val="2905280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4</a:t>
            </a:fld>
            <a:endParaRPr lang="es-ES"/>
          </a:p>
        </p:txBody>
      </p:sp>
    </p:spTree>
    <p:extLst>
      <p:ext uri="{BB962C8B-B14F-4D97-AF65-F5344CB8AC3E}">
        <p14:creationId xmlns:p14="http://schemas.microsoft.com/office/powerpoint/2010/main" val="30302762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40</a:t>
            </a:fld>
            <a:endParaRPr lang="es-ES"/>
          </a:p>
        </p:txBody>
      </p:sp>
    </p:spTree>
    <p:extLst>
      <p:ext uri="{BB962C8B-B14F-4D97-AF65-F5344CB8AC3E}">
        <p14:creationId xmlns:p14="http://schemas.microsoft.com/office/powerpoint/2010/main" val="22069262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41</a:t>
            </a:fld>
            <a:endParaRPr lang="es-ES"/>
          </a:p>
        </p:txBody>
      </p:sp>
    </p:spTree>
    <p:extLst>
      <p:ext uri="{BB962C8B-B14F-4D97-AF65-F5344CB8AC3E}">
        <p14:creationId xmlns:p14="http://schemas.microsoft.com/office/powerpoint/2010/main" val="29425421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42</a:t>
            </a:fld>
            <a:endParaRPr lang="es-ES"/>
          </a:p>
        </p:txBody>
      </p:sp>
    </p:spTree>
    <p:extLst>
      <p:ext uri="{BB962C8B-B14F-4D97-AF65-F5344CB8AC3E}">
        <p14:creationId xmlns:p14="http://schemas.microsoft.com/office/powerpoint/2010/main" val="12880501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43</a:t>
            </a:fld>
            <a:endParaRPr lang="es-ES"/>
          </a:p>
        </p:txBody>
      </p:sp>
    </p:spTree>
    <p:extLst>
      <p:ext uri="{BB962C8B-B14F-4D97-AF65-F5344CB8AC3E}">
        <p14:creationId xmlns:p14="http://schemas.microsoft.com/office/powerpoint/2010/main" val="34672355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44</a:t>
            </a:fld>
            <a:endParaRPr lang="es-ES"/>
          </a:p>
        </p:txBody>
      </p:sp>
    </p:spTree>
    <p:extLst>
      <p:ext uri="{BB962C8B-B14F-4D97-AF65-F5344CB8AC3E}">
        <p14:creationId xmlns:p14="http://schemas.microsoft.com/office/powerpoint/2010/main" val="22053990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45</a:t>
            </a:fld>
            <a:endParaRPr lang="es-ES"/>
          </a:p>
        </p:txBody>
      </p:sp>
    </p:spTree>
    <p:extLst>
      <p:ext uri="{BB962C8B-B14F-4D97-AF65-F5344CB8AC3E}">
        <p14:creationId xmlns:p14="http://schemas.microsoft.com/office/powerpoint/2010/main" val="12716137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46</a:t>
            </a:fld>
            <a:endParaRPr lang="es-ES"/>
          </a:p>
        </p:txBody>
      </p:sp>
    </p:spTree>
    <p:extLst>
      <p:ext uri="{BB962C8B-B14F-4D97-AF65-F5344CB8AC3E}">
        <p14:creationId xmlns:p14="http://schemas.microsoft.com/office/powerpoint/2010/main" val="7650224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51</a:t>
            </a:fld>
            <a:endParaRPr lang="es-ES"/>
          </a:p>
        </p:txBody>
      </p:sp>
    </p:spTree>
    <p:extLst>
      <p:ext uri="{BB962C8B-B14F-4D97-AF65-F5344CB8AC3E}">
        <p14:creationId xmlns:p14="http://schemas.microsoft.com/office/powerpoint/2010/main" val="3613153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52</a:t>
            </a:fld>
            <a:endParaRPr lang="es-ES"/>
          </a:p>
        </p:txBody>
      </p:sp>
    </p:spTree>
    <p:extLst>
      <p:ext uri="{BB962C8B-B14F-4D97-AF65-F5344CB8AC3E}">
        <p14:creationId xmlns:p14="http://schemas.microsoft.com/office/powerpoint/2010/main" val="21235370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53</a:t>
            </a:fld>
            <a:endParaRPr lang="es-ES"/>
          </a:p>
        </p:txBody>
      </p:sp>
    </p:spTree>
    <p:extLst>
      <p:ext uri="{BB962C8B-B14F-4D97-AF65-F5344CB8AC3E}">
        <p14:creationId xmlns:p14="http://schemas.microsoft.com/office/powerpoint/2010/main" val="528902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5</a:t>
            </a:fld>
            <a:endParaRPr lang="es-ES"/>
          </a:p>
        </p:txBody>
      </p:sp>
    </p:spTree>
    <p:extLst>
      <p:ext uri="{BB962C8B-B14F-4D97-AF65-F5344CB8AC3E}">
        <p14:creationId xmlns:p14="http://schemas.microsoft.com/office/powerpoint/2010/main" val="31327664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54</a:t>
            </a:fld>
            <a:endParaRPr lang="es-ES"/>
          </a:p>
        </p:txBody>
      </p:sp>
    </p:spTree>
    <p:extLst>
      <p:ext uri="{BB962C8B-B14F-4D97-AF65-F5344CB8AC3E}">
        <p14:creationId xmlns:p14="http://schemas.microsoft.com/office/powerpoint/2010/main" val="42238461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55</a:t>
            </a:fld>
            <a:endParaRPr lang="es-ES"/>
          </a:p>
        </p:txBody>
      </p:sp>
    </p:spTree>
    <p:extLst>
      <p:ext uri="{BB962C8B-B14F-4D97-AF65-F5344CB8AC3E}">
        <p14:creationId xmlns:p14="http://schemas.microsoft.com/office/powerpoint/2010/main" val="14306124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56</a:t>
            </a:fld>
            <a:endParaRPr lang="es-ES"/>
          </a:p>
        </p:txBody>
      </p:sp>
    </p:spTree>
    <p:extLst>
      <p:ext uri="{BB962C8B-B14F-4D97-AF65-F5344CB8AC3E}">
        <p14:creationId xmlns:p14="http://schemas.microsoft.com/office/powerpoint/2010/main" val="13895933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57</a:t>
            </a:fld>
            <a:endParaRPr lang="es-ES"/>
          </a:p>
        </p:txBody>
      </p:sp>
    </p:spTree>
    <p:extLst>
      <p:ext uri="{BB962C8B-B14F-4D97-AF65-F5344CB8AC3E}">
        <p14:creationId xmlns:p14="http://schemas.microsoft.com/office/powerpoint/2010/main" val="16706693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58</a:t>
            </a:fld>
            <a:endParaRPr lang="es-ES"/>
          </a:p>
        </p:txBody>
      </p:sp>
    </p:spTree>
    <p:extLst>
      <p:ext uri="{BB962C8B-B14F-4D97-AF65-F5344CB8AC3E}">
        <p14:creationId xmlns:p14="http://schemas.microsoft.com/office/powerpoint/2010/main" val="22546316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59</a:t>
            </a:fld>
            <a:endParaRPr lang="es-ES"/>
          </a:p>
        </p:txBody>
      </p:sp>
    </p:spTree>
    <p:extLst>
      <p:ext uri="{BB962C8B-B14F-4D97-AF65-F5344CB8AC3E}">
        <p14:creationId xmlns:p14="http://schemas.microsoft.com/office/powerpoint/2010/main" val="14133336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60</a:t>
            </a:fld>
            <a:endParaRPr lang="es-ES"/>
          </a:p>
        </p:txBody>
      </p:sp>
    </p:spTree>
    <p:extLst>
      <p:ext uri="{BB962C8B-B14F-4D97-AF65-F5344CB8AC3E}">
        <p14:creationId xmlns:p14="http://schemas.microsoft.com/office/powerpoint/2010/main" val="19902600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61</a:t>
            </a:fld>
            <a:endParaRPr lang="es-ES"/>
          </a:p>
        </p:txBody>
      </p:sp>
    </p:spTree>
    <p:extLst>
      <p:ext uri="{BB962C8B-B14F-4D97-AF65-F5344CB8AC3E}">
        <p14:creationId xmlns:p14="http://schemas.microsoft.com/office/powerpoint/2010/main" val="29924292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62</a:t>
            </a:fld>
            <a:endParaRPr lang="es-ES"/>
          </a:p>
        </p:txBody>
      </p:sp>
    </p:spTree>
    <p:extLst>
      <p:ext uri="{BB962C8B-B14F-4D97-AF65-F5344CB8AC3E}">
        <p14:creationId xmlns:p14="http://schemas.microsoft.com/office/powerpoint/2010/main" val="39247771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63</a:t>
            </a:fld>
            <a:endParaRPr lang="es-ES"/>
          </a:p>
        </p:txBody>
      </p:sp>
    </p:spTree>
    <p:extLst>
      <p:ext uri="{BB962C8B-B14F-4D97-AF65-F5344CB8AC3E}">
        <p14:creationId xmlns:p14="http://schemas.microsoft.com/office/powerpoint/2010/main" val="1397923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6</a:t>
            </a:fld>
            <a:endParaRPr lang="es-ES"/>
          </a:p>
        </p:txBody>
      </p:sp>
    </p:spTree>
    <p:extLst>
      <p:ext uri="{BB962C8B-B14F-4D97-AF65-F5344CB8AC3E}">
        <p14:creationId xmlns:p14="http://schemas.microsoft.com/office/powerpoint/2010/main" val="12991347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64</a:t>
            </a:fld>
            <a:endParaRPr lang="es-ES"/>
          </a:p>
        </p:txBody>
      </p:sp>
    </p:spTree>
    <p:extLst>
      <p:ext uri="{BB962C8B-B14F-4D97-AF65-F5344CB8AC3E}">
        <p14:creationId xmlns:p14="http://schemas.microsoft.com/office/powerpoint/2010/main" val="170196749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65</a:t>
            </a:fld>
            <a:endParaRPr lang="es-ES"/>
          </a:p>
        </p:txBody>
      </p:sp>
    </p:spTree>
    <p:extLst>
      <p:ext uri="{BB962C8B-B14F-4D97-AF65-F5344CB8AC3E}">
        <p14:creationId xmlns:p14="http://schemas.microsoft.com/office/powerpoint/2010/main" val="426268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66</a:t>
            </a:fld>
            <a:endParaRPr lang="es-ES"/>
          </a:p>
        </p:txBody>
      </p:sp>
    </p:spTree>
    <p:extLst>
      <p:ext uri="{BB962C8B-B14F-4D97-AF65-F5344CB8AC3E}">
        <p14:creationId xmlns:p14="http://schemas.microsoft.com/office/powerpoint/2010/main" val="22100065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67</a:t>
            </a:fld>
            <a:endParaRPr lang="es-ES"/>
          </a:p>
        </p:txBody>
      </p:sp>
    </p:spTree>
    <p:extLst>
      <p:ext uri="{BB962C8B-B14F-4D97-AF65-F5344CB8AC3E}">
        <p14:creationId xmlns:p14="http://schemas.microsoft.com/office/powerpoint/2010/main" val="31708958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68</a:t>
            </a:fld>
            <a:endParaRPr lang="es-ES"/>
          </a:p>
        </p:txBody>
      </p:sp>
    </p:spTree>
    <p:extLst>
      <p:ext uri="{BB962C8B-B14F-4D97-AF65-F5344CB8AC3E}">
        <p14:creationId xmlns:p14="http://schemas.microsoft.com/office/powerpoint/2010/main" val="14266871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69</a:t>
            </a:fld>
            <a:endParaRPr lang="es-ES"/>
          </a:p>
        </p:txBody>
      </p:sp>
    </p:spTree>
    <p:extLst>
      <p:ext uri="{BB962C8B-B14F-4D97-AF65-F5344CB8AC3E}">
        <p14:creationId xmlns:p14="http://schemas.microsoft.com/office/powerpoint/2010/main" val="270763853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70</a:t>
            </a:fld>
            <a:endParaRPr lang="es-ES"/>
          </a:p>
        </p:txBody>
      </p:sp>
    </p:spTree>
    <p:extLst>
      <p:ext uri="{BB962C8B-B14F-4D97-AF65-F5344CB8AC3E}">
        <p14:creationId xmlns:p14="http://schemas.microsoft.com/office/powerpoint/2010/main" val="19053119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71</a:t>
            </a:fld>
            <a:endParaRPr lang="es-ES"/>
          </a:p>
        </p:txBody>
      </p:sp>
    </p:spTree>
    <p:extLst>
      <p:ext uri="{BB962C8B-B14F-4D97-AF65-F5344CB8AC3E}">
        <p14:creationId xmlns:p14="http://schemas.microsoft.com/office/powerpoint/2010/main" val="32530613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72</a:t>
            </a:fld>
            <a:endParaRPr lang="es-ES"/>
          </a:p>
        </p:txBody>
      </p:sp>
    </p:spTree>
    <p:extLst>
      <p:ext uri="{BB962C8B-B14F-4D97-AF65-F5344CB8AC3E}">
        <p14:creationId xmlns:p14="http://schemas.microsoft.com/office/powerpoint/2010/main" val="172663485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73</a:t>
            </a:fld>
            <a:endParaRPr lang="es-ES"/>
          </a:p>
        </p:txBody>
      </p:sp>
    </p:spTree>
    <p:extLst>
      <p:ext uri="{BB962C8B-B14F-4D97-AF65-F5344CB8AC3E}">
        <p14:creationId xmlns:p14="http://schemas.microsoft.com/office/powerpoint/2010/main" val="746508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7</a:t>
            </a:fld>
            <a:endParaRPr lang="es-ES"/>
          </a:p>
        </p:txBody>
      </p:sp>
    </p:spTree>
    <p:extLst>
      <p:ext uri="{BB962C8B-B14F-4D97-AF65-F5344CB8AC3E}">
        <p14:creationId xmlns:p14="http://schemas.microsoft.com/office/powerpoint/2010/main" val="41560127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8530193B-564F-4854-8A52-728F3FB19C85}" type="slidenum">
              <a:rPr lang="es-ES" smtClean="0"/>
              <a:t>74</a:t>
            </a:fld>
            <a:endParaRPr lang="es-ES"/>
          </a:p>
        </p:txBody>
      </p:sp>
    </p:spTree>
    <p:extLst>
      <p:ext uri="{BB962C8B-B14F-4D97-AF65-F5344CB8AC3E}">
        <p14:creationId xmlns:p14="http://schemas.microsoft.com/office/powerpoint/2010/main" val="1309949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8</a:t>
            </a:fld>
            <a:endParaRPr lang="es-ES"/>
          </a:p>
        </p:txBody>
      </p:sp>
    </p:spTree>
    <p:extLst>
      <p:ext uri="{BB962C8B-B14F-4D97-AF65-F5344CB8AC3E}">
        <p14:creationId xmlns:p14="http://schemas.microsoft.com/office/powerpoint/2010/main" val="1911002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9</a:t>
            </a:fld>
            <a:endParaRPr lang="es-ES"/>
          </a:p>
        </p:txBody>
      </p:sp>
    </p:spTree>
    <p:extLst>
      <p:ext uri="{BB962C8B-B14F-4D97-AF65-F5344CB8AC3E}">
        <p14:creationId xmlns:p14="http://schemas.microsoft.com/office/powerpoint/2010/main" val="8407323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a de título con imagen pequeña">
    <p:spTree>
      <p:nvGrpSpPr>
        <p:cNvPr id="1" name=""/>
        <p:cNvGrpSpPr/>
        <p:nvPr/>
      </p:nvGrpSpPr>
      <p:grpSpPr>
        <a:xfrm>
          <a:off x="0" y="0"/>
          <a:ext cx="0" cy="0"/>
          <a:chOff x="0" y="0"/>
          <a:chExt cx="0" cy="0"/>
        </a:xfrm>
      </p:grpSpPr>
      <p:sp>
        <p:nvSpPr>
          <p:cNvPr id="9" name="Marcador de posición de imagen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9980476" y="0"/>
            <a:ext cx="2211524" cy="6858000"/>
          </a:xfrm>
          <a:solidFill>
            <a:schemeClr val="bg1">
              <a:lumMod val="95000"/>
            </a:schemeClr>
          </a:solidFill>
        </p:spPr>
        <p:txBody>
          <a:bodyPr rtlCol="0" anchor="ct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2" name="Título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rtlCol="0" anchor="b"/>
          <a:lstStyle>
            <a:lvl1pPr algn="r">
              <a:lnSpc>
                <a:spcPts val="5000"/>
              </a:lnSpc>
              <a:defRPr sz="6000" b="1" cap="all" spc="-300" baseline="0">
                <a:solidFill>
                  <a:schemeClr val="tx1"/>
                </a:solidFill>
                <a:latin typeface="+mj-lt"/>
              </a:defRPr>
            </a:lvl1pPr>
          </a:lstStyle>
          <a:p>
            <a:pPr rtl="0"/>
            <a:r>
              <a:rPr lang="es-ES" noProof="0"/>
              <a:t>TÍTULO DE LA PRESENTACIÓN</a:t>
            </a:r>
          </a:p>
        </p:txBody>
      </p:sp>
      <p:sp>
        <p:nvSpPr>
          <p:cNvPr id="3" name="Subtítulo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7311904" y="4650539"/>
            <a:ext cx="3401478" cy="1192038"/>
          </a:xfrm>
          <a:solidFill>
            <a:schemeClr val="tx1"/>
          </a:solidFill>
        </p:spPr>
        <p:txBody>
          <a:bodyPr lIns="252000" tIns="0" rtlCol="0" anchor="ctr"/>
          <a:lstStyle>
            <a:lvl1pPr marL="0" indent="0" algn="l">
              <a:lnSpc>
                <a:spcPct val="100000"/>
              </a:lnSpc>
              <a:buNone/>
              <a:defRPr sz="1800" i="1">
                <a:solidFill>
                  <a:schemeClr val="bg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7" name="Rectángulo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Rectángulo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Rectángulo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lumna 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es-ES" noProof="0"/>
              <a:t>Haga clic para editar el título de la página</a:t>
            </a:r>
          </a:p>
        </p:txBody>
      </p:sp>
      <p:sp>
        <p:nvSpPr>
          <p:cNvPr id="9" name="Subtítulo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9198000"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ntenido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2916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a:extLst>
              <a:ext uri="{FF2B5EF4-FFF2-40B4-BE49-F238E27FC236}">
                <a16:creationId xmlns:a16="http://schemas.microsoft.com/office/drawing/2014/main" id="{16A38E24-EB1C-472F-B631-5DF32F9C4CF5}"/>
              </a:ext>
            </a:extLst>
          </p:cNvPr>
          <p:cNvSpPr>
            <a:spLocks noGrp="1"/>
          </p:cNvSpPr>
          <p:nvPr>
            <p:ph type="body" sz="quarter" idx="12" hasCustomPrompt="1"/>
          </p:nvPr>
        </p:nvSpPr>
        <p:spPr>
          <a:xfrm>
            <a:off x="3572900" y="1511476"/>
            <a:ext cx="2916000" cy="4679249"/>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1" name="Marcador de texto 5">
            <a:extLst>
              <a:ext uri="{FF2B5EF4-FFF2-40B4-BE49-F238E27FC236}">
                <a16:creationId xmlns:a16="http://schemas.microsoft.com/office/drawing/2014/main" id="{5B4A252E-78C9-4F76-98A4-A4B580AD072A}"/>
              </a:ext>
            </a:extLst>
          </p:cNvPr>
          <p:cNvSpPr>
            <a:spLocks noGrp="1"/>
          </p:cNvSpPr>
          <p:nvPr>
            <p:ph type="body" sz="quarter" idx="13" hasCustomPrompt="1"/>
          </p:nvPr>
        </p:nvSpPr>
        <p:spPr>
          <a:xfrm>
            <a:off x="6713800" y="1511475"/>
            <a:ext cx="2916000" cy="4679250"/>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ie de página 3">
            <a:extLst>
              <a:ext uri="{FF2B5EF4-FFF2-40B4-BE49-F238E27FC236}">
                <a16:creationId xmlns:a16="http://schemas.microsoft.com/office/drawing/2014/main" id="{6D4BCA97-F31B-451D-82F8-6E000DF2118A}"/>
              </a:ext>
            </a:extLst>
          </p:cNvPr>
          <p:cNvSpPr>
            <a:spLocks noGrp="1"/>
          </p:cNvSpPr>
          <p:nvPr>
            <p:ph type="ftr" sz="quarter" idx="14"/>
          </p:nvPr>
        </p:nvSpPr>
        <p:spPr/>
        <p:txBody>
          <a:bodyPr rtlCol="0"/>
          <a:lstStyle/>
          <a:p>
            <a:pPr rtl="0"/>
            <a:r>
              <a:rPr lang="es-ES" noProof="0"/>
              <a:t>Agregue un pie de página</a:t>
            </a:r>
          </a:p>
        </p:txBody>
      </p:sp>
      <p:sp>
        <p:nvSpPr>
          <p:cNvPr id="6" name="Marcador de posición de número de diapositiva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rtlCol="0"/>
          <a:lstStyle/>
          <a:p>
            <a:pPr rtl="0"/>
            <a:fld id="{19B51A1E-902D-48AF-9020-955120F399B6}" type="slidenum">
              <a:rPr lang="es-ES" noProof="0" smtClean="0"/>
              <a:pPr rtl="0"/>
              <a:t>‹#›</a:t>
            </a:fld>
            <a:endParaRPr lang="es-ES" noProof="0"/>
          </a:p>
        </p:txBody>
      </p:sp>
    </p:spTree>
    <p:extLst>
      <p:ext uri="{BB962C8B-B14F-4D97-AF65-F5344CB8AC3E}">
        <p14:creationId xmlns:p14="http://schemas.microsoft.com/office/powerpoint/2010/main" val="2654388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lumna 5">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es-ES" noProof="0"/>
              <a:t>Haga clic para editar el título de la página</a:t>
            </a:r>
          </a:p>
        </p:txBody>
      </p:sp>
      <p:sp>
        <p:nvSpPr>
          <p:cNvPr id="10" name="Subtítulo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9198000"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ntenido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1764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290450" y="1512000"/>
            <a:ext cx="1764000" cy="4679250"/>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3" name="Marcador de texto 5">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4148900" y="1512000"/>
            <a:ext cx="1764000" cy="4679250"/>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5" name="Marcador de texto 6">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6007350" y="1507535"/>
            <a:ext cx="1764000" cy="4679250"/>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7" name="Marcador de texto 7">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7865800" y="1507535"/>
            <a:ext cx="1764000" cy="4683715"/>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ie de página 3">
            <a:extLst>
              <a:ext uri="{FF2B5EF4-FFF2-40B4-BE49-F238E27FC236}">
                <a16:creationId xmlns:a16="http://schemas.microsoft.com/office/drawing/2014/main" id="{2D09234E-176D-4BBF-9391-7B6F018C51AB}"/>
              </a:ext>
            </a:extLst>
          </p:cNvPr>
          <p:cNvSpPr>
            <a:spLocks noGrp="1"/>
          </p:cNvSpPr>
          <p:nvPr>
            <p:ph type="ftr" sz="quarter" idx="16"/>
          </p:nvPr>
        </p:nvSpPr>
        <p:spPr/>
        <p:txBody>
          <a:bodyPr rtlCol="0"/>
          <a:lstStyle/>
          <a:p>
            <a:pPr rtl="0"/>
            <a:r>
              <a:rPr lang="es-ES" noProof="0"/>
              <a:t>Agregue un pie de página</a:t>
            </a:r>
          </a:p>
        </p:txBody>
      </p:sp>
      <p:sp>
        <p:nvSpPr>
          <p:cNvPr id="6" name="Marcador de posición de número de diapositiva 5">
            <a:extLst>
              <a:ext uri="{FF2B5EF4-FFF2-40B4-BE49-F238E27FC236}">
                <a16:creationId xmlns:a16="http://schemas.microsoft.com/office/drawing/2014/main" id="{B5A8293F-A5B5-4FCC-BF27-A25B1BAFF245}"/>
              </a:ext>
            </a:extLst>
          </p:cNvPr>
          <p:cNvSpPr>
            <a:spLocks noGrp="1"/>
          </p:cNvSpPr>
          <p:nvPr>
            <p:ph type="sldNum" sz="quarter" idx="33"/>
          </p:nvPr>
        </p:nvSpPr>
        <p:spPr/>
        <p:txBody>
          <a:bodyPr rtlCol="0"/>
          <a:lstStyle/>
          <a:p>
            <a:pPr rtl="0"/>
            <a:fld id="{19B51A1E-902D-48AF-9020-955120F399B6}" type="slidenum">
              <a:rPr lang="es-ES" noProof="0" smtClean="0"/>
              <a:pPr rtl="0"/>
              <a:t>‹#›</a:t>
            </a:fld>
            <a:endParaRPr lang="es-ES" noProof="0"/>
          </a:p>
        </p:txBody>
      </p:sp>
    </p:spTree>
    <p:extLst>
      <p:ext uri="{BB962C8B-B14F-4D97-AF65-F5344CB8AC3E}">
        <p14:creationId xmlns:p14="http://schemas.microsoft.com/office/powerpoint/2010/main" val="974837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ítulo y sub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rtlCol="0"/>
          <a:lstStyle>
            <a:lvl1pPr>
              <a:defRPr>
                <a:solidFill>
                  <a:schemeClr val="tx1"/>
                </a:solidFill>
              </a:defRPr>
            </a:lvl1pPr>
          </a:lstStyle>
          <a:p>
            <a:pPr rtl="0"/>
            <a:r>
              <a:rPr lang="es-ES" noProof="0"/>
              <a:t>Haga clic para editar el título de la página</a:t>
            </a:r>
          </a:p>
        </p:txBody>
      </p:sp>
      <p:sp>
        <p:nvSpPr>
          <p:cNvPr id="5" name="Subtítulo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1" y="1008000"/>
            <a:ext cx="9198116"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pie de página 2">
            <a:extLst>
              <a:ext uri="{FF2B5EF4-FFF2-40B4-BE49-F238E27FC236}">
                <a16:creationId xmlns:a16="http://schemas.microsoft.com/office/drawing/2014/main" id="{08CCB8C2-B6A2-4C69-8D3A-57420A034BA4}"/>
              </a:ext>
            </a:extLst>
          </p:cNvPr>
          <p:cNvSpPr>
            <a:spLocks noGrp="1"/>
          </p:cNvSpPr>
          <p:nvPr>
            <p:ph type="ftr" sz="quarter" idx="12"/>
          </p:nvPr>
        </p:nvSpPr>
        <p:spPr/>
        <p:txBody>
          <a:bodyPr rtlCol="0"/>
          <a:lstStyle/>
          <a:p>
            <a:pPr rtl="0"/>
            <a:r>
              <a:rPr lang="es-ES" noProof="0"/>
              <a:t>Agregue un pie de página</a:t>
            </a:r>
          </a:p>
        </p:txBody>
      </p:sp>
      <p:sp>
        <p:nvSpPr>
          <p:cNvPr id="4" name="Marcador de posición de número de diapositiva 3">
            <a:extLst>
              <a:ext uri="{FF2B5EF4-FFF2-40B4-BE49-F238E27FC236}">
                <a16:creationId xmlns:a16="http://schemas.microsoft.com/office/drawing/2014/main" id="{8E801980-CBAE-4A50-886D-54D7BB2E1947}"/>
              </a:ext>
            </a:extLst>
          </p:cNvPr>
          <p:cNvSpPr>
            <a:spLocks noGrp="1"/>
          </p:cNvSpPr>
          <p:nvPr>
            <p:ph type="sldNum" sz="quarter" idx="33"/>
          </p:nvPr>
        </p:nvSpPr>
        <p:spPr/>
        <p:txBody>
          <a:bodyPr rtlCol="0"/>
          <a:lstStyle/>
          <a:p>
            <a:pPr rtl="0"/>
            <a:fld id="{19B51A1E-902D-48AF-9020-955120F399B6}" type="slidenum">
              <a:rPr lang="es-ES" noProof="0" smtClean="0"/>
              <a:pPr rtl="0"/>
              <a:t>‹#›</a:t>
            </a:fld>
            <a:endParaRPr lang="es-ES" noProof="0"/>
          </a:p>
        </p:txBody>
      </p:sp>
    </p:spTree>
    <p:extLst>
      <p:ext uri="{BB962C8B-B14F-4D97-AF65-F5344CB8AC3E}">
        <p14:creationId xmlns:p14="http://schemas.microsoft.com/office/powerpoint/2010/main" val="1505855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1EDF756E-F310-4229-ACDD-055D299A95FB}"/>
              </a:ext>
            </a:extLst>
          </p:cNvPr>
          <p:cNvSpPr/>
          <p:nvPr userDrawn="1"/>
        </p:nvSpPr>
        <p:spPr>
          <a:xfrm>
            <a:off x="6297105" y="424206"/>
            <a:ext cx="5505254" cy="57314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 name="Marcador de pie de página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s-ES" noProof="0"/>
              <a:t>Agregue un pie de página</a:t>
            </a:r>
          </a:p>
        </p:txBody>
      </p:sp>
      <p:sp>
        <p:nvSpPr>
          <p:cNvPr id="2" name="Marcador de número de diapositiva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rtlCol="0"/>
          <a:lstStyle/>
          <a:p>
            <a:pPr rtl="0"/>
            <a:fld id="{19B51A1E-902D-48AF-9020-955120F399B6}" type="slidenum">
              <a:rPr lang="es-ES" noProof="0" smtClean="0"/>
              <a:pPr rtl="0"/>
              <a:t>‹#›</a:t>
            </a:fld>
            <a:endParaRPr lang="es-ES" noProof="0"/>
          </a:p>
        </p:txBody>
      </p:sp>
      <p:sp>
        <p:nvSpPr>
          <p:cNvPr id="9" name="Subtítulo 2">
            <a:extLst>
              <a:ext uri="{FF2B5EF4-FFF2-40B4-BE49-F238E27FC236}">
                <a16:creationId xmlns:a16="http://schemas.microsoft.com/office/drawing/2014/main" id="{07666241-4AF6-458A-A571-6C6C291D72F1}"/>
              </a:ext>
            </a:extLst>
          </p:cNvPr>
          <p:cNvSpPr>
            <a:spLocks noGrp="1"/>
          </p:cNvSpPr>
          <p:nvPr>
            <p:ph type="subTitle" idx="1"/>
          </p:nvPr>
        </p:nvSpPr>
        <p:spPr>
          <a:xfrm>
            <a:off x="6532775" y="3639199"/>
            <a:ext cx="5053936" cy="1192038"/>
          </a:xfrm>
          <a:solidFill>
            <a:schemeClr val="bg1"/>
          </a:solidFill>
        </p:spPr>
        <p:txBody>
          <a:bodyPr lIns="252000" tIns="0" rtlCol="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s-ES" noProof="0"/>
          </a:p>
        </p:txBody>
      </p:sp>
      <p:sp>
        <p:nvSpPr>
          <p:cNvPr id="6" name="Título 5">
            <a:extLst>
              <a:ext uri="{FF2B5EF4-FFF2-40B4-BE49-F238E27FC236}">
                <a16:creationId xmlns:a16="http://schemas.microsoft.com/office/drawing/2014/main" id="{6F4F2BBF-F210-4954-9C73-A0030AACDDFE}"/>
              </a:ext>
            </a:extLst>
          </p:cNvPr>
          <p:cNvSpPr>
            <a:spLocks noGrp="1"/>
          </p:cNvSpPr>
          <p:nvPr>
            <p:ph type="title"/>
          </p:nvPr>
        </p:nvSpPr>
        <p:spPr>
          <a:xfrm>
            <a:off x="6532775" y="993303"/>
            <a:ext cx="5053936" cy="2513468"/>
          </a:xfrm>
        </p:spPr>
        <p:txBody>
          <a:bodyPr rtlCol="0"/>
          <a:lstStyle>
            <a:lvl1pPr>
              <a:defRPr sz="5400" cap="none">
                <a:solidFill>
                  <a:schemeClr val="bg1"/>
                </a:solidFill>
              </a:defRPr>
            </a:lvl1pPr>
          </a:lstStyle>
          <a:p>
            <a:pPr rtl="0"/>
            <a:r>
              <a:rPr lang="en-US" noProof="0"/>
              <a:t>Click to edit Master title style</a:t>
            </a:r>
            <a:endParaRPr lang="es-ES" noProof="0"/>
          </a:p>
        </p:txBody>
      </p:sp>
    </p:spTree>
    <p:extLst>
      <p:ext uri="{BB962C8B-B14F-4D97-AF65-F5344CB8AC3E}">
        <p14:creationId xmlns:p14="http://schemas.microsoft.com/office/powerpoint/2010/main" val="12277791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ítulo y 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es-ES" noProof="0"/>
              <a:t>Haga clic para editar el título de la página</a:t>
            </a:r>
          </a:p>
        </p:txBody>
      </p:sp>
      <p:sp>
        <p:nvSpPr>
          <p:cNvPr id="5" name="Marcador de pie de página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es-ES" noProof="0"/>
              <a:t>Agregar un pie de página</a:t>
            </a:r>
          </a:p>
        </p:txBody>
      </p:sp>
      <p:sp>
        <p:nvSpPr>
          <p:cNvPr id="6" name="Marcador de posición de número de diapositiva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s-ES" noProof="0" smtClean="0"/>
              <a:pPr rtl="0"/>
              <a:t>‹#›</a:t>
            </a:fld>
            <a:endParaRPr lang="es-ES" noProof="0"/>
          </a:p>
        </p:txBody>
      </p:sp>
      <p:sp>
        <p:nvSpPr>
          <p:cNvPr id="10" name="Marcador de contenido 2">
            <a:extLst>
              <a:ext uri="{FF2B5EF4-FFF2-40B4-BE49-F238E27FC236}">
                <a16:creationId xmlns:a16="http://schemas.microsoft.com/office/drawing/2014/main" id="{FD1EE834-4B70-4715-8346-1C0298347EE0}"/>
              </a:ext>
            </a:extLst>
          </p:cNvPr>
          <p:cNvSpPr>
            <a:spLocks noGrp="1"/>
          </p:cNvSpPr>
          <p:nvPr>
            <p:ph idx="1" hasCustomPrompt="1"/>
          </p:nvPr>
        </p:nvSpPr>
        <p:spPr>
          <a:xfrm>
            <a:off x="432000" y="1046375"/>
            <a:ext cx="9198000" cy="5130588"/>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22800888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es-ES" noProof="0"/>
              <a:t>Haga clic para editar el título de la página</a:t>
            </a:r>
          </a:p>
        </p:txBody>
      </p:sp>
      <p:sp>
        <p:nvSpPr>
          <p:cNvPr id="5" name="Marcador de posición de pie de página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es-ES" noProof="0"/>
              <a:t>Agregar un pie de página</a:t>
            </a:r>
          </a:p>
        </p:txBody>
      </p:sp>
      <p:sp>
        <p:nvSpPr>
          <p:cNvPr id="6" name="Marcador de posición de número de diapositiva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s-ES" noProof="0" smtClean="0"/>
              <a:pPr rtl="0"/>
              <a:t>‹#›</a:t>
            </a:fld>
            <a:endParaRPr lang="es-ES" noProof="0"/>
          </a:p>
        </p:txBody>
      </p:sp>
      <p:sp>
        <p:nvSpPr>
          <p:cNvPr id="7" name="Marcador de contenido 2">
            <a:extLst>
              <a:ext uri="{FF2B5EF4-FFF2-40B4-BE49-F238E27FC236}">
                <a16:creationId xmlns:a16="http://schemas.microsoft.com/office/drawing/2014/main" id="{EAE43F4C-1A64-4197-A44B-E6EB874E243B}"/>
              </a:ext>
            </a:extLst>
          </p:cNvPr>
          <p:cNvSpPr>
            <a:spLocks noGrp="1"/>
          </p:cNvSpPr>
          <p:nvPr>
            <p:ph sz="half" idx="1" hasCustomPrompt="1"/>
          </p:nvPr>
        </p:nvSpPr>
        <p:spPr>
          <a:xfrm>
            <a:off x="432000" y="1046376"/>
            <a:ext cx="4435831" cy="5130588"/>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8" name="Marcador de posición de contenido 3">
            <a:extLst>
              <a:ext uri="{FF2B5EF4-FFF2-40B4-BE49-F238E27FC236}">
                <a16:creationId xmlns:a16="http://schemas.microsoft.com/office/drawing/2014/main" id="{D7B3F5B8-DC28-4878-AC9F-D434D7542D8F}"/>
              </a:ext>
            </a:extLst>
          </p:cNvPr>
          <p:cNvSpPr>
            <a:spLocks noGrp="1"/>
          </p:cNvSpPr>
          <p:nvPr>
            <p:ph sz="half" idx="2" hasCustomPrompt="1"/>
          </p:nvPr>
        </p:nvSpPr>
        <p:spPr>
          <a:xfrm>
            <a:off x="5194169" y="1046376"/>
            <a:ext cx="4435831" cy="5130588"/>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3574397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es-ES" noProof="0"/>
              <a:t>Haga clic para editar el título de la página</a:t>
            </a:r>
          </a:p>
        </p:txBody>
      </p:sp>
      <p:sp>
        <p:nvSpPr>
          <p:cNvPr id="5" name="Marcador de posición de pie de página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es-ES" noProof="0"/>
              <a:t>Agregar un pie de página</a:t>
            </a:r>
          </a:p>
        </p:txBody>
      </p:sp>
      <p:sp>
        <p:nvSpPr>
          <p:cNvPr id="6" name="Marcador de posición de número de diapositiva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s-ES" noProof="0" smtClean="0"/>
              <a:pPr rtl="0"/>
              <a:t>‹#›</a:t>
            </a:fld>
            <a:endParaRPr lang="es-ES" noProof="0"/>
          </a:p>
        </p:txBody>
      </p:sp>
      <p:sp>
        <p:nvSpPr>
          <p:cNvPr id="7" name="Marcador de texto 2">
            <a:extLst>
              <a:ext uri="{FF2B5EF4-FFF2-40B4-BE49-F238E27FC236}">
                <a16:creationId xmlns:a16="http://schemas.microsoft.com/office/drawing/2014/main" id="{CB97B01E-88B2-448F-BD96-A1AAFA39AC1E}"/>
              </a:ext>
            </a:extLst>
          </p:cNvPr>
          <p:cNvSpPr>
            <a:spLocks noGrp="1"/>
          </p:cNvSpPr>
          <p:nvPr>
            <p:ph type="body" idx="1" hasCustomPrompt="1"/>
          </p:nvPr>
        </p:nvSpPr>
        <p:spPr>
          <a:xfrm>
            <a:off x="432000" y="1068420"/>
            <a:ext cx="4434840" cy="823912"/>
          </a:xfrm>
          <a:solidFill>
            <a:schemeClr val="tx1"/>
          </a:solidFill>
        </p:spPr>
        <p:txBody>
          <a:bodyPr rtlCol="0"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8" name="Marcador de posición de texto 4">
            <a:extLst>
              <a:ext uri="{FF2B5EF4-FFF2-40B4-BE49-F238E27FC236}">
                <a16:creationId xmlns:a16="http://schemas.microsoft.com/office/drawing/2014/main" id="{40BADDE2-4EE6-41B4-804C-EBF680128B40}"/>
              </a:ext>
            </a:extLst>
          </p:cNvPr>
          <p:cNvSpPr>
            <a:spLocks noGrp="1"/>
          </p:cNvSpPr>
          <p:nvPr>
            <p:ph type="body" sz="quarter" idx="3" hasCustomPrompt="1"/>
          </p:nvPr>
        </p:nvSpPr>
        <p:spPr>
          <a:xfrm>
            <a:off x="5195160" y="1068420"/>
            <a:ext cx="4434840" cy="823912"/>
          </a:xfrm>
          <a:solidFill>
            <a:schemeClr val="tx1"/>
          </a:solidFill>
        </p:spPr>
        <p:txBody>
          <a:bodyPr rtlCol="0"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9" name="Marcador de posición de contenido 3">
            <a:extLst>
              <a:ext uri="{FF2B5EF4-FFF2-40B4-BE49-F238E27FC236}">
                <a16:creationId xmlns:a16="http://schemas.microsoft.com/office/drawing/2014/main" id="{BB0A14E0-899D-4594-BC9E-AE89BF0D3AB7}"/>
              </a:ext>
            </a:extLst>
          </p:cNvPr>
          <p:cNvSpPr>
            <a:spLocks noGrp="1"/>
          </p:cNvSpPr>
          <p:nvPr>
            <p:ph sz="half" idx="2" hasCustomPrompt="1"/>
          </p:nvPr>
        </p:nvSpPr>
        <p:spPr>
          <a:xfrm>
            <a:off x="432001" y="2096752"/>
            <a:ext cx="4434840" cy="4092911"/>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0" name="Marcador de posición de contenido 5">
            <a:extLst>
              <a:ext uri="{FF2B5EF4-FFF2-40B4-BE49-F238E27FC236}">
                <a16:creationId xmlns:a16="http://schemas.microsoft.com/office/drawing/2014/main" id="{2C699014-D902-4E9A-80CD-8D2BCFE67097}"/>
              </a:ext>
            </a:extLst>
          </p:cNvPr>
          <p:cNvSpPr>
            <a:spLocks noGrp="1"/>
          </p:cNvSpPr>
          <p:nvPr>
            <p:ph sz="quarter" idx="4" hasCustomPrompt="1"/>
          </p:nvPr>
        </p:nvSpPr>
        <p:spPr>
          <a:xfrm>
            <a:off x="5195160" y="2096752"/>
            <a:ext cx="4434840" cy="4092911"/>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8634682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ido con título">
    <p:spTree>
      <p:nvGrpSpPr>
        <p:cNvPr id="1" name=""/>
        <p:cNvGrpSpPr/>
        <p:nvPr/>
      </p:nvGrpSpPr>
      <p:grpSpPr>
        <a:xfrm>
          <a:off x="0" y="0"/>
          <a:ext cx="0" cy="0"/>
          <a:chOff x="0" y="0"/>
          <a:chExt cx="0" cy="0"/>
        </a:xfrm>
      </p:grpSpPr>
      <p:sp>
        <p:nvSpPr>
          <p:cNvPr id="5" name="Marcador de pie de página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rtlCol="0"/>
          <a:lstStyle/>
          <a:p>
            <a:pPr rtl="0"/>
            <a:r>
              <a:rPr lang="es-ES" noProof="0"/>
              <a:t>Agregar un pie de página</a:t>
            </a:r>
          </a:p>
        </p:txBody>
      </p:sp>
      <p:sp>
        <p:nvSpPr>
          <p:cNvPr id="6" name="Marcador de número de diapositiva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s-ES" noProof="0" smtClean="0"/>
              <a:pPr rtl="0"/>
              <a:t>‹#›</a:t>
            </a:fld>
            <a:endParaRPr lang="es-ES" noProof="0"/>
          </a:p>
        </p:txBody>
      </p:sp>
      <p:sp>
        <p:nvSpPr>
          <p:cNvPr id="8" name="Título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rtlCol="0" anchor="b"/>
          <a:lstStyle>
            <a:lvl1pPr>
              <a:defRPr sz="2800"/>
            </a:lvl1pPr>
          </a:lstStyle>
          <a:p>
            <a:pPr rtl="0"/>
            <a:r>
              <a:rPr lang="en-US" noProof="0"/>
              <a:t>Click to edit Master title style</a:t>
            </a:r>
            <a:endParaRPr lang="es-ES" noProof="0"/>
          </a:p>
        </p:txBody>
      </p:sp>
      <p:sp>
        <p:nvSpPr>
          <p:cNvPr id="9" name="Marcador de posición de texto 3">
            <a:extLst>
              <a:ext uri="{FF2B5EF4-FFF2-40B4-BE49-F238E27FC236}">
                <a16:creationId xmlns:a16="http://schemas.microsoft.com/office/drawing/2014/main" id="{0B6B7795-36CC-459B-AE8B-7FB2F40AF37C}"/>
              </a:ext>
            </a:extLst>
          </p:cNvPr>
          <p:cNvSpPr>
            <a:spLocks noGrp="1"/>
          </p:cNvSpPr>
          <p:nvPr>
            <p:ph type="body" sz="half" idx="2" hasCustomPrompt="1"/>
          </p:nvPr>
        </p:nvSpPr>
        <p:spPr>
          <a:xfrm>
            <a:off x="432001" y="2057400"/>
            <a:ext cx="3159612" cy="4126584"/>
          </a:xfrm>
        </p:spPr>
        <p:txBody>
          <a:bodyPr rtlCol="0"/>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10" name="Marcador de posición de contenido 2">
            <a:extLst>
              <a:ext uri="{FF2B5EF4-FFF2-40B4-BE49-F238E27FC236}">
                <a16:creationId xmlns:a16="http://schemas.microsoft.com/office/drawing/2014/main" id="{79F53EF1-D412-467C-B7CE-30536F140AE1}"/>
              </a:ext>
            </a:extLst>
          </p:cNvPr>
          <p:cNvSpPr>
            <a:spLocks noGrp="1"/>
          </p:cNvSpPr>
          <p:nvPr>
            <p:ph idx="1" hasCustomPrompt="1"/>
          </p:nvPr>
        </p:nvSpPr>
        <p:spPr>
          <a:xfrm>
            <a:off x="3770722" y="457201"/>
            <a:ext cx="6023727" cy="5726784"/>
          </a:xfrm>
        </p:spPr>
        <p:txBody>
          <a:bodyPr rtlCol="0"/>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38720005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n con leyenda">
    <p:spTree>
      <p:nvGrpSpPr>
        <p:cNvPr id="1" name=""/>
        <p:cNvGrpSpPr/>
        <p:nvPr/>
      </p:nvGrpSpPr>
      <p:grpSpPr>
        <a:xfrm>
          <a:off x="0" y="0"/>
          <a:ext cx="0" cy="0"/>
          <a:chOff x="0" y="0"/>
          <a:chExt cx="0" cy="0"/>
        </a:xfrm>
      </p:grpSpPr>
      <p:sp>
        <p:nvSpPr>
          <p:cNvPr id="5" name="Marcador de pie de página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rtlCol="0"/>
          <a:lstStyle/>
          <a:p>
            <a:pPr rtl="0"/>
            <a:r>
              <a:rPr lang="es-ES" noProof="0"/>
              <a:t>Agregar un pie de página</a:t>
            </a:r>
          </a:p>
        </p:txBody>
      </p:sp>
      <p:sp>
        <p:nvSpPr>
          <p:cNvPr id="6" name="Marcador de número de diapositiva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s-ES" noProof="0" smtClean="0"/>
              <a:pPr rtl="0"/>
              <a:t>‹#›</a:t>
            </a:fld>
            <a:endParaRPr lang="es-ES" noProof="0"/>
          </a:p>
        </p:txBody>
      </p:sp>
      <p:sp>
        <p:nvSpPr>
          <p:cNvPr id="8" name="Título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rtlCol="0" anchor="b"/>
          <a:lstStyle>
            <a:lvl1pPr>
              <a:defRPr sz="2800"/>
            </a:lvl1pPr>
          </a:lstStyle>
          <a:p>
            <a:pPr rtl="0"/>
            <a:r>
              <a:rPr lang="en-US" noProof="0"/>
              <a:t>Click to edit Master title style</a:t>
            </a:r>
            <a:endParaRPr lang="es-ES" noProof="0"/>
          </a:p>
        </p:txBody>
      </p:sp>
      <p:sp>
        <p:nvSpPr>
          <p:cNvPr id="9" name="Marcador de posición de texto 3">
            <a:extLst>
              <a:ext uri="{FF2B5EF4-FFF2-40B4-BE49-F238E27FC236}">
                <a16:creationId xmlns:a16="http://schemas.microsoft.com/office/drawing/2014/main" id="{0B6B7795-36CC-459B-AE8B-7FB2F40AF37C}"/>
              </a:ext>
            </a:extLst>
          </p:cNvPr>
          <p:cNvSpPr>
            <a:spLocks noGrp="1"/>
          </p:cNvSpPr>
          <p:nvPr>
            <p:ph type="body" sz="half" idx="2" hasCustomPrompt="1"/>
          </p:nvPr>
        </p:nvSpPr>
        <p:spPr>
          <a:xfrm>
            <a:off x="432001" y="2057400"/>
            <a:ext cx="3159612" cy="4126584"/>
          </a:xfrm>
        </p:spPr>
        <p:txBody>
          <a:bodyPr rtlCol="0"/>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12" name="Marcador de posición de imagen 2">
            <a:extLst>
              <a:ext uri="{FF2B5EF4-FFF2-40B4-BE49-F238E27FC236}">
                <a16:creationId xmlns:a16="http://schemas.microsoft.com/office/drawing/2014/main" id="{10319378-269C-406E-9B84-FCF22DA02EFF}"/>
              </a:ext>
            </a:extLst>
          </p:cNvPr>
          <p:cNvSpPr>
            <a:spLocks noGrp="1"/>
          </p:cNvSpPr>
          <p:nvPr>
            <p:ph type="pic" idx="1"/>
          </p:nvPr>
        </p:nvSpPr>
        <p:spPr>
          <a:xfrm>
            <a:off x="3788021" y="457201"/>
            <a:ext cx="5949868" cy="5726784"/>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s-ES" noProof="0"/>
          </a:p>
        </p:txBody>
      </p:sp>
    </p:spTree>
    <p:extLst>
      <p:ext uri="{BB962C8B-B14F-4D97-AF65-F5344CB8AC3E}">
        <p14:creationId xmlns:p14="http://schemas.microsoft.com/office/powerpoint/2010/main" val="3021472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es-ES" noProof="0"/>
              <a:t>Haga clic para editar el título de la página</a:t>
            </a:r>
          </a:p>
        </p:txBody>
      </p:sp>
      <p:sp>
        <p:nvSpPr>
          <p:cNvPr id="5" name="Marcador de posición de pie de página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es-ES" noProof="0"/>
              <a:t>Agregar un pie de página</a:t>
            </a:r>
          </a:p>
        </p:txBody>
      </p:sp>
      <p:sp>
        <p:nvSpPr>
          <p:cNvPr id="6" name="Marcador de posición de número de diapositiva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s-ES" noProof="0" smtClean="0"/>
              <a:pPr rtl="0"/>
              <a:t>‹#›</a:t>
            </a:fld>
            <a:endParaRPr lang="es-ES" noProof="0"/>
          </a:p>
        </p:txBody>
      </p:sp>
    </p:spTree>
    <p:extLst>
      <p:ext uri="{BB962C8B-B14F-4D97-AF65-F5344CB8AC3E}">
        <p14:creationId xmlns:p14="http://schemas.microsoft.com/office/powerpoint/2010/main" val="153779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a del título">
    <p:bg bwMode="auto">
      <p:bgPr>
        <a:solidFill>
          <a:schemeClr val="bg1"/>
        </a:solidFill>
        <a:effectLst/>
      </p:bgPr>
    </p:bg>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554ED587-2D2F-4D3F-B55B-C64465AB4EC5}"/>
              </a:ext>
            </a:extLst>
          </p:cNvPr>
          <p:cNvSpPr/>
          <p:nvPr userDrawn="1"/>
        </p:nvSpPr>
        <p:spPr>
          <a:xfrm>
            <a:off x="69274" y="66963"/>
            <a:ext cx="9911201" cy="6727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rtlCol="0" anchor="b"/>
          <a:lstStyle>
            <a:lvl1pPr algn="r">
              <a:lnSpc>
                <a:spcPts val="5000"/>
              </a:lnSpc>
              <a:defRPr sz="6000" b="1" cap="all" spc="-300" baseline="0">
                <a:solidFill>
                  <a:schemeClr val="bg1"/>
                </a:solidFill>
                <a:latin typeface="+mj-lt"/>
              </a:defRPr>
            </a:lvl1pPr>
          </a:lstStyle>
          <a:p>
            <a:pPr rtl="0"/>
            <a:r>
              <a:rPr lang="es-ES" noProof="0"/>
              <a:t>TÍTULO DE LA PRESENTACIÓN</a:t>
            </a:r>
          </a:p>
        </p:txBody>
      </p:sp>
      <p:sp>
        <p:nvSpPr>
          <p:cNvPr id="3" name="Subtítulo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7326418" y="4650539"/>
            <a:ext cx="2456210" cy="1192038"/>
          </a:xfrm>
          <a:solidFill>
            <a:schemeClr val="bg1"/>
          </a:solidFill>
        </p:spPr>
        <p:txBody>
          <a:bodyPr lIns="252000" tIns="0" rtlCol="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7" name="Rectángulo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Rectángulo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Rectángulo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 name="Marcador de número de diapositiva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rtlCol="0"/>
          <a:lstStyle/>
          <a:p>
            <a:pPr rtl="0"/>
            <a:fld id="{19B51A1E-902D-48AF-9020-955120F399B6}" type="slidenum">
              <a:rPr lang="es-ES" noProof="0" smtClean="0"/>
              <a:pPr rtl="0"/>
              <a:t>‹#›</a:t>
            </a:fld>
            <a:endParaRPr lang="es-ES" noProof="0"/>
          </a:p>
        </p:txBody>
      </p:sp>
    </p:spTree>
    <p:extLst>
      <p:ext uri="{BB962C8B-B14F-4D97-AF65-F5344CB8AC3E}">
        <p14:creationId xmlns:p14="http://schemas.microsoft.com/office/powerpoint/2010/main" val="22181155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pie de página 1">
            <a:extLst>
              <a:ext uri="{FF2B5EF4-FFF2-40B4-BE49-F238E27FC236}">
                <a16:creationId xmlns:a16="http://schemas.microsoft.com/office/drawing/2014/main" id="{16D0504D-4610-4E9E-A2DB-8B701F044BBC}"/>
              </a:ext>
            </a:extLst>
          </p:cNvPr>
          <p:cNvSpPr>
            <a:spLocks noGrp="1"/>
          </p:cNvSpPr>
          <p:nvPr>
            <p:ph type="ftr" sz="quarter" idx="12"/>
          </p:nvPr>
        </p:nvSpPr>
        <p:spPr/>
        <p:txBody>
          <a:bodyPr rtlCol="0"/>
          <a:lstStyle/>
          <a:p>
            <a:pPr rtl="0"/>
            <a:r>
              <a:rPr lang="es-ES" noProof="0"/>
              <a:t>Agregue un pie de página</a:t>
            </a:r>
          </a:p>
        </p:txBody>
      </p:sp>
      <p:sp>
        <p:nvSpPr>
          <p:cNvPr id="3" name="Marcador de número de diapositiva 2">
            <a:extLst>
              <a:ext uri="{FF2B5EF4-FFF2-40B4-BE49-F238E27FC236}">
                <a16:creationId xmlns:a16="http://schemas.microsoft.com/office/drawing/2014/main" id="{2310D190-B83D-438A-91BC-470C41B22A29}"/>
              </a:ext>
            </a:extLst>
          </p:cNvPr>
          <p:cNvSpPr>
            <a:spLocks noGrp="1"/>
          </p:cNvSpPr>
          <p:nvPr>
            <p:ph type="sldNum" sz="quarter" idx="13"/>
          </p:nvPr>
        </p:nvSpPr>
        <p:spPr/>
        <p:txBody>
          <a:bodyPr rtlCol="0"/>
          <a:lstStyle/>
          <a:p>
            <a:pPr rtl="0"/>
            <a:fld id="{19B51A1E-902D-48AF-9020-955120F399B6}" type="slidenum">
              <a:rPr lang="es-ES" noProof="0" smtClean="0"/>
              <a:pPr rtl="0"/>
              <a:t>‹#›</a:t>
            </a:fld>
            <a:endParaRPr lang="es-ES" noProof="0"/>
          </a:p>
        </p:txBody>
      </p:sp>
    </p:spTree>
    <p:extLst>
      <p:ext uri="{BB962C8B-B14F-4D97-AF65-F5344CB8AC3E}">
        <p14:creationId xmlns:p14="http://schemas.microsoft.com/office/powerpoint/2010/main" val="113976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a de título con imagen grande">
    <p:bg>
      <p:bgPr>
        <a:solidFill>
          <a:schemeClr val="bg1"/>
        </a:solidFill>
        <a:effectLst/>
      </p:bgPr>
    </p:bg>
    <p:spTree>
      <p:nvGrpSpPr>
        <p:cNvPr id="1" name=""/>
        <p:cNvGrpSpPr/>
        <p:nvPr/>
      </p:nvGrpSpPr>
      <p:grpSpPr>
        <a:xfrm>
          <a:off x="0" y="0"/>
          <a:ext cx="0" cy="0"/>
          <a:chOff x="0" y="0"/>
          <a:chExt cx="0" cy="0"/>
        </a:xfrm>
      </p:grpSpPr>
      <p:sp>
        <p:nvSpPr>
          <p:cNvPr id="9" name="Marcador de posición de imagen 1">
            <a:extLst>
              <a:ext uri="{FF2B5EF4-FFF2-40B4-BE49-F238E27FC236}">
                <a16:creationId xmlns:a16="http://schemas.microsoft.com/office/drawing/2014/main" id="{069FFAE5-B16E-4571-88F7-52FA5354B1A1}"/>
              </a:ext>
            </a:extLst>
          </p:cNvPr>
          <p:cNvSpPr>
            <a:spLocks noGrp="1"/>
          </p:cNvSpPr>
          <p:nvPr>
            <p:ph type="pic" sz="quarter" idx="13" hasCustomPrompt="1"/>
          </p:nvPr>
        </p:nvSpPr>
        <p:spPr>
          <a:xfrm>
            <a:off x="69273" y="63691"/>
            <a:ext cx="9911201" cy="6727346"/>
          </a:xfrm>
          <a:solidFill>
            <a:schemeClr val="tx1">
              <a:lumMod val="75000"/>
              <a:lumOff val="25000"/>
            </a:schemeClr>
          </a:solidFill>
        </p:spPr>
        <p:txBody>
          <a:bodyPr rtlCol="0"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2" name="Título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rtlCol="0" anchor="b"/>
          <a:lstStyle>
            <a:lvl1pPr algn="r">
              <a:lnSpc>
                <a:spcPts val="5000"/>
              </a:lnSpc>
              <a:defRPr sz="6000" b="1" cap="all" spc="-300" baseline="0">
                <a:solidFill>
                  <a:schemeClr val="bg1"/>
                </a:solidFill>
                <a:latin typeface="+mj-lt"/>
              </a:defRPr>
            </a:lvl1pPr>
          </a:lstStyle>
          <a:p>
            <a:pPr rtl="0"/>
            <a:r>
              <a:rPr lang="es-ES" noProof="0"/>
              <a:t>TÍTULO DE LA PRESENTACIÓN</a:t>
            </a:r>
          </a:p>
        </p:txBody>
      </p:sp>
      <p:sp>
        <p:nvSpPr>
          <p:cNvPr id="3" name="Subtítulo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7326418" y="4650539"/>
            <a:ext cx="2456210" cy="1192038"/>
          </a:xfrm>
          <a:solidFill>
            <a:schemeClr val="bg1"/>
          </a:solidFill>
        </p:spPr>
        <p:txBody>
          <a:bodyPr lIns="252000" tIns="0" rtlCol="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7" name="Rectángulo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Rectángulo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Rectángulo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 name="Marcador de número de diapositiva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rtlCol="0"/>
          <a:lstStyle/>
          <a:p>
            <a:pPr rtl="0"/>
            <a:fld id="{19B51A1E-902D-48AF-9020-955120F399B6}" type="slidenum">
              <a:rPr lang="es-ES" noProof="0" smtClean="0"/>
              <a:pPr rtl="0"/>
              <a:t>‹#›</a:t>
            </a:fld>
            <a:endParaRPr lang="es-ES" noProof="0"/>
          </a:p>
        </p:txBody>
      </p:sp>
    </p:spTree>
    <p:extLst>
      <p:ext uri="{BB962C8B-B14F-4D97-AF65-F5344CB8AC3E}">
        <p14:creationId xmlns:p14="http://schemas.microsoft.com/office/powerpoint/2010/main" val="4094738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oto de contenido 1">
    <p:spTree>
      <p:nvGrpSpPr>
        <p:cNvPr id="1" name=""/>
        <p:cNvGrpSpPr/>
        <p:nvPr/>
      </p:nvGrpSpPr>
      <p:grpSpPr>
        <a:xfrm>
          <a:off x="0" y="0"/>
          <a:ext cx="0" cy="0"/>
          <a:chOff x="0" y="0"/>
          <a:chExt cx="0" cy="0"/>
        </a:xfrm>
      </p:grpSpPr>
      <p:sp>
        <p:nvSpPr>
          <p:cNvPr id="8" name="Marcador de posición de imagen 1">
            <a:extLst>
              <a:ext uri="{FF2B5EF4-FFF2-40B4-BE49-F238E27FC236}">
                <a16:creationId xmlns:a16="http://schemas.microsoft.com/office/drawing/2014/main" id="{1599E2D7-24B3-4D66-9AFB-83C1AEC4DBBB}"/>
              </a:ext>
            </a:extLst>
          </p:cNvPr>
          <p:cNvSpPr>
            <a:spLocks noGrp="1"/>
          </p:cNvSpPr>
          <p:nvPr>
            <p:ph type="pic" sz="quarter" idx="33" hasCustomPrompt="1"/>
          </p:nvPr>
        </p:nvSpPr>
        <p:spPr>
          <a:xfrm>
            <a:off x="9980476" y="0"/>
            <a:ext cx="2211524" cy="6192000"/>
          </a:xfrm>
          <a:solidFill>
            <a:schemeClr val="bg1">
              <a:lumMod val="95000"/>
            </a:schemeClr>
          </a:solidFill>
        </p:spPr>
        <p:txBody>
          <a:bodyPr rtlCol="0" anchor="ct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2" name="Título 1">
            <a:extLst>
              <a:ext uri="{FF2B5EF4-FFF2-40B4-BE49-F238E27FC236}">
                <a16:creationId xmlns:a16="http://schemas.microsoft.com/office/drawing/2014/main" id="{40EE479C-D1F6-4BAC-80D2-90EF74E3261A}"/>
              </a:ext>
            </a:extLst>
          </p:cNvPr>
          <p:cNvSpPr>
            <a:spLocks noGrp="1"/>
          </p:cNvSpPr>
          <p:nvPr>
            <p:ph type="title" hasCustomPrompt="1"/>
          </p:nvPr>
        </p:nvSpPr>
        <p:spPr>
          <a:xfrm>
            <a:off x="4445086" y="1807950"/>
            <a:ext cx="5184913" cy="432000"/>
          </a:xfrm>
        </p:spPr>
        <p:txBody>
          <a:bodyPr rtlCol="0"/>
          <a:lstStyle>
            <a:lvl1pPr algn="r">
              <a:defRPr>
                <a:solidFill>
                  <a:schemeClr val="tx1"/>
                </a:solidFill>
              </a:defRPr>
            </a:lvl1pPr>
          </a:lstStyle>
          <a:p>
            <a:pPr rtl="0"/>
            <a:r>
              <a:rPr lang="es-ES" noProof="0"/>
              <a:t>Haga clic para editar el título de la página</a:t>
            </a:r>
          </a:p>
        </p:txBody>
      </p:sp>
      <p:sp>
        <p:nvSpPr>
          <p:cNvPr id="10" name="Subtítulo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444886" y="2383950"/>
            <a:ext cx="5184913" cy="360000"/>
          </a:xfrm>
        </p:spPr>
        <p:txBody>
          <a:bodyPr rtlCol="0"/>
          <a:lstStyle>
            <a:lvl1pPr marL="0" indent="0" algn="r">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ntenido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445000" y="2908300"/>
            <a:ext cx="5184800" cy="3283700"/>
          </a:xfrm>
          <a:solidFill>
            <a:schemeClr val="bg1"/>
          </a:solidFill>
        </p:spPr>
        <p:txBody>
          <a:bodyPr lIns="180000" tIns="252000" rIns="252000" rtlCol="0"/>
          <a:lstStyle>
            <a:lvl1pPr algn="l">
              <a:defRPr>
                <a:solidFill>
                  <a:schemeClr val="tx1">
                    <a:lumMod val="75000"/>
                    <a:lumOff val="25000"/>
                  </a:schemeClr>
                </a:solidFill>
              </a:defRPr>
            </a:lvl1pPr>
            <a:lvl2pPr algn="l">
              <a:defRPr>
                <a:solidFill>
                  <a:schemeClr val="tx1">
                    <a:lumMod val="75000"/>
                    <a:lumOff val="25000"/>
                  </a:schemeClr>
                </a:solidFill>
              </a:defRPr>
            </a:lvl2pPr>
            <a:lvl3pPr algn="l">
              <a:defRPr>
                <a:solidFill>
                  <a:schemeClr val="tx1">
                    <a:lumMod val="75000"/>
                    <a:lumOff val="25000"/>
                  </a:schemeClr>
                </a:solidFill>
              </a:defRPr>
            </a:lvl3pPr>
            <a:lvl4pPr algn="l">
              <a:defRPr>
                <a:solidFill>
                  <a:schemeClr val="tx1">
                    <a:lumMod val="75000"/>
                    <a:lumOff val="25000"/>
                  </a:schemeClr>
                </a:solidFill>
              </a:defRPr>
            </a:lvl4pPr>
            <a:lvl5pPr algn="l">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ie de página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s-ES" noProof="0"/>
              <a:t>Agregue un pie de página</a:t>
            </a:r>
          </a:p>
        </p:txBody>
      </p:sp>
      <p:sp>
        <p:nvSpPr>
          <p:cNvPr id="5" name="Marcador de posición de número de diapositiva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rtlCol="0"/>
          <a:lstStyle/>
          <a:p>
            <a:pPr rtl="0"/>
            <a:fld id="{19B51A1E-902D-48AF-9020-955120F399B6}" type="slidenum">
              <a:rPr lang="es-ES" noProof="0" smtClean="0"/>
              <a:pPr rtl="0"/>
              <a:t>‹#›</a:t>
            </a:fld>
            <a:endParaRPr lang="es-ES" noProof="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oto de contenido 2">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23393" y="1343906"/>
            <a:ext cx="3736800" cy="3933645"/>
          </a:xfrm>
          <a:solidFill>
            <a:schemeClr val="bg1"/>
          </a:solidFill>
        </p:spPr>
        <p:txBody>
          <a:bodyPr lIns="180000" tIns="180000" rIns="180000"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ie de página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s-ES" noProof="0"/>
              <a:t>Agregue un pie de página</a:t>
            </a:r>
          </a:p>
        </p:txBody>
      </p:sp>
      <p:sp>
        <p:nvSpPr>
          <p:cNvPr id="5" name="Marcador de posición de número de diapositiva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rtlCol="0"/>
          <a:lstStyle/>
          <a:p>
            <a:pPr rtl="0"/>
            <a:fld id="{19B51A1E-902D-48AF-9020-955120F399B6}" type="slidenum">
              <a:rPr lang="es-ES" noProof="0" smtClean="0"/>
              <a:pPr rtl="0"/>
              <a:t>‹#›</a:t>
            </a:fld>
            <a:endParaRPr lang="es-ES" noProof="0"/>
          </a:p>
        </p:txBody>
      </p:sp>
      <p:sp>
        <p:nvSpPr>
          <p:cNvPr id="9" name="Marcador de posición de imagen 6">
            <a:extLst>
              <a:ext uri="{FF2B5EF4-FFF2-40B4-BE49-F238E27FC236}">
                <a16:creationId xmlns:a16="http://schemas.microsoft.com/office/drawing/2014/main" id="{492C2A1D-F7BD-46B6-BC01-15D365ACD50B}"/>
              </a:ext>
            </a:extLst>
          </p:cNvPr>
          <p:cNvSpPr>
            <a:spLocks noGrp="1"/>
          </p:cNvSpPr>
          <p:nvPr>
            <p:ph type="pic" sz="quarter" idx="14" hasCustomPrompt="1"/>
          </p:nvPr>
        </p:nvSpPr>
        <p:spPr>
          <a:xfrm>
            <a:off x="7560193" y="1344803"/>
            <a:ext cx="3737526" cy="3933645"/>
          </a:xfrm>
          <a:solidFill>
            <a:schemeClr val="tx1">
              <a:lumMod val="75000"/>
              <a:lumOff val="25000"/>
            </a:schemeClr>
          </a:solidFill>
        </p:spPr>
        <p:txBody>
          <a:bodyPr rtlCol="0"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6" name="Título 5">
            <a:extLst>
              <a:ext uri="{FF2B5EF4-FFF2-40B4-BE49-F238E27FC236}">
                <a16:creationId xmlns:a16="http://schemas.microsoft.com/office/drawing/2014/main" id="{7F4F1543-153D-4F77-A4A9-C9BBA1C2052E}"/>
              </a:ext>
            </a:extLst>
          </p:cNvPr>
          <p:cNvSpPr>
            <a:spLocks noGrp="1"/>
          </p:cNvSpPr>
          <p:nvPr>
            <p:ph type="title" hasCustomPrompt="1"/>
          </p:nvPr>
        </p:nvSpPr>
        <p:spPr>
          <a:xfrm>
            <a:off x="432000" y="432000"/>
            <a:ext cx="9131100" cy="432000"/>
          </a:xfrm>
        </p:spPr>
        <p:txBody>
          <a:bodyPr rtlCol="0"/>
          <a:lstStyle/>
          <a:p>
            <a:pPr rtl="0"/>
            <a:r>
              <a:rPr lang="es-ES" noProof="0"/>
              <a:t>Haga clic para editar el estilo de título del patrón</a:t>
            </a:r>
          </a:p>
        </p:txBody>
      </p:sp>
      <p:sp>
        <p:nvSpPr>
          <p:cNvPr id="11" name="Subtítulo 2">
            <a:extLst>
              <a:ext uri="{FF2B5EF4-FFF2-40B4-BE49-F238E27FC236}">
                <a16:creationId xmlns:a16="http://schemas.microsoft.com/office/drawing/2014/main" id="{9FAA210E-391A-499A-89D5-F222045FD1A4}"/>
              </a:ext>
            </a:extLst>
          </p:cNvPr>
          <p:cNvSpPr>
            <a:spLocks noGrp="1"/>
          </p:cNvSpPr>
          <p:nvPr>
            <p:ph type="body" sz="quarter" idx="32" hasCustomPrompt="1"/>
          </p:nvPr>
        </p:nvSpPr>
        <p:spPr>
          <a:xfrm>
            <a:off x="431800" y="1008000"/>
            <a:ext cx="6895900"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Tree>
    <p:extLst>
      <p:ext uri="{BB962C8B-B14F-4D97-AF65-F5344CB8AC3E}">
        <p14:creationId xmlns:p14="http://schemas.microsoft.com/office/powerpoint/2010/main" val="2347197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ación con sub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es-ES" noProof="0"/>
              <a:t>Haga clic para editar el título de la página</a:t>
            </a:r>
          </a:p>
        </p:txBody>
      </p:sp>
      <p:sp>
        <p:nvSpPr>
          <p:cNvPr id="9" name="Subtítulo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9198000"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mparación izquierdo 1">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432296"/>
            <a:ext cx="4500000" cy="527076"/>
          </a:xfrm>
          <a:solidFill>
            <a:schemeClr val="tx1"/>
          </a:solidFill>
        </p:spPr>
        <p:txBody>
          <a:bodyPr lIns="180000" tIns="36000" rtlCol="0" anchor="ctr"/>
          <a:lstStyle>
            <a:lvl1pPr marL="0" indent="0">
              <a:buNone/>
              <a:defRPr sz="2400" b="1" spc="-15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4" name="Marcador de contenido 2">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2023668"/>
            <a:ext cx="4500000" cy="4168332"/>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2" name="Marcador de comparación izquierdo 2">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5129800" y="1433105"/>
            <a:ext cx="4500000" cy="525283"/>
          </a:xfrm>
          <a:solidFill>
            <a:schemeClr val="tx1"/>
          </a:solidFill>
        </p:spPr>
        <p:txBody>
          <a:bodyPr lIns="180000" tIns="36000" rtlCol="0" anchor="ctr"/>
          <a:lstStyle>
            <a:lvl1pPr marL="0" indent="0">
              <a:buNone/>
              <a:defRPr sz="2400" b="1" spc="-150">
                <a:solidFill>
                  <a:schemeClr val="bg1"/>
                </a:solidFill>
                <a:latin typeface="+mj-lt"/>
              </a:defRPr>
            </a:lvl1pPr>
          </a:lstStyle>
          <a:p>
            <a:pPr lvl="0" rtl="0"/>
            <a:r>
              <a:rPr lang="es-ES" noProof="0"/>
              <a:t>Editar estilos de texto del patrón</a:t>
            </a:r>
          </a:p>
        </p:txBody>
      </p:sp>
      <p:sp>
        <p:nvSpPr>
          <p:cNvPr id="8" name="Marcador de posición de texto 4">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5129800" y="2020359"/>
            <a:ext cx="4500000" cy="4170891"/>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pie de página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es-ES" noProof="0"/>
              <a:t>Agregar un pie de página</a:t>
            </a:r>
          </a:p>
        </p:txBody>
      </p:sp>
      <p:sp>
        <p:nvSpPr>
          <p:cNvPr id="6" name="Marcador de posición de número de diapositiva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s-ES" noProof="0" smtClean="0"/>
              <a:pPr rtl="0"/>
              <a:t>‹#›</a:t>
            </a:fld>
            <a:endParaRPr lang="es-ES" noProof="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tografía grande">
    <p:spTree>
      <p:nvGrpSpPr>
        <p:cNvPr id="1" name=""/>
        <p:cNvGrpSpPr/>
        <p:nvPr/>
      </p:nvGrpSpPr>
      <p:grpSpPr>
        <a:xfrm>
          <a:off x="0" y="0"/>
          <a:ext cx="0" cy="0"/>
          <a:chOff x="0" y="0"/>
          <a:chExt cx="0" cy="0"/>
        </a:xfrm>
      </p:grpSpPr>
      <p:sp>
        <p:nvSpPr>
          <p:cNvPr id="7" name="Marcador de posición de imagen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299200" y="432000"/>
            <a:ext cx="5472113" cy="5759250"/>
          </a:xfrm>
          <a:solidFill>
            <a:schemeClr val="tx1">
              <a:lumMod val="75000"/>
              <a:lumOff val="25000"/>
            </a:schemeClr>
          </a:solidFill>
        </p:spPr>
        <p:txBody>
          <a:bodyPr rtlCol="0"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3" name="Marcador de contenido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75314" y="5096632"/>
            <a:ext cx="2028686" cy="1094618"/>
          </a:xfrm>
        </p:spPr>
        <p:txBody>
          <a:bodyPr rtlCol="0" anchor="b"/>
          <a:lstStyle>
            <a:lvl1pPr marL="0" indent="0" algn="r">
              <a:buNone/>
              <a:defRPr i="1">
                <a:solidFill>
                  <a:schemeClr val="tx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Escriba la leyenda</a:t>
            </a:r>
          </a:p>
        </p:txBody>
      </p:sp>
      <p:sp>
        <p:nvSpPr>
          <p:cNvPr id="4" name="Marcador de pie de página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s-ES" noProof="0"/>
              <a:t>Agregue un pie de página</a:t>
            </a:r>
          </a:p>
        </p:txBody>
      </p:sp>
      <p:sp>
        <p:nvSpPr>
          <p:cNvPr id="2" name="Marcador de número de diapositiva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rtlCol="0"/>
          <a:lstStyle/>
          <a:p>
            <a:pPr rtl="0"/>
            <a:fld id="{19B51A1E-902D-48AF-9020-955120F399B6}" type="slidenum">
              <a:rPr lang="es-ES" noProof="0" smtClean="0"/>
              <a:pPr rtl="0"/>
              <a:t>‹#›</a:t>
            </a:fld>
            <a:endParaRPr lang="es-ES" noProof="0"/>
          </a:p>
        </p:txBody>
      </p:sp>
      <p:sp>
        <p:nvSpPr>
          <p:cNvPr id="5" name="Título 4">
            <a:extLst>
              <a:ext uri="{FF2B5EF4-FFF2-40B4-BE49-F238E27FC236}">
                <a16:creationId xmlns:a16="http://schemas.microsoft.com/office/drawing/2014/main" id="{16EFF903-F1F3-440A-B12C-9FD51606B03D}"/>
              </a:ext>
            </a:extLst>
          </p:cNvPr>
          <p:cNvSpPr>
            <a:spLocks noGrp="1"/>
          </p:cNvSpPr>
          <p:nvPr>
            <p:ph type="title" hasCustomPrompt="1"/>
          </p:nvPr>
        </p:nvSpPr>
        <p:spPr/>
        <p:txBody>
          <a:bodyPr rtlCol="0"/>
          <a:lstStyle/>
          <a:p>
            <a:pPr rtl="0"/>
            <a:r>
              <a:rPr lang="es-ES" noProof="0"/>
              <a:t>Haga clic para editar el estilo de título del patrón</a:t>
            </a:r>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apositiva de agradecimien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174360" y="2112793"/>
            <a:ext cx="6798250" cy="1674470"/>
          </a:xfrm>
        </p:spPr>
        <p:txBody>
          <a:bodyPr rtlCol="0" anchor="ctr"/>
          <a:lstStyle>
            <a:lvl1pPr algn="ctr">
              <a:lnSpc>
                <a:spcPct val="100000"/>
              </a:lnSpc>
              <a:defRPr sz="6000" b="1" cap="all" spc="-300" baseline="0">
                <a:solidFill>
                  <a:schemeClr val="tx1"/>
                </a:solidFill>
                <a:latin typeface="+mj-lt"/>
              </a:defRPr>
            </a:lvl1pPr>
          </a:lstStyle>
          <a:p>
            <a:pPr rtl="0"/>
            <a:r>
              <a:rPr lang="es-ES" noProof="0"/>
              <a:t>Gracias</a:t>
            </a:r>
          </a:p>
        </p:txBody>
      </p:sp>
      <p:sp>
        <p:nvSpPr>
          <p:cNvPr id="7" name="Rectángulo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Rectángulo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Rectángulo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Marcador de texto 5">
            <a:extLst>
              <a:ext uri="{FF2B5EF4-FFF2-40B4-BE49-F238E27FC236}">
                <a16:creationId xmlns:a16="http://schemas.microsoft.com/office/drawing/2014/main" id="{CA3EFDD3-A9D2-4EB6-BB2A-F6999D9F7EA6}"/>
              </a:ext>
            </a:extLst>
          </p:cNvPr>
          <p:cNvSpPr>
            <a:spLocks noGrp="1"/>
          </p:cNvSpPr>
          <p:nvPr>
            <p:ph type="body" sz="quarter" idx="15" hasCustomPrompt="1"/>
          </p:nvPr>
        </p:nvSpPr>
        <p:spPr>
          <a:xfrm>
            <a:off x="2174361" y="4035727"/>
            <a:ext cx="3329850" cy="382887"/>
          </a:xfrm>
        </p:spPr>
        <p:txBody>
          <a:bodyPr rtlCol="0"/>
          <a:lstStyle>
            <a:lvl1pPr marL="0" indent="0" algn="r">
              <a:buNone/>
              <a:defRPr sz="2400"/>
            </a:lvl1pPr>
            <a:lvl2pPr marL="266700" indent="0">
              <a:buNone/>
              <a:defRPr/>
            </a:lvl2pPr>
            <a:lvl3pPr marL="542925" indent="0">
              <a:buNone/>
              <a:defRPr/>
            </a:lvl3pPr>
            <a:lvl4pPr marL="809625" indent="0">
              <a:buNone/>
              <a:defRPr/>
            </a:lvl4pPr>
            <a:lvl5pPr marL="1076325" indent="0">
              <a:buNone/>
              <a:defRPr/>
            </a:lvl5pPr>
          </a:lstStyle>
          <a:p>
            <a:pPr lvl="0" rtl="0"/>
            <a:r>
              <a:rPr lang="es-ES" noProof="0"/>
              <a:t>Nombre completo</a:t>
            </a:r>
          </a:p>
        </p:txBody>
      </p:sp>
      <p:sp>
        <p:nvSpPr>
          <p:cNvPr id="12" name="Marcador de texto 6">
            <a:extLst>
              <a:ext uri="{FF2B5EF4-FFF2-40B4-BE49-F238E27FC236}">
                <a16:creationId xmlns:a16="http://schemas.microsoft.com/office/drawing/2014/main" id="{261ED1F7-B623-43D9-9BDA-8808C5CFAFFB}"/>
              </a:ext>
            </a:extLst>
          </p:cNvPr>
          <p:cNvSpPr>
            <a:spLocks noGrp="1"/>
          </p:cNvSpPr>
          <p:nvPr>
            <p:ph type="body" sz="quarter" idx="16" hasCustomPrompt="1"/>
          </p:nvPr>
        </p:nvSpPr>
        <p:spPr>
          <a:xfrm>
            <a:off x="6062268" y="4150118"/>
            <a:ext cx="2910342" cy="238016"/>
          </a:xfrm>
        </p:spPr>
        <p:txBody>
          <a:bodyPr rtlCol="0"/>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rtl="0"/>
            <a:r>
              <a:rPr lang="es-ES" noProof="0"/>
              <a:t>Número de teléfono</a:t>
            </a:r>
          </a:p>
        </p:txBody>
      </p:sp>
      <p:sp>
        <p:nvSpPr>
          <p:cNvPr id="13" name="Marcador de texto 7">
            <a:extLst>
              <a:ext uri="{FF2B5EF4-FFF2-40B4-BE49-F238E27FC236}">
                <a16:creationId xmlns:a16="http://schemas.microsoft.com/office/drawing/2014/main" id="{E27366FC-4115-4122-9CE2-5FA9D424AD51}"/>
              </a:ext>
            </a:extLst>
          </p:cNvPr>
          <p:cNvSpPr>
            <a:spLocks noGrp="1"/>
          </p:cNvSpPr>
          <p:nvPr>
            <p:ph type="body" sz="quarter" idx="17" hasCustomPrompt="1"/>
          </p:nvPr>
        </p:nvSpPr>
        <p:spPr>
          <a:xfrm>
            <a:off x="6062268" y="4540691"/>
            <a:ext cx="2910342" cy="238016"/>
          </a:xfrm>
        </p:spPr>
        <p:txBody>
          <a:bodyPr rtlCol="0"/>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rtl="0"/>
            <a:r>
              <a:rPr lang="es-ES" noProof="0"/>
              <a:t>Identificador de red social o correo electrónico</a:t>
            </a:r>
          </a:p>
        </p:txBody>
      </p:sp>
      <p:sp>
        <p:nvSpPr>
          <p:cNvPr id="14" name="Marcador de texto 8">
            <a:extLst>
              <a:ext uri="{FF2B5EF4-FFF2-40B4-BE49-F238E27FC236}">
                <a16:creationId xmlns:a16="http://schemas.microsoft.com/office/drawing/2014/main" id="{DEB36829-2F8B-4E22-AB6D-4111D18AF847}"/>
              </a:ext>
            </a:extLst>
          </p:cNvPr>
          <p:cNvSpPr>
            <a:spLocks noGrp="1"/>
          </p:cNvSpPr>
          <p:nvPr>
            <p:ph type="body" sz="quarter" idx="18" hasCustomPrompt="1"/>
          </p:nvPr>
        </p:nvSpPr>
        <p:spPr>
          <a:xfrm>
            <a:off x="6062268" y="4931263"/>
            <a:ext cx="2910342" cy="238016"/>
          </a:xfrm>
        </p:spPr>
        <p:txBody>
          <a:bodyPr rtlCol="0"/>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Sitio web de la empresa</a:t>
            </a:r>
          </a:p>
        </p:txBody>
      </p:sp>
    </p:spTree>
    <p:extLst>
      <p:ext uri="{BB962C8B-B14F-4D97-AF65-F5344CB8AC3E}">
        <p14:creationId xmlns:p14="http://schemas.microsoft.com/office/powerpoint/2010/main" val="3189010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ítulo, subtítulo y 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rtlCol="0"/>
          <a:lstStyle>
            <a:lvl1pPr>
              <a:defRPr>
                <a:solidFill>
                  <a:schemeClr val="tx1"/>
                </a:solidFill>
              </a:defRPr>
            </a:lvl1pPr>
          </a:lstStyle>
          <a:p>
            <a:pPr rtl="0"/>
            <a:r>
              <a:rPr lang="es-ES" noProof="0"/>
              <a:t>Haga clic para editar el título de la página</a:t>
            </a:r>
          </a:p>
        </p:txBody>
      </p:sp>
      <p:sp>
        <p:nvSpPr>
          <p:cNvPr id="7" name="Subtítulo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1" y="1008000"/>
            <a:ext cx="9198116"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ntenido 2">
            <a:extLst>
              <a:ext uri="{FF2B5EF4-FFF2-40B4-BE49-F238E27FC236}">
                <a16:creationId xmlns:a16="http://schemas.microsoft.com/office/drawing/2014/main" id="{B1948E38-8FB0-4E51-A01C-C88794372E50}"/>
              </a:ext>
            </a:extLst>
          </p:cNvPr>
          <p:cNvSpPr>
            <a:spLocks noGrp="1"/>
          </p:cNvSpPr>
          <p:nvPr>
            <p:ph idx="1" hasCustomPrompt="1"/>
          </p:nvPr>
        </p:nvSpPr>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ie de página 3">
            <a:extLst>
              <a:ext uri="{FF2B5EF4-FFF2-40B4-BE49-F238E27FC236}">
                <a16:creationId xmlns:a16="http://schemas.microsoft.com/office/drawing/2014/main" id="{E8FE0EB3-0FF4-4285-B9D3-90A5751B7BBF}"/>
              </a:ext>
            </a:extLst>
          </p:cNvPr>
          <p:cNvSpPr>
            <a:spLocks noGrp="1"/>
          </p:cNvSpPr>
          <p:nvPr>
            <p:ph type="ftr" sz="quarter" idx="12"/>
          </p:nvPr>
        </p:nvSpPr>
        <p:spPr/>
        <p:txBody>
          <a:bodyPr rtlCol="0"/>
          <a:lstStyle/>
          <a:p>
            <a:pPr rtl="0"/>
            <a:r>
              <a:rPr lang="es-ES" noProof="0"/>
              <a:t>Agregue un pie de página</a:t>
            </a:r>
          </a:p>
        </p:txBody>
      </p:sp>
      <p:sp>
        <p:nvSpPr>
          <p:cNvPr id="5" name="Marcador de posición de número de diapositiva 4">
            <a:extLst>
              <a:ext uri="{FF2B5EF4-FFF2-40B4-BE49-F238E27FC236}">
                <a16:creationId xmlns:a16="http://schemas.microsoft.com/office/drawing/2014/main" id="{3442953D-28FC-41B5-A1BB-BB3BA7CA40BE}"/>
              </a:ext>
            </a:extLst>
          </p:cNvPr>
          <p:cNvSpPr>
            <a:spLocks noGrp="1"/>
          </p:cNvSpPr>
          <p:nvPr>
            <p:ph type="sldNum" sz="quarter" idx="33"/>
          </p:nvPr>
        </p:nvSpPr>
        <p:spPr/>
        <p:txBody>
          <a:bodyPr rtlCol="0"/>
          <a:lstStyle/>
          <a:p>
            <a:pPr rtl="0"/>
            <a:fld id="{19B51A1E-902D-48AF-9020-955120F399B6}" type="slidenum">
              <a:rPr lang="es-ES" noProof="0" smtClean="0"/>
              <a:pPr rtl="0"/>
              <a:t>‹#›</a:t>
            </a:fld>
            <a:endParaRPr lang="es-ES" noProof="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32C8D0EF-1DB6-4ADC-8F31-5AE53BF5EAF4}"/>
              </a:ext>
            </a:extLst>
          </p:cNvPr>
          <p:cNvSpPr/>
          <p:nvPr userDrawn="1"/>
        </p:nvSpPr>
        <p:spPr>
          <a:xfrm>
            <a:off x="69274" y="66963"/>
            <a:ext cx="9911201" cy="6727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Rectángulo 6">
            <a:extLst>
              <a:ext uri="{FF2B5EF4-FFF2-40B4-BE49-F238E27FC236}">
                <a16:creationId xmlns:a16="http://schemas.microsoft.com/office/drawing/2014/main" id="{62F208ED-79A0-4B2C-A5EE-9D27466BCA3F}"/>
              </a:ext>
            </a:extLst>
          </p:cNvPr>
          <p:cNvSpPr/>
          <p:nvPr userDrawn="1"/>
        </p:nvSpPr>
        <p:spPr>
          <a:xfrm>
            <a:off x="11407775" y="6356350"/>
            <a:ext cx="784225" cy="365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Marcador de título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9198116" cy="432000"/>
          </a:xfrm>
          <a:prstGeom prst="rect">
            <a:avLst/>
          </a:prstGeom>
        </p:spPr>
        <p:txBody>
          <a:bodyPr vert="horz" lIns="0" tIns="0" rIns="0" bIns="0" rtlCol="0" anchor="ctr">
            <a:noAutofit/>
          </a:bodyPr>
          <a:lstStyle/>
          <a:p>
            <a:pPr rtl="0"/>
            <a:r>
              <a:rPr lang="es-ES" noProof="0"/>
              <a:t>Haga clic para editar el título de la página</a:t>
            </a:r>
          </a:p>
        </p:txBody>
      </p:sp>
      <p:sp>
        <p:nvSpPr>
          <p:cNvPr id="3" name="Marcador de texto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9198116" cy="4679250"/>
          </a:xfrm>
          <a:prstGeom prst="rect">
            <a:avLst/>
          </a:prstGeom>
        </p:spPr>
        <p:txBody>
          <a:bodyPr vert="horz" lIns="0" tIns="0" rIns="0" bIns="0" rtlCol="0">
            <a:no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ie de página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56350"/>
            <a:ext cx="4114800" cy="365125"/>
          </a:xfrm>
          <a:prstGeom prst="rect">
            <a:avLst/>
          </a:prstGeom>
        </p:spPr>
        <p:txBody>
          <a:bodyPr vert="horz" lIns="0" tIns="0" rIns="0" bIns="0" rtlCol="0" anchor="ctr"/>
          <a:lstStyle>
            <a:lvl1pPr algn="l">
              <a:defRPr sz="1200" i="1">
                <a:solidFill>
                  <a:schemeClr val="tx1">
                    <a:lumMod val="75000"/>
                    <a:lumOff val="25000"/>
                  </a:schemeClr>
                </a:solidFill>
                <a:latin typeface="Times New Roman" panose="02020603050405020304" pitchFamily="18" charset="0"/>
                <a:cs typeface="Times New Roman" panose="02020603050405020304" pitchFamily="18" charset="0"/>
              </a:defRPr>
            </a:lvl1pPr>
          </a:lstStyle>
          <a:p>
            <a:pPr rtl="0"/>
            <a:r>
              <a:rPr lang="es-ES" noProof="0"/>
              <a:t>Agregue un pie de página</a:t>
            </a:r>
          </a:p>
        </p:txBody>
      </p:sp>
      <p:sp>
        <p:nvSpPr>
          <p:cNvPr id="6" name="Marcador de número de diapositiva 5">
            <a:extLst>
              <a:ext uri="{FF2B5EF4-FFF2-40B4-BE49-F238E27FC236}">
                <a16:creationId xmlns:a16="http://schemas.microsoft.com/office/drawing/2014/main" id="{5ECA3099-A94F-4C3E-BC29-780EDD38F722}"/>
              </a:ext>
            </a:extLst>
          </p:cNvPr>
          <p:cNvSpPr>
            <a:spLocks noGrp="1"/>
          </p:cNvSpPr>
          <p:nvPr>
            <p:ph type="sldNum" sz="quarter" idx="4"/>
          </p:nvPr>
        </p:nvSpPr>
        <p:spPr>
          <a:xfrm>
            <a:off x="11447502" y="6401750"/>
            <a:ext cx="278418" cy="274324"/>
          </a:xfrm>
          <a:prstGeom prst="rect">
            <a:avLst/>
          </a:prstGeom>
        </p:spPr>
        <p:txBody>
          <a:bodyPr vert="horz" lIns="0" tIns="0" rIns="0" bIns="0" rtlCol="0" anchor="ctr"/>
          <a:lstStyle>
            <a:lvl1pPr algn="ctr">
              <a:defRPr sz="1200" i="1">
                <a:solidFill>
                  <a:schemeClr val="bg1"/>
                </a:solidFill>
              </a:defRPr>
            </a:lvl1pPr>
          </a:lstStyle>
          <a:p>
            <a:pPr rtl="0"/>
            <a:fld id="{19B51A1E-902D-48AF-9020-955120F399B6}" type="slidenum">
              <a:rPr lang="es-ES" noProof="0" smtClean="0"/>
              <a:pPr rtl="0"/>
              <a:t>‹#›</a:t>
            </a:fld>
            <a:endParaRPr lang="es-ES" noProof="0"/>
          </a:p>
        </p:txBody>
      </p:sp>
      <p:sp>
        <p:nvSpPr>
          <p:cNvPr id="4" name="Cuadro de texto 3">
            <a:extLst>
              <a:ext uri="{FF2B5EF4-FFF2-40B4-BE49-F238E27FC236}">
                <a16:creationId xmlns:a16="http://schemas.microsoft.com/office/drawing/2014/main" id="{34FDC6F9-37F9-4E25-AECA-D307B8421C73}"/>
              </a:ext>
            </a:extLst>
          </p:cNvPr>
          <p:cNvSpPr txBox="1"/>
          <p:nvPr userDrawn="1"/>
        </p:nvSpPr>
        <p:spPr>
          <a:xfrm>
            <a:off x="9630116" y="6346108"/>
            <a:ext cx="1662546" cy="404658"/>
          </a:xfrm>
          <a:prstGeom prst="rect">
            <a:avLst/>
          </a:prstGeom>
          <a:noFill/>
        </p:spPr>
        <p:txBody>
          <a:bodyPr wrap="square" lIns="0" tIns="36000" rIns="0" bIns="0" rtlCol="0">
            <a:spAutoFit/>
          </a:bodyPr>
          <a:lstStyle/>
          <a:p>
            <a:pPr algn="r" rtl="0">
              <a:lnSpc>
                <a:spcPts val="1400"/>
              </a:lnSpc>
            </a:pPr>
            <a:r>
              <a:rPr lang="es-ES" sz="1600" b="1" spc="-100" noProof="0" dirty="0">
                <a:solidFill>
                  <a:schemeClr val="tx1">
                    <a:lumMod val="50000"/>
                    <a:lumOff val="50000"/>
                  </a:schemeClr>
                </a:solidFill>
                <a:latin typeface="Corbel" panose="020B0503020204020204" pitchFamily="34" charset="0"/>
              </a:rPr>
              <a:t>ESTADÍSTICA</a:t>
            </a:r>
            <a:r>
              <a:rPr lang="es-ES" sz="1600" b="1" spc="-100" noProof="0" dirty="0">
                <a:solidFill>
                  <a:schemeClr val="accent1"/>
                </a:solidFill>
                <a:latin typeface="Corbel" panose="020B0503020204020204" pitchFamily="34" charset="0"/>
              </a:rPr>
              <a:t> </a:t>
            </a:r>
            <a:endParaRPr lang="es-ES" sz="1600" b="1" spc="-100" noProof="0" dirty="0">
              <a:solidFill>
                <a:schemeClr val="tx1"/>
              </a:solidFill>
              <a:latin typeface="Corbel" panose="020B0503020204020204" pitchFamily="34" charset="0"/>
            </a:endParaRPr>
          </a:p>
          <a:p>
            <a:pPr algn="r" rtl="0">
              <a:lnSpc>
                <a:spcPts val="1400"/>
              </a:lnSpc>
            </a:pPr>
            <a:r>
              <a:rPr lang="es-ES" sz="1600" b="1" spc="-100" noProof="0" dirty="0">
                <a:solidFill>
                  <a:schemeClr val="tx1"/>
                </a:solidFill>
                <a:latin typeface="Corbel" panose="020B0503020204020204" pitchFamily="34" charset="0"/>
              </a:rPr>
              <a:t>UPV</a:t>
            </a:r>
          </a:p>
        </p:txBody>
      </p:sp>
      <p:sp>
        <p:nvSpPr>
          <p:cNvPr id="8" name="Rectángulo 7">
            <a:extLst>
              <a:ext uri="{FF2B5EF4-FFF2-40B4-BE49-F238E27FC236}">
                <a16:creationId xmlns:a16="http://schemas.microsoft.com/office/drawing/2014/main" id="{6B322F68-670D-45A0-A54F-7E70BCEAED3F}"/>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Rectángulo 9">
            <a:extLst>
              <a:ext uri="{FF2B5EF4-FFF2-40B4-BE49-F238E27FC236}">
                <a16:creationId xmlns:a16="http://schemas.microsoft.com/office/drawing/2014/main" id="{E69B5F15-353A-4344-8D61-F4E25AA9FB6C}"/>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Rectángulo 10">
            <a:extLst>
              <a:ext uri="{FF2B5EF4-FFF2-40B4-BE49-F238E27FC236}">
                <a16:creationId xmlns:a16="http://schemas.microsoft.com/office/drawing/2014/main" id="{2FA0C0AA-FCE8-4A7F-928A-54C96BBA9053}"/>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5" r:id="rId5"/>
    <p:sldLayoutId id="2147483659" r:id="rId6"/>
    <p:sldLayoutId id="2147483660" r:id="rId7"/>
    <p:sldLayoutId id="2147483664" r:id="rId8"/>
    <p:sldLayoutId id="2147483650" r:id="rId9"/>
    <p:sldLayoutId id="2147483656" r:id="rId10"/>
    <p:sldLayoutId id="2147483657" r:id="rId11"/>
    <p:sldLayoutId id="2147483654" r:id="rId12"/>
    <p:sldLayoutId id="2147483666" r:id="rId13"/>
    <p:sldLayoutId id="2147483667" r:id="rId14"/>
    <p:sldLayoutId id="2147483668" r:id="rId15"/>
    <p:sldLayoutId id="2147483669" r:id="rId16"/>
    <p:sldLayoutId id="2147483670" r:id="rId17"/>
    <p:sldLayoutId id="2147483671" r:id="rId18"/>
    <p:sldLayoutId id="2147483672" r:id="rId19"/>
    <p:sldLayoutId id="2147483655" r:id="rId20"/>
  </p:sldLayoutIdLst>
  <p:hf hdr="0" ftr="0" dt="0"/>
  <p:txStyles>
    <p:titleStyle>
      <a:lvl1pPr algn="l"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5.tiff"/><Relationship Id="rId7" Type="http://schemas.openxmlformats.org/officeDocument/2006/relationships/image" Target="../media/image9.tiff"/><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14.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5.tiff"/><Relationship Id="rId7" Type="http://schemas.openxmlformats.org/officeDocument/2006/relationships/image" Target="../media/image9.tiff"/><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15.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5.tiff"/><Relationship Id="rId7" Type="http://schemas.openxmlformats.org/officeDocument/2006/relationships/image" Target="../media/image9.tiff"/><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8.tiff"/><Relationship Id="rId5" Type="http://schemas.openxmlformats.org/officeDocument/2006/relationships/image" Target="../media/image7.tiff"/><Relationship Id="rId10" Type="http://schemas.openxmlformats.org/officeDocument/2006/relationships/image" Target="../media/image12.tiff"/><Relationship Id="rId4" Type="http://schemas.openxmlformats.org/officeDocument/2006/relationships/image" Target="../media/image6.tiff"/><Relationship Id="rId9" Type="http://schemas.openxmlformats.org/officeDocument/2006/relationships/image" Target="../media/image11.tiff"/></Relationships>
</file>

<file path=ppt/slides/_rels/slide1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9.xml"/><Relationship Id="rId5" Type="http://schemas.openxmlformats.org/officeDocument/2006/relationships/image" Target="../media/image30.png"/><Relationship Id="rId4" Type="http://schemas.openxmlformats.org/officeDocument/2006/relationships/image" Target="../media/image14.tif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8.xml"/><Relationship Id="rId5" Type="http://schemas.openxmlformats.org/officeDocument/2006/relationships/image" Target="../media/image40.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8B5C9CEF-C367-4D81-ACCC-F19BFAF6DF11}"/>
              </a:ext>
            </a:extLst>
          </p:cNvPr>
          <p:cNvPicPr>
            <a:picLocks noGrp="1" noChangeAspect="1"/>
          </p:cNvPicPr>
          <p:nvPr>
            <p:ph type="pic" sz="quarter" idx="13"/>
          </p:nvPr>
        </p:nvPicPr>
        <p:blipFill>
          <a:blip r:embed="rId3">
            <a:grayscl/>
          </a:blip>
          <a:srcRect l="33" r="33"/>
          <a:stretch>
            <a:fillRect/>
          </a:stretch>
        </p:blipFill>
        <p:spPr>
          <a:prstGeom prst="rect">
            <a:avLst/>
          </a:prstGeom>
        </p:spPr>
      </p:pic>
      <p:sp>
        <p:nvSpPr>
          <p:cNvPr id="3" name="Título 2">
            <a:extLst>
              <a:ext uri="{FF2B5EF4-FFF2-40B4-BE49-F238E27FC236}">
                <a16:creationId xmlns:a16="http://schemas.microsoft.com/office/drawing/2014/main" id="{200B3D2B-613A-41BE-987D-E6A1324B456D}"/>
              </a:ext>
            </a:extLst>
          </p:cNvPr>
          <p:cNvSpPr>
            <a:spLocks noGrp="1"/>
          </p:cNvSpPr>
          <p:nvPr>
            <p:ph type="ctrTitle"/>
          </p:nvPr>
        </p:nvSpPr>
        <p:spPr>
          <a:xfrm>
            <a:off x="286990" y="3742288"/>
            <a:ext cx="6798250" cy="2278478"/>
          </a:xfrm>
        </p:spPr>
        <p:txBody>
          <a:bodyPr rtlCol="0"/>
          <a:lstStyle/>
          <a:p>
            <a:pPr rtl="0"/>
            <a:r>
              <a:rPr lang="es-MX" dirty="0"/>
              <a:t>U</a:t>
            </a:r>
            <a:r>
              <a:rPr lang="es-ES" dirty="0" err="1"/>
              <a:t>nidad</a:t>
            </a:r>
            <a:r>
              <a:rPr lang="es-ES" dirty="0"/>
              <a:t> 5.1: Distribuciones en el muestreo</a:t>
            </a:r>
          </a:p>
        </p:txBody>
      </p:sp>
      <p:sp>
        <p:nvSpPr>
          <p:cNvPr id="4" name="Subtítulo 3">
            <a:extLst>
              <a:ext uri="{FF2B5EF4-FFF2-40B4-BE49-F238E27FC236}">
                <a16:creationId xmlns:a16="http://schemas.microsoft.com/office/drawing/2014/main" id="{4772945D-CA91-4CFE-8EB7-941C7618C994}"/>
              </a:ext>
            </a:extLst>
          </p:cNvPr>
          <p:cNvSpPr>
            <a:spLocks noGrp="1"/>
          </p:cNvSpPr>
          <p:nvPr>
            <p:ph type="subTitle" idx="1"/>
          </p:nvPr>
        </p:nvSpPr>
        <p:spPr>
          <a:xfrm>
            <a:off x="7311904" y="4026716"/>
            <a:ext cx="3401478" cy="1815861"/>
          </a:xfrm>
        </p:spPr>
        <p:txBody>
          <a:bodyPr rtlCol="0"/>
          <a:lstStyle/>
          <a:p>
            <a:pPr rtl="0"/>
            <a:endParaRPr lang="es-ES" dirty="0"/>
          </a:p>
        </p:txBody>
      </p:sp>
      <p:pic>
        <p:nvPicPr>
          <p:cNvPr id="1026" name="Picture 2" descr="Resultado de imagen de upv logo">
            <a:extLst>
              <a:ext uri="{FF2B5EF4-FFF2-40B4-BE49-F238E27FC236}">
                <a16:creationId xmlns:a16="http://schemas.microsoft.com/office/drawing/2014/main" id="{B684549A-8235-4189-8E81-DE7ABB4D904C}"/>
              </a:ext>
            </a:extLst>
          </p:cNvPr>
          <p:cNvPicPr>
            <a:picLocks noChangeAspect="1" noChangeArrowheads="1"/>
          </p:cNvPicPr>
          <p:nvPr/>
        </p:nvPicPr>
        <p:blipFill>
          <a:blip r:embed="rId4">
            <a:lum bright="70000" contrast="-70000"/>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7177382" y="4285852"/>
            <a:ext cx="3670521" cy="1297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9961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MX" noProof="1"/>
              <a:t>Tipos de inferencia estadística</a:t>
            </a:r>
            <a:endParaRPr lang="es-ES" noProof="1"/>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r>
              <a:rPr lang="es-MX" noProof="1"/>
              <a:t>Paramétrica y no paramétrica</a:t>
            </a:r>
            <a:endParaRPr lang="es-ES" noProof="1"/>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10</a:t>
            </a:fld>
            <a:endParaRPr lang="es-ES" noProof="1"/>
          </a:p>
        </p:txBody>
      </p:sp>
      <p:sp>
        <p:nvSpPr>
          <p:cNvPr id="5" name="Marcador de contenido 4">
            <a:extLst>
              <a:ext uri="{FF2B5EF4-FFF2-40B4-BE49-F238E27FC236}">
                <a16:creationId xmlns:a16="http://schemas.microsoft.com/office/drawing/2014/main" id="{B569D850-6BB1-E349-8FA1-42EA3C593BBF}"/>
              </a:ext>
            </a:extLst>
          </p:cNvPr>
          <p:cNvSpPr>
            <a:spLocks noGrp="1"/>
          </p:cNvSpPr>
          <p:nvPr>
            <p:ph idx="1"/>
          </p:nvPr>
        </p:nvSpPr>
        <p:spPr/>
        <p:txBody>
          <a:bodyPr/>
          <a:lstStyle/>
          <a:p>
            <a:endParaRPr lang="es-ES" dirty="0"/>
          </a:p>
        </p:txBody>
      </p:sp>
      <p:pic>
        <p:nvPicPr>
          <p:cNvPr id="6" name="Imagen 5">
            <a:extLst>
              <a:ext uri="{FF2B5EF4-FFF2-40B4-BE49-F238E27FC236}">
                <a16:creationId xmlns:a16="http://schemas.microsoft.com/office/drawing/2014/main" id="{9ABA91D0-8078-6B4D-94E5-89B9DBF6BA2D}"/>
              </a:ext>
            </a:extLst>
          </p:cNvPr>
          <p:cNvPicPr>
            <a:picLocks noChangeAspect="1"/>
          </p:cNvPicPr>
          <p:nvPr/>
        </p:nvPicPr>
        <p:blipFill>
          <a:blip r:embed="rId3"/>
          <a:stretch>
            <a:fillRect/>
          </a:stretch>
        </p:blipFill>
        <p:spPr>
          <a:xfrm>
            <a:off x="678282" y="4087641"/>
            <a:ext cx="1277862" cy="1277862"/>
          </a:xfrm>
          <a:prstGeom prst="rect">
            <a:avLst/>
          </a:prstGeom>
        </p:spPr>
      </p:pic>
      <p:sp>
        <p:nvSpPr>
          <p:cNvPr id="14" name="CuadroTexto 13">
            <a:extLst>
              <a:ext uri="{FF2B5EF4-FFF2-40B4-BE49-F238E27FC236}">
                <a16:creationId xmlns:a16="http://schemas.microsoft.com/office/drawing/2014/main" id="{923C1752-4F1B-6D44-AE94-CEE41701FEE4}"/>
              </a:ext>
            </a:extLst>
          </p:cNvPr>
          <p:cNvSpPr txBox="1"/>
          <p:nvPr/>
        </p:nvSpPr>
        <p:spPr>
          <a:xfrm>
            <a:off x="5308007" y="3605927"/>
            <a:ext cx="4568391" cy="2585323"/>
          </a:xfrm>
          <a:prstGeom prst="rect">
            <a:avLst/>
          </a:prstGeom>
          <a:noFill/>
        </p:spPr>
        <p:txBody>
          <a:bodyPr wrap="square" rtlCol="0">
            <a:spAutoFit/>
          </a:bodyPr>
          <a:lstStyle/>
          <a:p>
            <a:r>
              <a:rPr lang="es-ES" b="1" dirty="0">
                <a:solidFill>
                  <a:srgbClr val="FF0000"/>
                </a:solidFill>
              </a:rPr>
              <a:t>¡Para nada!</a:t>
            </a:r>
          </a:p>
          <a:p>
            <a:endParaRPr lang="es-ES" b="1" dirty="0"/>
          </a:p>
          <a:p>
            <a:r>
              <a:rPr lang="es-ES" dirty="0"/>
              <a:t>La inferencia paramétrica tiene más poder predictivo </a:t>
            </a:r>
            <a:r>
              <a:rPr lang="es-ES" dirty="0">
                <a:sym typeface="Wingdings" panose="05000000000000000000" pitchFamily="2" charset="2"/>
              </a:rPr>
              <a:t> Requiere menos datos para hacer predicciones certeras</a:t>
            </a:r>
          </a:p>
          <a:p>
            <a:endParaRPr lang="es-ES" dirty="0">
              <a:sym typeface="Wingdings" panose="05000000000000000000" pitchFamily="2" charset="2"/>
            </a:endParaRPr>
          </a:p>
          <a:p>
            <a:r>
              <a:rPr lang="es-ES" dirty="0">
                <a:sym typeface="Wingdings" panose="05000000000000000000" pitchFamily="2" charset="2"/>
              </a:rPr>
              <a:t>Parte de ello es debido a que reducimos la incertidumbre sobre la distribución subyacente… Podemos asumir cosas… </a:t>
            </a:r>
            <a:endParaRPr lang="es-ES" dirty="0"/>
          </a:p>
        </p:txBody>
      </p:sp>
      <p:sp>
        <p:nvSpPr>
          <p:cNvPr id="7" name="Llamada de nube 6">
            <a:extLst>
              <a:ext uri="{FF2B5EF4-FFF2-40B4-BE49-F238E27FC236}">
                <a16:creationId xmlns:a16="http://schemas.microsoft.com/office/drawing/2014/main" id="{1E158F96-F082-D347-B5AD-21A96322983C}"/>
              </a:ext>
            </a:extLst>
          </p:cNvPr>
          <p:cNvSpPr/>
          <p:nvPr/>
        </p:nvSpPr>
        <p:spPr>
          <a:xfrm>
            <a:off x="1956144" y="1836558"/>
            <a:ext cx="4075893" cy="2015067"/>
          </a:xfrm>
          <a:prstGeom prst="cloudCallout">
            <a:avLst>
              <a:gd name="adj1" fmla="val -52355"/>
              <a:gd name="adj2" fmla="val 60819"/>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ES" dirty="0"/>
              <a:t>¿No debería usar siempre técnicas no paramétrica? Por si acaso…</a:t>
            </a:r>
          </a:p>
        </p:txBody>
      </p:sp>
    </p:spTree>
    <p:extLst>
      <p:ext uri="{BB962C8B-B14F-4D97-AF65-F5344CB8AC3E}">
        <p14:creationId xmlns:p14="http://schemas.microsoft.com/office/powerpoint/2010/main" val="38898027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MX" noProof="1"/>
              <a:t>Inferencia estadística</a:t>
            </a:r>
            <a:endParaRPr lang="es-ES" noProof="1"/>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r>
              <a:rPr lang="es-MX" noProof="1"/>
              <a:t>Y algunos conceptos clave</a:t>
            </a:r>
            <a:endParaRPr lang="es-ES" noProof="1"/>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11</a:t>
            </a:fld>
            <a:endParaRPr lang="es-ES" noProof="1"/>
          </a:p>
        </p:txBody>
      </p:sp>
      <p:sp>
        <p:nvSpPr>
          <p:cNvPr id="12" name="Rectangle: Rounded Corners 11">
            <a:extLst>
              <a:ext uri="{FF2B5EF4-FFF2-40B4-BE49-F238E27FC236}">
                <a16:creationId xmlns:a16="http://schemas.microsoft.com/office/drawing/2014/main" id="{F0D89BD2-56B0-4147-8A9D-74C3085FB8CE}"/>
              </a:ext>
            </a:extLst>
          </p:cNvPr>
          <p:cNvSpPr/>
          <p:nvPr/>
        </p:nvSpPr>
        <p:spPr>
          <a:xfrm>
            <a:off x="1519474" y="3082617"/>
            <a:ext cx="2789864" cy="2283823"/>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r>
              <a:rPr lang="es-MX" dirty="0"/>
              <a:t>Población</a:t>
            </a:r>
            <a:br>
              <a:rPr lang="es-MX" dirty="0"/>
            </a:br>
            <a:br>
              <a:rPr lang="es-MX" dirty="0"/>
            </a:br>
            <a:br>
              <a:rPr lang="es-MX" dirty="0"/>
            </a:br>
            <a:br>
              <a:rPr lang="es-MX" dirty="0"/>
            </a:br>
            <a:br>
              <a:rPr lang="es-MX" dirty="0"/>
            </a:br>
            <a:br>
              <a:rPr lang="es-MX" dirty="0"/>
            </a:br>
            <a:br>
              <a:rPr lang="es-MX" dirty="0"/>
            </a:br>
            <a:endParaRPr lang="es-ES" dirty="0"/>
          </a:p>
        </p:txBody>
      </p:sp>
      <p:sp>
        <p:nvSpPr>
          <p:cNvPr id="15" name="Oval 14">
            <a:extLst>
              <a:ext uri="{FF2B5EF4-FFF2-40B4-BE49-F238E27FC236}">
                <a16:creationId xmlns:a16="http://schemas.microsoft.com/office/drawing/2014/main" id="{BA042819-110B-4E48-AE19-3A9E63E3E6E4}"/>
              </a:ext>
            </a:extLst>
          </p:cNvPr>
          <p:cNvSpPr/>
          <p:nvPr/>
        </p:nvSpPr>
        <p:spPr>
          <a:xfrm>
            <a:off x="1676007" y="351096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Oval 15">
            <a:extLst>
              <a:ext uri="{FF2B5EF4-FFF2-40B4-BE49-F238E27FC236}">
                <a16:creationId xmlns:a16="http://schemas.microsoft.com/office/drawing/2014/main" id="{DCD11C69-2EB6-4B19-93D8-8E7A6FBF7EFC}"/>
              </a:ext>
            </a:extLst>
          </p:cNvPr>
          <p:cNvSpPr/>
          <p:nvPr/>
        </p:nvSpPr>
        <p:spPr>
          <a:xfrm>
            <a:off x="1906968" y="351096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Oval 16">
            <a:extLst>
              <a:ext uri="{FF2B5EF4-FFF2-40B4-BE49-F238E27FC236}">
                <a16:creationId xmlns:a16="http://schemas.microsoft.com/office/drawing/2014/main" id="{212AF361-CAC6-4E95-9BED-85EF1DA09F33}"/>
              </a:ext>
            </a:extLst>
          </p:cNvPr>
          <p:cNvSpPr/>
          <p:nvPr/>
        </p:nvSpPr>
        <p:spPr>
          <a:xfrm>
            <a:off x="2137929" y="351096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Oval 17">
            <a:extLst>
              <a:ext uri="{FF2B5EF4-FFF2-40B4-BE49-F238E27FC236}">
                <a16:creationId xmlns:a16="http://schemas.microsoft.com/office/drawing/2014/main" id="{8CF93C59-AACB-40B4-821A-C0FA3FA0A9A1}"/>
              </a:ext>
            </a:extLst>
          </p:cNvPr>
          <p:cNvSpPr/>
          <p:nvPr/>
        </p:nvSpPr>
        <p:spPr>
          <a:xfrm>
            <a:off x="2368890" y="351096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Oval 18">
            <a:extLst>
              <a:ext uri="{FF2B5EF4-FFF2-40B4-BE49-F238E27FC236}">
                <a16:creationId xmlns:a16="http://schemas.microsoft.com/office/drawing/2014/main" id="{EEF8F758-B668-4F16-9136-F3ABD7451DD9}"/>
              </a:ext>
            </a:extLst>
          </p:cNvPr>
          <p:cNvSpPr/>
          <p:nvPr/>
        </p:nvSpPr>
        <p:spPr>
          <a:xfrm>
            <a:off x="2600830" y="351096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Oval 19">
            <a:extLst>
              <a:ext uri="{FF2B5EF4-FFF2-40B4-BE49-F238E27FC236}">
                <a16:creationId xmlns:a16="http://schemas.microsoft.com/office/drawing/2014/main" id="{38AB61E1-D0BC-4E36-9BC3-1A7D55FF6BF5}"/>
              </a:ext>
            </a:extLst>
          </p:cNvPr>
          <p:cNvSpPr/>
          <p:nvPr/>
        </p:nvSpPr>
        <p:spPr>
          <a:xfrm>
            <a:off x="2832770" y="351096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Oval 20">
            <a:extLst>
              <a:ext uri="{FF2B5EF4-FFF2-40B4-BE49-F238E27FC236}">
                <a16:creationId xmlns:a16="http://schemas.microsoft.com/office/drawing/2014/main" id="{DF5D26BF-1814-4B88-B6F7-A7F1F4AC4DBA}"/>
              </a:ext>
            </a:extLst>
          </p:cNvPr>
          <p:cNvSpPr/>
          <p:nvPr/>
        </p:nvSpPr>
        <p:spPr>
          <a:xfrm>
            <a:off x="3064710" y="351096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Oval 21">
            <a:extLst>
              <a:ext uri="{FF2B5EF4-FFF2-40B4-BE49-F238E27FC236}">
                <a16:creationId xmlns:a16="http://schemas.microsoft.com/office/drawing/2014/main" id="{F6CC0F7F-E5B1-40E4-BC09-7444F7CD8E9F}"/>
              </a:ext>
            </a:extLst>
          </p:cNvPr>
          <p:cNvSpPr/>
          <p:nvPr/>
        </p:nvSpPr>
        <p:spPr>
          <a:xfrm>
            <a:off x="3296650" y="351096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Oval 22">
            <a:extLst>
              <a:ext uri="{FF2B5EF4-FFF2-40B4-BE49-F238E27FC236}">
                <a16:creationId xmlns:a16="http://schemas.microsoft.com/office/drawing/2014/main" id="{26F715DC-76FC-4AE1-9183-5F63953D299B}"/>
              </a:ext>
            </a:extLst>
          </p:cNvPr>
          <p:cNvSpPr/>
          <p:nvPr/>
        </p:nvSpPr>
        <p:spPr>
          <a:xfrm>
            <a:off x="3528590" y="351096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Oval 23">
            <a:extLst>
              <a:ext uri="{FF2B5EF4-FFF2-40B4-BE49-F238E27FC236}">
                <a16:creationId xmlns:a16="http://schemas.microsoft.com/office/drawing/2014/main" id="{18D9857A-DDB0-4F3C-8787-CE5018C9131E}"/>
              </a:ext>
            </a:extLst>
          </p:cNvPr>
          <p:cNvSpPr/>
          <p:nvPr/>
        </p:nvSpPr>
        <p:spPr>
          <a:xfrm>
            <a:off x="3760530" y="351096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Oval 24">
            <a:extLst>
              <a:ext uri="{FF2B5EF4-FFF2-40B4-BE49-F238E27FC236}">
                <a16:creationId xmlns:a16="http://schemas.microsoft.com/office/drawing/2014/main" id="{FC6D81E7-A4A9-462B-AA81-986CDDA5EDB9}"/>
              </a:ext>
            </a:extLst>
          </p:cNvPr>
          <p:cNvSpPr/>
          <p:nvPr/>
        </p:nvSpPr>
        <p:spPr>
          <a:xfrm>
            <a:off x="3992470" y="351096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Oval 25">
            <a:extLst>
              <a:ext uri="{FF2B5EF4-FFF2-40B4-BE49-F238E27FC236}">
                <a16:creationId xmlns:a16="http://schemas.microsoft.com/office/drawing/2014/main" id="{7ADB54E6-FB40-4A95-8043-C06FEE0382E0}"/>
              </a:ext>
            </a:extLst>
          </p:cNvPr>
          <p:cNvSpPr/>
          <p:nvPr/>
        </p:nvSpPr>
        <p:spPr>
          <a:xfrm>
            <a:off x="1676007" y="373174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Oval 26">
            <a:extLst>
              <a:ext uri="{FF2B5EF4-FFF2-40B4-BE49-F238E27FC236}">
                <a16:creationId xmlns:a16="http://schemas.microsoft.com/office/drawing/2014/main" id="{2DF80ADB-FE5F-4ADA-A46A-1D0F49451506}"/>
              </a:ext>
            </a:extLst>
          </p:cNvPr>
          <p:cNvSpPr/>
          <p:nvPr/>
        </p:nvSpPr>
        <p:spPr>
          <a:xfrm>
            <a:off x="1906968" y="373174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Oval 27">
            <a:extLst>
              <a:ext uri="{FF2B5EF4-FFF2-40B4-BE49-F238E27FC236}">
                <a16:creationId xmlns:a16="http://schemas.microsoft.com/office/drawing/2014/main" id="{4A8075A3-7E32-4D68-B523-414C378A73A7}"/>
              </a:ext>
            </a:extLst>
          </p:cNvPr>
          <p:cNvSpPr/>
          <p:nvPr/>
        </p:nvSpPr>
        <p:spPr>
          <a:xfrm>
            <a:off x="2137929" y="373174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Oval 28">
            <a:extLst>
              <a:ext uri="{FF2B5EF4-FFF2-40B4-BE49-F238E27FC236}">
                <a16:creationId xmlns:a16="http://schemas.microsoft.com/office/drawing/2014/main" id="{9C64BA6C-7487-448A-B29C-FF0580C17FDB}"/>
              </a:ext>
            </a:extLst>
          </p:cNvPr>
          <p:cNvSpPr/>
          <p:nvPr/>
        </p:nvSpPr>
        <p:spPr>
          <a:xfrm>
            <a:off x="2368890" y="373174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Oval 29">
            <a:extLst>
              <a:ext uri="{FF2B5EF4-FFF2-40B4-BE49-F238E27FC236}">
                <a16:creationId xmlns:a16="http://schemas.microsoft.com/office/drawing/2014/main" id="{380DD1B6-F17D-4AA4-925C-40CF03D7A5E2}"/>
              </a:ext>
            </a:extLst>
          </p:cNvPr>
          <p:cNvSpPr/>
          <p:nvPr/>
        </p:nvSpPr>
        <p:spPr>
          <a:xfrm>
            <a:off x="2600830" y="373174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Oval 30">
            <a:extLst>
              <a:ext uri="{FF2B5EF4-FFF2-40B4-BE49-F238E27FC236}">
                <a16:creationId xmlns:a16="http://schemas.microsoft.com/office/drawing/2014/main" id="{5B325FC1-B90F-42B5-9AEC-A23147636574}"/>
              </a:ext>
            </a:extLst>
          </p:cNvPr>
          <p:cNvSpPr/>
          <p:nvPr/>
        </p:nvSpPr>
        <p:spPr>
          <a:xfrm>
            <a:off x="2832770" y="373174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Oval 31">
            <a:extLst>
              <a:ext uri="{FF2B5EF4-FFF2-40B4-BE49-F238E27FC236}">
                <a16:creationId xmlns:a16="http://schemas.microsoft.com/office/drawing/2014/main" id="{EFD5D519-E809-4384-98D4-0DEEA2C71C82}"/>
              </a:ext>
            </a:extLst>
          </p:cNvPr>
          <p:cNvSpPr/>
          <p:nvPr/>
        </p:nvSpPr>
        <p:spPr>
          <a:xfrm>
            <a:off x="3064710" y="373174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Oval 32">
            <a:extLst>
              <a:ext uri="{FF2B5EF4-FFF2-40B4-BE49-F238E27FC236}">
                <a16:creationId xmlns:a16="http://schemas.microsoft.com/office/drawing/2014/main" id="{FBE24EA4-9E81-4FCB-81C8-7F0F952B9DD3}"/>
              </a:ext>
            </a:extLst>
          </p:cNvPr>
          <p:cNvSpPr/>
          <p:nvPr/>
        </p:nvSpPr>
        <p:spPr>
          <a:xfrm>
            <a:off x="3296650" y="373174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Oval 33">
            <a:extLst>
              <a:ext uri="{FF2B5EF4-FFF2-40B4-BE49-F238E27FC236}">
                <a16:creationId xmlns:a16="http://schemas.microsoft.com/office/drawing/2014/main" id="{9B24A501-D26D-455A-9AB2-E489A10563DA}"/>
              </a:ext>
            </a:extLst>
          </p:cNvPr>
          <p:cNvSpPr/>
          <p:nvPr/>
        </p:nvSpPr>
        <p:spPr>
          <a:xfrm>
            <a:off x="3528590" y="373174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Oval 34">
            <a:extLst>
              <a:ext uri="{FF2B5EF4-FFF2-40B4-BE49-F238E27FC236}">
                <a16:creationId xmlns:a16="http://schemas.microsoft.com/office/drawing/2014/main" id="{3DB58578-7C91-47EB-88C8-319C5E3BC626}"/>
              </a:ext>
            </a:extLst>
          </p:cNvPr>
          <p:cNvSpPr/>
          <p:nvPr/>
        </p:nvSpPr>
        <p:spPr>
          <a:xfrm>
            <a:off x="3760530" y="373174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Oval 35">
            <a:extLst>
              <a:ext uri="{FF2B5EF4-FFF2-40B4-BE49-F238E27FC236}">
                <a16:creationId xmlns:a16="http://schemas.microsoft.com/office/drawing/2014/main" id="{D76C3A3B-7CE5-4AFB-A413-DF7F2C0AB547}"/>
              </a:ext>
            </a:extLst>
          </p:cNvPr>
          <p:cNvSpPr/>
          <p:nvPr/>
        </p:nvSpPr>
        <p:spPr>
          <a:xfrm>
            <a:off x="3992470" y="373174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Oval 36">
            <a:extLst>
              <a:ext uri="{FF2B5EF4-FFF2-40B4-BE49-F238E27FC236}">
                <a16:creationId xmlns:a16="http://schemas.microsoft.com/office/drawing/2014/main" id="{00AAF9FF-47EA-4ED3-9D8F-11212C375796}"/>
              </a:ext>
            </a:extLst>
          </p:cNvPr>
          <p:cNvSpPr/>
          <p:nvPr/>
        </p:nvSpPr>
        <p:spPr>
          <a:xfrm>
            <a:off x="1676007" y="394639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Oval 37">
            <a:extLst>
              <a:ext uri="{FF2B5EF4-FFF2-40B4-BE49-F238E27FC236}">
                <a16:creationId xmlns:a16="http://schemas.microsoft.com/office/drawing/2014/main" id="{AECADBE7-A8AD-4545-A3A8-BE8650873A1E}"/>
              </a:ext>
            </a:extLst>
          </p:cNvPr>
          <p:cNvSpPr/>
          <p:nvPr/>
        </p:nvSpPr>
        <p:spPr>
          <a:xfrm>
            <a:off x="1906968" y="394639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Oval 38">
            <a:extLst>
              <a:ext uri="{FF2B5EF4-FFF2-40B4-BE49-F238E27FC236}">
                <a16:creationId xmlns:a16="http://schemas.microsoft.com/office/drawing/2014/main" id="{C7630B71-438C-4D6A-AB12-10F554628190}"/>
              </a:ext>
            </a:extLst>
          </p:cNvPr>
          <p:cNvSpPr/>
          <p:nvPr/>
        </p:nvSpPr>
        <p:spPr>
          <a:xfrm>
            <a:off x="2137929" y="394639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Oval 39">
            <a:extLst>
              <a:ext uri="{FF2B5EF4-FFF2-40B4-BE49-F238E27FC236}">
                <a16:creationId xmlns:a16="http://schemas.microsoft.com/office/drawing/2014/main" id="{E642341D-55FF-4F47-AFFB-271375B6554F}"/>
              </a:ext>
            </a:extLst>
          </p:cNvPr>
          <p:cNvSpPr/>
          <p:nvPr/>
        </p:nvSpPr>
        <p:spPr>
          <a:xfrm>
            <a:off x="2368890" y="394639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Oval 40">
            <a:extLst>
              <a:ext uri="{FF2B5EF4-FFF2-40B4-BE49-F238E27FC236}">
                <a16:creationId xmlns:a16="http://schemas.microsoft.com/office/drawing/2014/main" id="{FD4EE99E-0788-45C0-9C6B-7839050EAAAF}"/>
              </a:ext>
            </a:extLst>
          </p:cNvPr>
          <p:cNvSpPr/>
          <p:nvPr/>
        </p:nvSpPr>
        <p:spPr>
          <a:xfrm>
            <a:off x="2600830" y="394639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Oval 41">
            <a:extLst>
              <a:ext uri="{FF2B5EF4-FFF2-40B4-BE49-F238E27FC236}">
                <a16:creationId xmlns:a16="http://schemas.microsoft.com/office/drawing/2014/main" id="{FF04DB66-61C6-422F-9A75-6130B049FD3D}"/>
              </a:ext>
            </a:extLst>
          </p:cNvPr>
          <p:cNvSpPr/>
          <p:nvPr/>
        </p:nvSpPr>
        <p:spPr>
          <a:xfrm>
            <a:off x="2832770" y="394639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Oval 42">
            <a:extLst>
              <a:ext uri="{FF2B5EF4-FFF2-40B4-BE49-F238E27FC236}">
                <a16:creationId xmlns:a16="http://schemas.microsoft.com/office/drawing/2014/main" id="{DC94EC82-BA68-4E6B-AA83-971D00BDE637}"/>
              </a:ext>
            </a:extLst>
          </p:cNvPr>
          <p:cNvSpPr/>
          <p:nvPr/>
        </p:nvSpPr>
        <p:spPr>
          <a:xfrm>
            <a:off x="3064710" y="394639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Oval 43">
            <a:extLst>
              <a:ext uri="{FF2B5EF4-FFF2-40B4-BE49-F238E27FC236}">
                <a16:creationId xmlns:a16="http://schemas.microsoft.com/office/drawing/2014/main" id="{94FAAF91-918C-465C-8D98-C543F44B23E3}"/>
              </a:ext>
            </a:extLst>
          </p:cNvPr>
          <p:cNvSpPr/>
          <p:nvPr/>
        </p:nvSpPr>
        <p:spPr>
          <a:xfrm>
            <a:off x="3296650" y="394639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 name="Oval 44">
            <a:extLst>
              <a:ext uri="{FF2B5EF4-FFF2-40B4-BE49-F238E27FC236}">
                <a16:creationId xmlns:a16="http://schemas.microsoft.com/office/drawing/2014/main" id="{0F83D3FE-6BDC-4F7D-B94C-B5038BA1C563}"/>
              </a:ext>
            </a:extLst>
          </p:cNvPr>
          <p:cNvSpPr/>
          <p:nvPr/>
        </p:nvSpPr>
        <p:spPr>
          <a:xfrm>
            <a:off x="3528590" y="394639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 name="Oval 45">
            <a:extLst>
              <a:ext uri="{FF2B5EF4-FFF2-40B4-BE49-F238E27FC236}">
                <a16:creationId xmlns:a16="http://schemas.microsoft.com/office/drawing/2014/main" id="{CD955CB4-EC44-46EE-AC3B-E886AE14AD78}"/>
              </a:ext>
            </a:extLst>
          </p:cNvPr>
          <p:cNvSpPr/>
          <p:nvPr/>
        </p:nvSpPr>
        <p:spPr>
          <a:xfrm>
            <a:off x="3760530" y="394639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4D973C5F-234B-4997-B706-E3429D44EA51}"/>
              </a:ext>
            </a:extLst>
          </p:cNvPr>
          <p:cNvSpPr/>
          <p:nvPr/>
        </p:nvSpPr>
        <p:spPr>
          <a:xfrm>
            <a:off x="3992470" y="394639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0DB59B56-AD18-4ED1-9FED-AFC8B7C8276B}"/>
              </a:ext>
            </a:extLst>
          </p:cNvPr>
          <p:cNvSpPr/>
          <p:nvPr/>
        </p:nvSpPr>
        <p:spPr>
          <a:xfrm>
            <a:off x="1676007" y="415082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4BC4C97A-C95F-43BB-BA53-D92509E79992}"/>
              </a:ext>
            </a:extLst>
          </p:cNvPr>
          <p:cNvSpPr/>
          <p:nvPr/>
        </p:nvSpPr>
        <p:spPr>
          <a:xfrm>
            <a:off x="1906968" y="415082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0D368189-AFB9-4F76-A511-AE8FE661EA2C}"/>
              </a:ext>
            </a:extLst>
          </p:cNvPr>
          <p:cNvSpPr/>
          <p:nvPr/>
        </p:nvSpPr>
        <p:spPr>
          <a:xfrm>
            <a:off x="2137929" y="415082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Oval 50">
            <a:extLst>
              <a:ext uri="{FF2B5EF4-FFF2-40B4-BE49-F238E27FC236}">
                <a16:creationId xmlns:a16="http://schemas.microsoft.com/office/drawing/2014/main" id="{1CEB2899-5D58-4027-B83A-5A22F0EFF93B}"/>
              </a:ext>
            </a:extLst>
          </p:cNvPr>
          <p:cNvSpPr/>
          <p:nvPr/>
        </p:nvSpPr>
        <p:spPr>
          <a:xfrm>
            <a:off x="2368890" y="415082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2" name="Oval 51">
            <a:extLst>
              <a:ext uri="{FF2B5EF4-FFF2-40B4-BE49-F238E27FC236}">
                <a16:creationId xmlns:a16="http://schemas.microsoft.com/office/drawing/2014/main" id="{BE9DBE64-535C-4E46-9CC3-7559C0D58C1B}"/>
              </a:ext>
            </a:extLst>
          </p:cNvPr>
          <p:cNvSpPr/>
          <p:nvPr/>
        </p:nvSpPr>
        <p:spPr>
          <a:xfrm>
            <a:off x="2600830" y="415082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3" name="Oval 52">
            <a:extLst>
              <a:ext uri="{FF2B5EF4-FFF2-40B4-BE49-F238E27FC236}">
                <a16:creationId xmlns:a16="http://schemas.microsoft.com/office/drawing/2014/main" id="{14B22726-F9A2-486C-A75D-B51FA610BDCC}"/>
              </a:ext>
            </a:extLst>
          </p:cNvPr>
          <p:cNvSpPr/>
          <p:nvPr/>
        </p:nvSpPr>
        <p:spPr>
          <a:xfrm>
            <a:off x="2832770" y="415082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4" name="Oval 53">
            <a:extLst>
              <a:ext uri="{FF2B5EF4-FFF2-40B4-BE49-F238E27FC236}">
                <a16:creationId xmlns:a16="http://schemas.microsoft.com/office/drawing/2014/main" id="{5485BE66-4792-4193-A2E6-7C8EF6A9FFC9}"/>
              </a:ext>
            </a:extLst>
          </p:cNvPr>
          <p:cNvSpPr/>
          <p:nvPr/>
        </p:nvSpPr>
        <p:spPr>
          <a:xfrm>
            <a:off x="3064710" y="415082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5" name="Oval 54">
            <a:extLst>
              <a:ext uri="{FF2B5EF4-FFF2-40B4-BE49-F238E27FC236}">
                <a16:creationId xmlns:a16="http://schemas.microsoft.com/office/drawing/2014/main" id="{2C79AC6A-1D95-41CD-A076-5797B7E574E2}"/>
              </a:ext>
            </a:extLst>
          </p:cNvPr>
          <p:cNvSpPr/>
          <p:nvPr/>
        </p:nvSpPr>
        <p:spPr>
          <a:xfrm>
            <a:off x="3296650" y="415082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6" name="Oval 55">
            <a:extLst>
              <a:ext uri="{FF2B5EF4-FFF2-40B4-BE49-F238E27FC236}">
                <a16:creationId xmlns:a16="http://schemas.microsoft.com/office/drawing/2014/main" id="{5A0D9386-B813-4D87-B2BA-EFCD0355F3DF}"/>
              </a:ext>
            </a:extLst>
          </p:cNvPr>
          <p:cNvSpPr/>
          <p:nvPr/>
        </p:nvSpPr>
        <p:spPr>
          <a:xfrm>
            <a:off x="3528590" y="415082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7" name="Oval 56">
            <a:extLst>
              <a:ext uri="{FF2B5EF4-FFF2-40B4-BE49-F238E27FC236}">
                <a16:creationId xmlns:a16="http://schemas.microsoft.com/office/drawing/2014/main" id="{4FB6E10E-C49B-4818-A2CD-6546C7768BB0}"/>
              </a:ext>
            </a:extLst>
          </p:cNvPr>
          <p:cNvSpPr/>
          <p:nvPr/>
        </p:nvSpPr>
        <p:spPr>
          <a:xfrm>
            <a:off x="3760530" y="415082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8" name="Oval 57">
            <a:extLst>
              <a:ext uri="{FF2B5EF4-FFF2-40B4-BE49-F238E27FC236}">
                <a16:creationId xmlns:a16="http://schemas.microsoft.com/office/drawing/2014/main" id="{15FCD604-4A77-4150-B136-B67083A64864}"/>
              </a:ext>
            </a:extLst>
          </p:cNvPr>
          <p:cNvSpPr/>
          <p:nvPr/>
        </p:nvSpPr>
        <p:spPr>
          <a:xfrm>
            <a:off x="3992470" y="415082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9" name="Oval 58">
            <a:extLst>
              <a:ext uri="{FF2B5EF4-FFF2-40B4-BE49-F238E27FC236}">
                <a16:creationId xmlns:a16="http://schemas.microsoft.com/office/drawing/2014/main" id="{A02E436C-1732-4DE7-A5D2-00009B333D64}"/>
              </a:ext>
            </a:extLst>
          </p:cNvPr>
          <p:cNvSpPr/>
          <p:nvPr/>
        </p:nvSpPr>
        <p:spPr>
          <a:xfrm>
            <a:off x="1676007" y="435526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0" name="Oval 59">
            <a:extLst>
              <a:ext uri="{FF2B5EF4-FFF2-40B4-BE49-F238E27FC236}">
                <a16:creationId xmlns:a16="http://schemas.microsoft.com/office/drawing/2014/main" id="{9970D239-93B5-43B5-97E7-38FFBB17C0F0}"/>
              </a:ext>
            </a:extLst>
          </p:cNvPr>
          <p:cNvSpPr/>
          <p:nvPr/>
        </p:nvSpPr>
        <p:spPr>
          <a:xfrm>
            <a:off x="1906968" y="435526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1" name="Oval 60">
            <a:extLst>
              <a:ext uri="{FF2B5EF4-FFF2-40B4-BE49-F238E27FC236}">
                <a16:creationId xmlns:a16="http://schemas.microsoft.com/office/drawing/2014/main" id="{7F6C5635-C6AF-4786-9F44-D1BAADEB0D3C}"/>
              </a:ext>
            </a:extLst>
          </p:cNvPr>
          <p:cNvSpPr/>
          <p:nvPr/>
        </p:nvSpPr>
        <p:spPr>
          <a:xfrm>
            <a:off x="2137929" y="435526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2" name="Oval 61">
            <a:extLst>
              <a:ext uri="{FF2B5EF4-FFF2-40B4-BE49-F238E27FC236}">
                <a16:creationId xmlns:a16="http://schemas.microsoft.com/office/drawing/2014/main" id="{AF1EB08F-E3F1-4599-9D31-0444ED8D82E5}"/>
              </a:ext>
            </a:extLst>
          </p:cNvPr>
          <p:cNvSpPr/>
          <p:nvPr/>
        </p:nvSpPr>
        <p:spPr>
          <a:xfrm>
            <a:off x="2368890" y="435526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3" name="Oval 62">
            <a:extLst>
              <a:ext uri="{FF2B5EF4-FFF2-40B4-BE49-F238E27FC236}">
                <a16:creationId xmlns:a16="http://schemas.microsoft.com/office/drawing/2014/main" id="{39358EAF-E650-4E48-9907-FF456E06C082}"/>
              </a:ext>
            </a:extLst>
          </p:cNvPr>
          <p:cNvSpPr/>
          <p:nvPr/>
        </p:nvSpPr>
        <p:spPr>
          <a:xfrm>
            <a:off x="2600830" y="435526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4" name="Oval 63">
            <a:extLst>
              <a:ext uri="{FF2B5EF4-FFF2-40B4-BE49-F238E27FC236}">
                <a16:creationId xmlns:a16="http://schemas.microsoft.com/office/drawing/2014/main" id="{EC05E339-7B88-4805-8EA2-1AEBDA7CD9DF}"/>
              </a:ext>
            </a:extLst>
          </p:cNvPr>
          <p:cNvSpPr/>
          <p:nvPr/>
        </p:nvSpPr>
        <p:spPr>
          <a:xfrm>
            <a:off x="2832770" y="435526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5" name="Oval 64">
            <a:extLst>
              <a:ext uri="{FF2B5EF4-FFF2-40B4-BE49-F238E27FC236}">
                <a16:creationId xmlns:a16="http://schemas.microsoft.com/office/drawing/2014/main" id="{DBA46671-AD13-47D6-BF6E-BD057F1B3DD7}"/>
              </a:ext>
            </a:extLst>
          </p:cNvPr>
          <p:cNvSpPr/>
          <p:nvPr/>
        </p:nvSpPr>
        <p:spPr>
          <a:xfrm>
            <a:off x="3064710" y="435526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6" name="Oval 65">
            <a:extLst>
              <a:ext uri="{FF2B5EF4-FFF2-40B4-BE49-F238E27FC236}">
                <a16:creationId xmlns:a16="http://schemas.microsoft.com/office/drawing/2014/main" id="{AF4AFB20-C013-43D5-BB1C-8DA2D936ED47}"/>
              </a:ext>
            </a:extLst>
          </p:cNvPr>
          <p:cNvSpPr/>
          <p:nvPr/>
        </p:nvSpPr>
        <p:spPr>
          <a:xfrm>
            <a:off x="3296650" y="435526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7" name="Oval 66">
            <a:extLst>
              <a:ext uri="{FF2B5EF4-FFF2-40B4-BE49-F238E27FC236}">
                <a16:creationId xmlns:a16="http://schemas.microsoft.com/office/drawing/2014/main" id="{99FF7F1B-FA72-4C9F-9B00-2B42F4EAE7F2}"/>
              </a:ext>
            </a:extLst>
          </p:cNvPr>
          <p:cNvSpPr/>
          <p:nvPr/>
        </p:nvSpPr>
        <p:spPr>
          <a:xfrm>
            <a:off x="3528590" y="435526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8" name="Oval 67">
            <a:extLst>
              <a:ext uri="{FF2B5EF4-FFF2-40B4-BE49-F238E27FC236}">
                <a16:creationId xmlns:a16="http://schemas.microsoft.com/office/drawing/2014/main" id="{82538E33-4DE9-4F88-B75D-2FEA71AE7C4B}"/>
              </a:ext>
            </a:extLst>
          </p:cNvPr>
          <p:cNvSpPr/>
          <p:nvPr/>
        </p:nvSpPr>
        <p:spPr>
          <a:xfrm>
            <a:off x="3760530" y="435526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9" name="Oval 68">
            <a:extLst>
              <a:ext uri="{FF2B5EF4-FFF2-40B4-BE49-F238E27FC236}">
                <a16:creationId xmlns:a16="http://schemas.microsoft.com/office/drawing/2014/main" id="{36D70D65-199B-40F5-8C8F-F619A2BF9D71}"/>
              </a:ext>
            </a:extLst>
          </p:cNvPr>
          <p:cNvSpPr/>
          <p:nvPr/>
        </p:nvSpPr>
        <p:spPr>
          <a:xfrm>
            <a:off x="3992470" y="435526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0" name="Oval 69">
            <a:extLst>
              <a:ext uri="{FF2B5EF4-FFF2-40B4-BE49-F238E27FC236}">
                <a16:creationId xmlns:a16="http://schemas.microsoft.com/office/drawing/2014/main" id="{5B356672-E8EE-44AC-A6B4-55CF7DB7E9C6}"/>
              </a:ext>
            </a:extLst>
          </p:cNvPr>
          <p:cNvSpPr/>
          <p:nvPr/>
        </p:nvSpPr>
        <p:spPr>
          <a:xfrm>
            <a:off x="1676007" y="455969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1" name="Oval 70">
            <a:extLst>
              <a:ext uri="{FF2B5EF4-FFF2-40B4-BE49-F238E27FC236}">
                <a16:creationId xmlns:a16="http://schemas.microsoft.com/office/drawing/2014/main" id="{36C7B0EA-C537-43BA-9395-2BE7A8F27136}"/>
              </a:ext>
            </a:extLst>
          </p:cNvPr>
          <p:cNvSpPr/>
          <p:nvPr/>
        </p:nvSpPr>
        <p:spPr>
          <a:xfrm>
            <a:off x="1906968" y="455969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2" name="Oval 71">
            <a:extLst>
              <a:ext uri="{FF2B5EF4-FFF2-40B4-BE49-F238E27FC236}">
                <a16:creationId xmlns:a16="http://schemas.microsoft.com/office/drawing/2014/main" id="{AAF91CF5-DEE7-4A74-80AF-5C932167ACDF}"/>
              </a:ext>
            </a:extLst>
          </p:cNvPr>
          <p:cNvSpPr/>
          <p:nvPr/>
        </p:nvSpPr>
        <p:spPr>
          <a:xfrm>
            <a:off x="2137929" y="455969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3" name="Oval 72">
            <a:extLst>
              <a:ext uri="{FF2B5EF4-FFF2-40B4-BE49-F238E27FC236}">
                <a16:creationId xmlns:a16="http://schemas.microsoft.com/office/drawing/2014/main" id="{529709EC-3A31-4A51-94A3-F93DFD530D5C}"/>
              </a:ext>
            </a:extLst>
          </p:cNvPr>
          <p:cNvSpPr/>
          <p:nvPr/>
        </p:nvSpPr>
        <p:spPr>
          <a:xfrm>
            <a:off x="2368890" y="455969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4" name="Oval 73">
            <a:extLst>
              <a:ext uri="{FF2B5EF4-FFF2-40B4-BE49-F238E27FC236}">
                <a16:creationId xmlns:a16="http://schemas.microsoft.com/office/drawing/2014/main" id="{2436ABC1-933C-40F3-916E-DF7A046A8974}"/>
              </a:ext>
            </a:extLst>
          </p:cNvPr>
          <p:cNvSpPr/>
          <p:nvPr/>
        </p:nvSpPr>
        <p:spPr>
          <a:xfrm>
            <a:off x="2600830" y="455969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5" name="Oval 74">
            <a:extLst>
              <a:ext uri="{FF2B5EF4-FFF2-40B4-BE49-F238E27FC236}">
                <a16:creationId xmlns:a16="http://schemas.microsoft.com/office/drawing/2014/main" id="{0B6B6F42-23F5-44CD-8B65-83C8DC5DA4C9}"/>
              </a:ext>
            </a:extLst>
          </p:cNvPr>
          <p:cNvSpPr/>
          <p:nvPr/>
        </p:nvSpPr>
        <p:spPr>
          <a:xfrm>
            <a:off x="2832770" y="455969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6" name="Oval 75">
            <a:extLst>
              <a:ext uri="{FF2B5EF4-FFF2-40B4-BE49-F238E27FC236}">
                <a16:creationId xmlns:a16="http://schemas.microsoft.com/office/drawing/2014/main" id="{319A8A5D-EBAE-4EA7-8B38-1987100581AA}"/>
              </a:ext>
            </a:extLst>
          </p:cNvPr>
          <p:cNvSpPr/>
          <p:nvPr/>
        </p:nvSpPr>
        <p:spPr>
          <a:xfrm>
            <a:off x="3064710" y="455969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7" name="Oval 76">
            <a:extLst>
              <a:ext uri="{FF2B5EF4-FFF2-40B4-BE49-F238E27FC236}">
                <a16:creationId xmlns:a16="http://schemas.microsoft.com/office/drawing/2014/main" id="{ACF296A9-1036-4DAC-80CB-B10978802D2B}"/>
              </a:ext>
            </a:extLst>
          </p:cNvPr>
          <p:cNvSpPr/>
          <p:nvPr/>
        </p:nvSpPr>
        <p:spPr>
          <a:xfrm>
            <a:off x="3296650" y="455969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8" name="Oval 77">
            <a:extLst>
              <a:ext uri="{FF2B5EF4-FFF2-40B4-BE49-F238E27FC236}">
                <a16:creationId xmlns:a16="http://schemas.microsoft.com/office/drawing/2014/main" id="{5C9F86F5-94BF-43D0-AE58-68839442EF47}"/>
              </a:ext>
            </a:extLst>
          </p:cNvPr>
          <p:cNvSpPr/>
          <p:nvPr/>
        </p:nvSpPr>
        <p:spPr>
          <a:xfrm>
            <a:off x="3528590" y="455969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9" name="Oval 78">
            <a:extLst>
              <a:ext uri="{FF2B5EF4-FFF2-40B4-BE49-F238E27FC236}">
                <a16:creationId xmlns:a16="http://schemas.microsoft.com/office/drawing/2014/main" id="{DDC21A54-D48F-4B79-9435-04B34945510F}"/>
              </a:ext>
            </a:extLst>
          </p:cNvPr>
          <p:cNvSpPr/>
          <p:nvPr/>
        </p:nvSpPr>
        <p:spPr>
          <a:xfrm>
            <a:off x="3760530" y="455969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0" name="Oval 79">
            <a:extLst>
              <a:ext uri="{FF2B5EF4-FFF2-40B4-BE49-F238E27FC236}">
                <a16:creationId xmlns:a16="http://schemas.microsoft.com/office/drawing/2014/main" id="{9C044B41-7954-4A68-8241-E93252D2BE62}"/>
              </a:ext>
            </a:extLst>
          </p:cNvPr>
          <p:cNvSpPr/>
          <p:nvPr/>
        </p:nvSpPr>
        <p:spPr>
          <a:xfrm>
            <a:off x="3992470" y="455969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2" name="Oval 91">
            <a:extLst>
              <a:ext uri="{FF2B5EF4-FFF2-40B4-BE49-F238E27FC236}">
                <a16:creationId xmlns:a16="http://schemas.microsoft.com/office/drawing/2014/main" id="{1CC432B5-4F36-4D73-B102-F0E43E10FF1C}"/>
              </a:ext>
            </a:extLst>
          </p:cNvPr>
          <p:cNvSpPr/>
          <p:nvPr/>
        </p:nvSpPr>
        <p:spPr>
          <a:xfrm>
            <a:off x="1676007" y="4758633"/>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3" name="Oval 92">
            <a:extLst>
              <a:ext uri="{FF2B5EF4-FFF2-40B4-BE49-F238E27FC236}">
                <a16:creationId xmlns:a16="http://schemas.microsoft.com/office/drawing/2014/main" id="{9D105640-DA6E-4DB7-8F23-EC5C582A1E2B}"/>
              </a:ext>
            </a:extLst>
          </p:cNvPr>
          <p:cNvSpPr/>
          <p:nvPr/>
        </p:nvSpPr>
        <p:spPr>
          <a:xfrm>
            <a:off x="1906968" y="4758633"/>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4" name="Oval 93">
            <a:extLst>
              <a:ext uri="{FF2B5EF4-FFF2-40B4-BE49-F238E27FC236}">
                <a16:creationId xmlns:a16="http://schemas.microsoft.com/office/drawing/2014/main" id="{4445DCF7-0856-4710-8F2B-E161798E7763}"/>
              </a:ext>
            </a:extLst>
          </p:cNvPr>
          <p:cNvSpPr/>
          <p:nvPr/>
        </p:nvSpPr>
        <p:spPr>
          <a:xfrm>
            <a:off x="2137929" y="4758633"/>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5" name="Oval 94">
            <a:extLst>
              <a:ext uri="{FF2B5EF4-FFF2-40B4-BE49-F238E27FC236}">
                <a16:creationId xmlns:a16="http://schemas.microsoft.com/office/drawing/2014/main" id="{033022B5-F6EA-4676-B04D-9A5656E95510}"/>
              </a:ext>
            </a:extLst>
          </p:cNvPr>
          <p:cNvSpPr/>
          <p:nvPr/>
        </p:nvSpPr>
        <p:spPr>
          <a:xfrm>
            <a:off x="2368890" y="4758633"/>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6" name="Oval 95">
            <a:extLst>
              <a:ext uri="{FF2B5EF4-FFF2-40B4-BE49-F238E27FC236}">
                <a16:creationId xmlns:a16="http://schemas.microsoft.com/office/drawing/2014/main" id="{03217362-DD63-4922-B122-DD034CE7389C}"/>
              </a:ext>
            </a:extLst>
          </p:cNvPr>
          <p:cNvSpPr/>
          <p:nvPr/>
        </p:nvSpPr>
        <p:spPr>
          <a:xfrm>
            <a:off x="2600830" y="4758633"/>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7" name="Oval 96">
            <a:extLst>
              <a:ext uri="{FF2B5EF4-FFF2-40B4-BE49-F238E27FC236}">
                <a16:creationId xmlns:a16="http://schemas.microsoft.com/office/drawing/2014/main" id="{44D093A0-78D5-4CDF-B280-3A38AF12210F}"/>
              </a:ext>
            </a:extLst>
          </p:cNvPr>
          <p:cNvSpPr/>
          <p:nvPr/>
        </p:nvSpPr>
        <p:spPr>
          <a:xfrm>
            <a:off x="2832770" y="4758633"/>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8" name="Oval 97">
            <a:extLst>
              <a:ext uri="{FF2B5EF4-FFF2-40B4-BE49-F238E27FC236}">
                <a16:creationId xmlns:a16="http://schemas.microsoft.com/office/drawing/2014/main" id="{1FE0FED1-0642-4543-9D51-FE9D0C4E0C7C}"/>
              </a:ext>
            </a:extLst>
          </p:cNvPr>
          <p:cNvSpPr/>
          <p:nvPr/>
        </p:nvSpPr>
        <p:spPr>
          <a:xfrm>
            <a:off x="3064710" y="4758633"/>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9" name="Oval 98">
            <a:extLst>
              <a:ext uri="{FF2B5EF4-FFF2-40B4-BE49-F238E27FC236}">
                <a16:creationId xmlns:a16="http://schemas.microsoft.com/office/drawing/2014/main" id="{A5B6E800-1B23-4A2A-8722-0B25CDC10D2B}"/>
              </a:ext>
            </a:extLst>
          </p:cNvPr>
          <p:cNvSpPr/>
          <p:nvPr/>
        </p:nvSpPr>
        <p:spPr>
          <a:xfrm>
            <a:off x="3296650" y="4758633"/>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0" name="Oval 99">
            <a:extLst>
              <a:ext uri="{FF2B5EF4-FFF2-40B4-BE49-F238E27FC236}">
                <a16:creationId xmlns:a16="http://schemas.microsoft.com/office/drawing/2014/main" id="{6701932B-4B13-455C-B2AC-033A6FB01CD6}"/>
              </a:ext>
            </a:extLst>
          </p:cNvPr>
          <p:cNvSpPr/>
          <p:nvPr/>
        </p:nvSpPr>
        <p:spPr>
          <a:xfrm>
            <a:off x="3528590" y="4758633"/>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1" name="Oval 100">
            <a:extLst>
              <a:ext uri="{FF2B5EF4-FFF2-40B4-BE49-F238E27FC236}">
                <a16:creationId xmlns:a16="http://schemas.microsoft.com/office/drawing/2014/main" id="{E66F5B2D-CDF2-408C-B694-86444DEB5575}"/>
              </a:ext>
            </a:extLst>
          </p:cNvPr>
          <p:cNvSpPr/>
          <p:nvPr/>
        </p:nvSpPr>
        <p:spPr>
          <a:xfrm>
            <a:off x="3760530" y="4758633"/>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2" name="Oval 101">
            <a:extLst>
              <a:ext uri="{FF2B5EF4-FFF2-40B4-BE49-F238E27FC236}">
                <a16:creationId xmlns:a16="http://schemas.microsoft.com/office/drawing/2014/main" id="{631A6AAA-E373-4DE7-A0F8-55BBD30E9533}"/>
              </a:ext>
            </a:extLst>
          </p:cNvPr>
          <p:cNvSpPr/>
          <p:nvPr/>
        </p:nvSpPr>
        <p:spPr>
          <a:xfrm>
            <a:off x="3992470" y="4758633"/>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3" name="Oval 102">
            <a:extLst>
              <a:ext uri="{FF2B5EF4-FFF2-40B4-BE49-F238E27FC236}">
                <a16:creationId xmlns:a16="http://schemas.microsoft.com/office/drawing/2014/main" id="{8C9AD370-CAE1-4AD2-A415-4EB01178FAE6}"/>
              </a:ext>
            </a:extLst>
          </p:cNvPr>
          <p:cNvSpPr/>
          <p:nvPr/>
        </p:nvSpPr>
        <p:spPr>
          <a:xfrm>
            <a:off x="1676007" y="495757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4" name="Oval 103">
            <a:extLst>
              <a:ext uri="{FF2B5EF4-FFF2-40B4-BE49-F238E27FC236}">
                <a16:creationId xmlns:a16="http://schemas.microsoft.com/office/drawing/2014/main" id="{063E4443-1BD3-464A-8B32-4D06A821D8B3}"/>
              </a:ext>
            </a:extLst>
          </p:cNvPr>
          <p:cNvSpPr/>
          <p:nvPr/>
        </p:nvSpPr>
        <p:spPr>
          <a:xfrm>
            <a:off x="1906968" y="495757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5" name="Oval 104">
            <a:extLst>
              <a:ext uri="{FF2B5EF4-FFF2-40B4-BE49-F238E27FC236}">
                <a16:creationId xmlns:a16="http://schemas.microsoft.com/office/drawing/2014/main" id="{ABD73AB5-DBB1-43E7-B872-6F8EFD04AEB0}"/>
              </a:ext>
            </a:extLst>
          </p:cNvPr>
          <p:cNvSpPr/>
          <p:nvPr/>
        </p:nvSpPr>
        <p:spPr>
          <a:xfrm>
            <a:off x="2137929" y="495757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6" name="Oval 105">
            <a:extLst>
              <a:ext uri="{FF2B5EF4-FFF2-40B4-BE49-F238E27FC236}">
                <a16:creationId xmlns:a16="http://schemas.microsoft.com/office/drawing/2014/main" id="{EC6D5106-E58B-4BFF-8BEF-372998233113}"/>
              </a:ext>
            </a:extLst>
          </p:cNvPr>
          <p:cNvSpPr/>
          <p:nvPr/>
        </p:nvSpPr>
        <p:spPr>
          <a:xfrm>
            <a:off x="2368890" y="495757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7" name="Oval 106">
            <a:extLst>
              <a:ext uri="{FF2B5EF4-FFF2-40B4-BE49-F238E27FC236}">
                <a16:creationId xmlns:a16="http://schemas.microsoft.com/office/drawing/2014/main" id="{9687D82D-7418-49AB-8A9B-2FDC5C7128F1}"/>
              </a:ext>
            </a:extLst>
          </p:cNvPr>
          <p:cNvSpPr/>
          <p:nvPr/>
        </p:nvSpPr>
        <p:spPr>
          <a:xfrm>
            <a:off x="2600830" y="495757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8" name="Oval 107">
            <a:extLst>
              <a:ext uri="{FF2B5EF4-FFF2-40B4-BE49-F238E27FC236}">
                <a16:creationId xmlns:a16="http://schemas.microsoft.com/office/drawing/2014/main" id="{D7176063-901E-4CBB-B945-21873B6805C4}"/>
              </a:ext>
            </a:extLst>
          </p:cNvPr>
          <p:cNvSpPr/>
          <p:nvPr/>
        </p:nvSpPr>
        <p:spPr>
          <a:xfrm>
            <a:off x="2832770" y="495757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9" name="Oval 108">
            <a:extLst>
              <a:ext uri="{FF2B5EF4-FFF2-40B4-BE49-F238E27FC236}">
                <a16:creationId xmlns:a16="http://schemas.microsoft.com/office/drawing/2014/main" id="{A8E734F2-81E9-4735-B43C-C9DC07BD94DE}"/>
              </a:ext>
            </a:extLst>
          </p:cNvPr>
          <p:cNvSpPr/>
          <p:nvPr/>
        </p:nvSpPr>
        <p:spPr>
          <a:xfrm>
            <a:off x="3064710" y="495757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0" name="Oval 109">
            <a:extLst>
              <a:ext uri="{FF2B5EF4-FFF2-40B4-BE49-F238E27FC236}">
                <a16:creationId xmlns:a16="http://schemas.microsoft.com/office/drawing/2014/main" id="{5EFC9D34-44DF-4912-942F-FBC45E93EE8F}"/>
              </a:ext>
            </a:extLst>
          </p:cNvPr>
          <p:cNvSpPr/>
          <p:nvPr/>
        </p:nvSpPr>
        <p:spPr>
          <a:xfrm>
            <a:off x="3296650" y="495757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1" name="Oval 110">
            <a:extLst>
              <a:ext uri="{FF2B5EF4-FFF2-40B4-BE49-F238E27FC236}">
                <a16:creationId xmlns:a16="http://schemas.microsoft.com/office/drawing/2014/main" id="{A478FBB0-135F-41ED-9E61-3A5C852AFAB4}"/>
              </a:ext>
            </a:extLst>
          </p:cNvPr>
          <p:cNvSpPr/>
          <p:nvPr/>
        </p:nvSpPr>
        <p:spPr>
          <a:xfrm>
            <a:off x="3528590" y="495757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2" name="Oval 111">
            <a:extLst>
              <a:ext uri="{FF2B5EF4-FFF2-40B4-BE49-F238E27FC236}">
                <a16:creationId xmlns:a16="http://schemas.microsoft.com/office/drawing/2014/main" id="{E0F97251-5D37-4CE2-8D8D-AE0CA23E4EF9}"/>
              </a:ext>
            </a:extLst>
          </p:cNvPr>
          <p:cNvSpPr/>
          <p:nvPr/>
        </p:nvSpPr>
        <p:spPr>
          <a:xfrm>
            <a:off x="3760530" y="495757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3" name="Oval 112">
            <a:extLst>
              <a:ext uri="{FF2B5EF4-FFF2-40B4-BE49-F238E27FC236}">
                <a16:creationId xmlns:a16="http://schemas.microsoft.com/office/drawing/2014/main" id="{49C3FB9D-1356-4804-B092-CBC726AB8D01}"/>
              </a:ext>
            </a:extLst>
          </p:cNvPr>
          <p:cNvSpPr/>
          <p:nvPr/>
        </p:nvSpPr>
        <p:spPr>
          <a:xfrm>
            <a:off x="3992470" y="495757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4" name="Rectangle: Rounded Corners 113">
            <a:extLst>
              <a:ext uri="{FF2B5EF4-FFF2-40B4-BE49-F238E27FC236}">
                <a16:creationId xmlns:a16="http://schemas.microsoft.com/office/drawing/2014/main" id="{FB7ED01D-1466-4E30-93E4-A1FF7C26E819}"/>
              </a:ext>
            </a:extLst>
          </p:cNvPr>
          <p:cNvSpPr/>
          <p:nvPr/>
        </p:nvSpPr>
        <p:spPr>
          <a:xfrm>
            <a:off x="6424627" y="3509465"/>
            <a:ext cx="1773632" cy="1502778"/>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endParaRPr lang="es-MX" dirty="0"/>
          </a:p>
          <a:p>
            <a:endParaRPr lang="es-MX" dirty="0"/>
          </a:p>
          <a:p>
            <a:endParaRPr lang="es-MX" dirty="0"/>
          </a:p>
          <a:p>
            <a:r>
              <a:rPr lang="es-MX" dirty="0"/>
              <a:t>Muestra</a:t>
            </a:r>
            <a:br>
              <a:rPr lang="es-MX" dirty="0"/>
            </a:br>
            <a:br>
              <a:rPr lang="es-MX" dirty="0"/>
            </a:br>
            <a:br>
              <a:rPr lang="es-MX" dirty="0"/>
            </a:br>
            <a:br>
              <a:rPr lang="es-MX" dirty="0"/>
            </a:br>
            <a:br>
              <a:rPr lang="es-MX" dirty="0"/>
            </a:br>
            <a:br>
              <a:rPr lang="es-MX" dirty="0"/>
            </a:br>
            <a:br>
              <a:rPr lang="es-MX" dirty="0"/>
            </a:br>
            <a:endParaRPr lang="es-ES" dirty="0"/>
          </a:p>
        </p:txBody>
      </p:sp>
      <p:sp>
        <p:nvSpPr>
          <p:cNvPr id="115" name="Oval 114">
            <a:extLst>
              <a:ext uri="{FF2B5EF4-FFF2-40B4-BE49-F238E27FC236}">
                <a16:creationId xmlns:a16="http://schemas.microsoft.com/office/drawing/2014/main" id="{399C9058-E849-4491-B222-7AEC96DDAC58}"/>
              </a:ext>
            </a:extLst>
          </p:cNvPr>
          <p:cNvSpPr/>
          <p:nvPr/>
        </p:nvSpPr>
        <p:spPr>
          <a:xfrm>
            <a:off x="6740649" y="394639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6" name="Oval 115">
            <a:extLst>
              <a:ext uri="{FF2B5EF4-FFF2-40B4-BE49-F238E27FC236}">
                <a16:creationId xmlns:a16="http://schemas.microsoft.com/office/drawing/2014/main" id="{9D42E75A-2759-4414-AB0C-495E227E976B}"/>
              </a:ext>
            </a:extLst>
          </p:cNvPr>
          <p:cNvSpPr/>
          <p:nvPr/>
        </p:nvSpPr>
        <p:spPr>
          <a:xfrm>
            <a:off x="6971610" y="394639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7" name="Oval 116">
            <a:extLst>
              <a:ext uri="{FF2B5EF4-FFF2-40B4-BE49-F238E27FC236}">
                <a16:creationId xmlns:a16="http://schemas.microsoft.com/office/drawing/2014/main" id="{518B6CC3-8BA7-4469-BF5B-CD015238C1B2}"/>
              </a:ext>
            </a:extLst>
          </p:cNvPr>
          <p:cNvSpPr/>
          <p:nvPr/>
        </p:nvSpPr>
        <p:spPr>
          <a:xfrm>
            <a:off x="7202571" y="394639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8" name="Oval 117">
            <a:extLst>
              <a:ext uri="{FF2B5EF4-FFF2-40B4-BE49-F238E27FC236}">
                <a16:creationId xmlns:a16="http://schemas.microsoft.com/office/drawing/2014/main" id="{8E44D27E-0048-4531-ABC0-4D0DF644FBD0}"/>
              </a:ext>
            </a:extLst>
          </p:cNvPr>
          <p:cNvSpPr/>
          <p:nvPr/>
        </p:nvSpPr>
        <p:spPr>
          <a:xfrm>
            <a:off x="7433532" y="394639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9" name="Oval 118">
            <a:extLst>
              <a:ext uri="{FF2B5EF4-FFF2-40B4-BE49-F238E27FC236}">
                <a16:creationId xmlns:a16="http://schemas.microsoft.com/office/drawing/2014/main" id="{63EDE7A0-DD66-49B0-9B12-D3ABF8544561}"/>
              </a:ext>
            </a:extLst>
          </p:cNvPr>
          <p:cNvSpPr/>
          <p:nvPr/>
        </p:nvSpPr>
        <p:spPr>
          <a:xfrm>
            <a:off x="7665472" y="394639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0" name="Oval 119">
            <a:extLst>
              <a:ext uri="{FF2B5EF4-FFF2-40B4-BE49-F238E27FC236}">
                <a16:creationId xmlns:a16="http://schemas.microsoft.com/office/drawing/2014/main" id="{984F4D02-9B04-4143-BB11-B3B8C598E577}"/>
              </a:ext>
            </a:extLst>
          </p:cNvPr>
          <p:cNvSpPr/>
          <p:nvPr/>
        </p:nvSpPr>
        <p:spPr>
          <a:xfrm>
            <a:off x="6744782" y="4197044"/>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1" name="Oval 120">
            <a:extLst>
              <a:ext uri="{FF2B5EF4-FFF2-40B4-BE49-F238E27FC236}">
                <a16:creationId xmlns:a16="http://schemas.microsoft.com/office/drawing/2014/main" id="{15FD7CF2-59DA-4E3B-BAE1-D3457805337E}"/>
              </a:ext>
            </a:extLst>
          </p:cNvPr>
          <p:cNvSpPr/>
          <p:nvPr/>
        </p:nvSpPr>
        <p:spPr>
          <a:xfrm>
            <a:off x="6975743" y="4197044"/>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2" name="Oval 121">
            <a:extLst>
              <a:ext uri="{FF2B5EF4-FFF2-40B4-BE49-F238E27FC236}">
                <a16:creationId xmlns:a16="http://schemas.microsoft.com/office/drawing/2014/main" id="{DFCB28F7-AFF1-450D-996F-DBA74B35407E}"/>
              </a:ext>
            </a:extLst>
          </p:cNvPr>
          <p:cNvSpPr/>
          <p:nvPr/>
        </p:nvSpPr>
        <p:spPr>
          <a:xfrm>
            <a:off x="7206704" y="4197044"/>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3" name="Oval 122">
            <a:extLst>
              <a:ext uri="{FF2B5EF4-FFF2-40B4-BE49-F238E27FC236}">
                <a16:creationId xmlns:a16="http://schemas.microsoft.com/office/drawing/2014/main" id="{97638A0B-FEBB-4D20-8FF6-344D7BD6ABAF}"/>
              </a:ext>
            </a:extLst>
          </p:cNvPr>
          <p:cNvSpPr/>
          <p:nvPr/>
        </p:nvSpPr>
        <p:spPr>
          <a:xfrm>
            <a:off x="7437665" y="4197044"/>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4" name="Oval 123">
            <a:extLst>
              <a:ext uri="{FF2B5EF4-FFF2-40B4-BE49-F238E27FC236}">
                <a16:creationId xmlns:a16="http://schemas.microsoft.com/office/drawing/2014/main" id="{63DFE4A0-984E-4FC9-9B9B-268A3B41FB50}"/>
              </a:ext>
            </a:extLst>
          </p:cNvPr>
          <p:cNvSpPr/>
          <p:nvPr/>
        </p:nvSpPr>
        <p:spPr>
          <a:xfrm>
            <a:off x="7669605" y="4197044"/>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5" name="Oval 124">
            <a:extLst>
              <a:ext uri="{FF2B5EF4-FFF2-40B4-BE49-F238E27FC236}">
                <a16:creationId xmlns:a16="http://schemas.microsoft.com/office/drawing/2014/main" id="{D72959DA-B194-469E-AFEB-560569473301}"/>
              </a:ext>
            </a:extLst>
          </p:cNvPr>
          <p:cNvSpPr/>
          <p:nvPr/>
        </p:nvSpPr>
        <p:spPr>
          <a:xfrm>
            <a:off x="6740649" y="445347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6" name="Oval 125">
            <a:extLst>
              <a:ext uri="{FF2B5EF4-FFF2-40B4-BE49-F238E27FC236}">
                <a16:creationId xmlns:a16="http://schemas.microsoft.com/office/drawing/2014/main" id="{D0270FA4-D5AA-462F-A468-EFDDE5DB0B1E}"/>
              </a:ext>
            </a:extLst>
          </p:cNvPr>
          <p:cNvSpPr/>
          <p:nvPr/>
        </p:nvSpPr>
        <p:spPr>
          <a:xfrm>
            <a:off x="6971610" y="445347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7" name="Oval 126">
            <a:extLst>
              <a:ext uri="{FF2B5EF4-FFF2-40B4-BE49-F238E27FC236}">
                <a16:creationId xmlns:a16="http://schemas.microsoft.com/office/drawing/2014/main" id="{C310FEC4-0ADA-4D6B-90BB-CD2241CBDF02}"/>
              </a:ext>
            </a:extLst>
          </p:cNvPr>
          <p:cNvSpPr/>
          <p:nvPr/>
        </p:nvSpPr>
        <p:spPr>
          <a:xfrm>
            <a:off x="7202571" y="445347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8" name="Oval 127">
            <a:extLst>
              <a:ext uri="{FF2B5EF4-FFF2-40B4-BE49-F238E27FC236}">
                <a16:creationId xmlns:a16="http://schemas.microsoft.com/office/drawing/2014/main" id="{6CCE3480-437A-48F1-B0DC-343AB0D26865}"/>
              </a:ext>
            </a:extLst>
          </p:cNvPr>
          <p:cNvSpPr/>
          <p:nvPr/>
        </p:nvSpPr>
        <p:spPr>
          <a:xfrm>
            <a:off x="7433532" y="445347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9" name="Oval 128">
            <a:extLst>
              <a:ext uri="{FF2B5EF4-FFF2-40B4-BE49-F238E27FC236}">
                <a16:creationId xmlns:a16="http://schemas.microsoft.com/office/drawing/2014/main" id="{FE8F5B8A-A5AF-4A34-9B7B-142BFDC2A0B4}"/>
              </a:ext>
            </a:extLst>
          </p:cNvPr>
          <p:cNvSpPr/>
          <p:nvPr/>
        </p:nvSpPr>
        <p:spPr>
          <a:xfrm>
            <a:off x="7665472" y="445347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Arrow: Right 6">
            <a:extLst>
              <a:ext uri="{FF2B5EF4-FFF2-40B4-BE49-F238E27FC236}">
                <a16:creationId xmlns:a16="http://schemas.microsoft.com/office/drawing/2014/main" id="{73CE728D-98D1-4357-9BEA-78E1B85A0FB1}"/>
              </a:ext>
            </a:extLst>
          </p:cNvPr>
          <p:cNvSpPr/>
          <p:nvPr/>
        </p:nvSpPr>
        <p:spPr>
          <a:xfrm>
            <a:off x="4447560" y="3371285"/>
            <a:ext cx="1917424" cy="825759"/>
          </a:xfrm>
          <a:prstGeom prst="rightArrow">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t>Muestreo</a:t>
            </a:r>
            <a:endParaRPr lang="es-ES" dirty="0"/>
          </a:p>
        </p:txBody>
      </p:sp>
      <p:sp>
        <p:nvSpPr>
          <p:cNvPr id="130" name="Speech Bubble: Rectangle with Corners Rounded 129">
            <a:extLst>
              <a:ext uri="{FF2B5EF4-FFF2-40B4-BE49-F238E27FC236}">
                <a16:creationId xmlns:a16="http://schemas.microsoft.com/office/drawing/2014/main" id="{91E46EE0-B745-4B39-BDD4-48EB4F157441}"/>
              </a:ext>
            </a:extLst>
          </p:cNvPr>
          <p:cNvSpPr/>
          <p:nvPr/>
        </p:nvSpPr>
        <p:spPr>
          <a:xfrm>
            <a:off x="5780990" y="1749353"/>
            <a:ext cx="3768963" cy="1502779"/>
          </a:xfrm>
          <a:prstGeom prst="wedgeRoundRectCallout">
            <a:avLst>
              <a:gd name="adj1" fmla="val -59669"/>
              <a:gd name="adj2" fmla="val 65660"/>
              <a:gd name="adj3" fmla="val 16667"/>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MX" b="1" dirty="0">
                <a:solidFill>
                  <a:schemeClr val="tx1"/>
                </a:solidFill>
              </a:rPr>
              <a:t>Lo hemos obviado, pero tiene una importancia vital para la inferencia estadística…</a:t>
            </a:r>
            <a:br>
              <a:rPr lang="es-MX" dirty="0">
                <a:solidFill>
                  <a:schemeClr val="tx1"/>
                </a:solidFill>
              </a:rPr>
            </a:br>
            <a:endParaRPr lang="es-ES" dirty="0">
              <a:solidFill>
                <a:schemeClr val="tx1"/>
              </a:solidFill>
            </a:endParaRPr>
          </a:p>
        </p:txBody>
      </p:sp>
      <p:sp>
        <p:nvSpPr>
          <p:cNvPr id="10" name="Arrow: Left 9">
            <a:extLst>
              <a:ext uri="{FF2B5EF4-FFF2-40B4-BE49-F238E27FC236}">
                <a16:creationId xmlns:a16="http://schemas.microsoft.com/office/drawing/2014/main" id="{58FBA24F-0F46-4E59-A1A2-EA53F55FF33B}"/>
              </a:ext>
            </a:extLst>
          </p:cNvPr>
          <p:cNvSpPr/>
          <p:nvPr/>
        </p:nvSpPr>
        <p:spPr>
          <a:xfrm>
            <a:off x="4407363" y="4359188"/>
            <a:ext cx="1812390" cy="806744"/>
          </a:xfrm>
          <a:prstGeom prst="leftArrow">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MX" dirty="0"/>
              <a:t>Inferencia</a:t>
            </a:r>
            <a:endParaRPr lang="es-ES" dirty="0"/>
          </a:p>
        </p:txBody>
      </p:sp>
    </p:spTree>
    <p:extLst>
      <p:ext uri="{BB962C8B-B14F-4D97-AF65-F5344CB8AC3E}">
        <p14:creationId xmlns:p14="http://schemas.microsoft.com/office/powerpoint/2010/main" val="3282177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MX" noProof="1"/>
              <a:t>La importancia del muestreo</a:t>
            </a:r>
            <a:endParaRPr lang="es-ES" noProof="1"/>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12</a:t>
            </a:fld>
            <a:endParaRPr lang="es-ES" noProof="1"/>
          </a:p>
        </p:txBody>
      </p:sp>
      <p:sp>
        <p:nvSpPr>
          <p:cNvPr id="5" name="Marcador de contenido 4">
            <a:extLst>
              <a:ext uri="{FF2B5EF4-FFF2-40B4-BE49-F238E27FC236}">
                <a16:creationId xmlns:a16="http://schemas.microsoft.com/office/drawing/2014/main" id="{B569D850-6BB1-E349-8FA1-42EA3C593BBF}"/>
              </a:ext>
            </a:extLst>
          </p:cNvPr>
          <p:cNvSpPr>
            <a:spLocks noGrp="1"/>
          </p:cNvSpPr>
          <p:nvPr>
            <p:ph idx="1"/>
          </p:nvPr>
        </p:nvSpPr>
        <p:spPr/>
        <p:txBody>
          <a:bodyPr/>
          <a:lstStyle/>
          <a:p>
            <a:r>
              <a:rPr lang="es-ES" sz="2800" dirty="0"/>
              <a:t>Para sacar conclusiones apropiadas sobre una población, la muestre debe ser </a:t>
            </a:r>
            <a:r>
              <a:rPr lang="es-ES" sz="2800" b="1" dirty="0">
                <a:solidFill>
                  <a:srgbClr val="FF0000"/>
                </a:solidFill>
              </a:rPr>
              <a:t>representativa</a:t>
            </a:r>
            <a:r>
              <a:rPr lang="es-ES" sz="2800" dirty="0"/>
              <a:t> de la población </a:t>
            </a:r>
          </a:p>
          <a:p>
            <a:endParaRPr lang="es-ES" sz="2800" dirty="0"/>
          </a:p>
          <a:p>
            <a:r>
              <a:rPr lang="es-ES" sz="2800" dirty="0"/>
              <a:t>Idealmente, la muestra debería mostrar las </a:t>
            </a:r>
            <a:r>
              <a:rPr lang="es-ES" sz="2800" b="1" dirty="0">
                <a:solidFill>
                  <a:srgbClr val="FF0000"/>
                </a:solidFill>
              </a:rPr>
              <a:t>mismas</a:t>
            </a:r>
            <a:r>
              <a:rPr lang="es-ES" sz="2800" dirty="0"/>
              <a:t> propiedades y </a:t>
            </a:r>
            <a:r>
              <a:rPr lang="es-ES" sz="2800" b="1" dirty="0">
                <a:solidFill>
                  <a:srgbClr val="FF0000"/>
                </a:solidFill>
              </a:rPr>
              <a:t>distribución</a:t>
            </a:r>
            <a:r>
              <a:rPr lang="es-ES" sz="2800" dirty="0"/>
              <a:t> que aquella de la población </a:t>
            </a:r>
          </a:p>
          <a:p>
            <a:endParaRPr lang="es-ES" sz="2800" dirty="0"/>
          </a:p>
          <a:p>
            <a:r>
              <a:rPr lang="es-ES" sz="2800" dirty="0"/>
              <a:t>Un buen muestreo es la clave para conseguir esto </a:t>
            </a:r>
          </a:p>
        </p:txBody>
      </p:sp>
    </p:spTree>
    <p:extLst>
      <p:ext uri="{BB962C8B-B14F-4D97-AF65-F5344CB8AC3E}">
        <p14:creationId xmlns:p14="http://schemas.microsoft.com/office/powerpoint/2010/main" val="13828036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MX" noProof="1"/>
              <a:t>Muestreo aleatorio simple</a:t>
            </a:r>
            <a:endParaRPr lang="es-ES" noProof="1"/>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13</a:t>
            </a:fld>
            <a:endParaRPr lang="es-ES" noProof="1"/>
          </a:p>
        </p:txBody>
      </p:sp>
      <p:sp>
        <p:nvSpPr>
          <p:cNvPr id="5" name="Marcador de contenido 4">
            <a:extLst>
              <a:ext uri="{FF2B5EF4-FFF2-40B4-BE49-F238E27FC236}">
                <a16:creationId xmlns:a16="http://schemas.microsoft.com/office/drawing/2014/main" id="{B569D850-6BB1-E349-8FA1-42EA3C593BBF}"/>
              </a:ext>
            </a:extLst>
          </p:cNvPr>
          <p:cNvSpPr>
            <a:spLocks noGrp="1"/>
          </p:cNvSpPr>
          <p:nvPr>
            <p:ph idx="1"/>
          </p:nvPr>
        </p:nvSpPr>
        <p:spPr/>
        <p:txBody>
          <a:bodyPr/>
          <a:lstStyle/>
          <a:p>
            <a:endParaRPr lang="es-ES" sz="2800" dirty="0"/>
          </a:p>
        </p:txBody>
      </p:sp>
      <p:pic>
        <p:nvPicPr>
          <p:cNvPr id="4" name="Imagen 3">
            <a:extLst>
              <a:ext uri="{FF2B5EF4-FFF2-40B4-BE49-F238E27FC236}">
                <a16:creationId xmlns:a16="http://schemas.microsoft.com/office/drawing/2014/main" id="{51C4A71E-3BDA-C046-A53A-7434943F3120}"/>
              </a:ext>
            </a:extLst>
          </p:cNvPr>
          <p:cNvPicPr>
            <a:picLocks noChangeAspect="1"/>
          </p:cNvPicPr>
          <p:nvPr/>
        </p:nvPicPr>
        <p:blipFill>
          <a:blip r:embed="rId3"/>
          <a:stretch>
            <a:fillRect/>
          </a:stretch>
        </p:blipFill>
        <p:spPr>
          <a:xfrm>
            <a:off x="736601" y="2962625"/>
            <a:ext cx="965908" cy="965908"/>
          </a:xfrm>
          <a:prstGeom prst="rect">
            <a:avLst/>
          </a:prstGeom>
        </p:spPr>
      </p:pic>
      <p:pic>
        <p:nvPicPr>
          <p:cNvPr id="6" name="Imagen 5">
            <a:extLst>
              <a:ext uri="{FF2B5EF4-FFF2-40B4-BE49-F238E27FC236}">
                <a16:creationId xmlns:a16="http://schemas.microsoft.com/office/drawing/2014/main" id="{6B73480E-38E6-3B48-A496-5ED3A9523277}"/>
              </a:ext>
            </a:extLst>
          </p:cNvPr>
          <p:cNvPicPr>
            <a:picLocks noChangeAspect="1"/>
          </p:cNvPicPr>
          <p:nvPr/>
        </p:nvPicPr>
        <p:blipFill>
          <a:blip r:embed="rId4"/>
          <a:stretch>
            <a:fillRect/>
          </a:stretch>
        </p:blipFill>
        <p:spPr>
          <a:xfrm>
            <a:off x="1974158" y="2962625"/>
            <a:ext cx="965908" cy="965908"/>
          </a:xfrm>
          <a:prstGeom prst="rect">
            <a:avLst/>
          </a:prstGeom>
        </p:spPr>
      </p:pic>
      <p:pic>
        <p:nvPicPr>
          <p:cNvPr id="7" name="Imagen 6">
            <a:extLst>
              <a:ext uri="{FF2B5EF4-FFF2-40B4-BE49-F238E27FC236}">
                <a16:creationId xmlns:a16="http://schemas.microsoft.com/office/drawing/2014/main" id="{C0D121E5-8011-E54B-9519-21F23F7A2A43}"/>
              </a:ext>
            </a:extLst>
          </p:cNvPr>
          <p:cNvPicPr>
            <a:picLocks noChangeAspect="1"/>
          </p:cNvPicPr>
          <p:nvPr/>
        </p:nvPicPr>
        <p:blipFill>
          <a:blip r:embed="rId5"/>
          <a:stretch>
            <a:fillRect/>
          </a:stretch>
        </p:blipFill>
        <p:spPr>
          <a:xfrm>
            <a:off x="3211715" y="2962625"/>
            <a:ext cx="965908" cy="965908"/>
          </a:xfrm>
          <a:prstGeom prst="rect">
            <a:avLst/>
          </a:prstGeom>
        </p:spPr>
      </p:pic>
      <p:pic>
        <p:nvPicPr>
          <p:cNvPr id="8" name="Imagen 7">
            <a:extLst>
              <a:ext uri="{FF2B5EF4-FFF2-40B4-BE49-F238E27FC236}">
                <a16:creationId xmlns:a16="http://schemas.microsoft.com/office/drawing/2014/main" id="{7E5DF9BC-514C-DB46-B631-25DA94D30003}"/>
              </a:ext>
            </a:extLst>
          </p:cNvPr>
          <p:cNvPicPr>
            <a:picLocks noChangeAspect="1"/>
          </p:cNvPicPr>
          <p:nvPr/>
        </p:nvPicPr>
        <p:blipFill>
          <a:blip r:embed="rId6"/>
          <a:stretch>
            <a:fillRect/>
          </a:stretch>
        </p:blipFill>
        <p:spPr>
          <a:xfrm>
            <a:off x="4449272" y="2901262"/>
            <a:ext cx="1039474" cy="1039474"/>
          </a:xfrm>
          <a:prstGeom prst="rect">
            <a:avLst/>
          </a:prstGeom>
        </p:spPr>
      </p:pic>
      <p:pic>
        <p:nvPicPr>
          <p:cNvPr id="10" name="Imagen 9">
            <a:extLst>
              <a:ext uri="{FF2B5EF4-FFF2-40B4-BE49-F238E27FC236}">
                <a16:creationId xmlns:a16="http://schemas.microsoft.com/office/drawing/2014/main" id="{67283F78-5B38-2F46-8870-A7C3F4925ECE}"/>
              </a:ext>
            </a:extLst>
          </p:cNvPr>
          <p:cNvPicPr>
            <a:picLocks noChangeAspect="1"/>
          </p:cNvPicPr>
          <p:nvPr/>
        </p:nvPicPr>
        <p:blipFill>
          <a:blip r:embed="rId7"/>
          <a:stretch>
            <a:fillRect/>
          </a:stretch>
        </p:blipFill>
        <p:spPr>
          <a:xfrm>
            <a:off x="5760395" y="2962625"/>
            <a:ext cx="1015067" cy="1015067"/>
          </a:xfrm>
          <a:prstGeom prst="rect">
            <a:avLst/>
          </a:prstGeom>
        </p:spPr>
      </p:pic>
      <p:pic>
        <p:nvPicPr>
          <p:cNvPr id="11" name="Imagen 10">
            <a:extLst>
              <a:ext uri="{FF2B5EF4-FFF2-40B4-BE49-F238E27FC236}">
                <a16:creationId xmlns:a16="http://schemas.microsoft.com/office/drawing/2014/main" id="{F711AA1D-7E47-194A-A5C3-1ABF49F137E3}"/>
              </a:ext>
            </a:extLst>
          </p:cNvPr>
          <p:cNvPicPr>
            <a:picLocks noChangeAspect="1"/>
          </p:cNvPicPr>
          <p:nvPr/>
        </p:nvPicPr>
        <p:blipFill>
          <a:blip r:embed="rId8"/>
          <a:stretch>
            <a:fillRect/>
          </a:stretch>
        </p:blipFill>
        <p:spPr>
          <a:xfrm>
            <a:off x="7890095" y="2962625"/>
            <a:ext cx="1015067" cy="1015067"/>
          </a:xfrm>
          <a:prstGeom prst="rect">
            <a:avLst/>
          </a:prstGeom>
        </p:spPr>
      </p:pic>
      <p:sp>
        <p:nvSpPr>
          <p:cNvPr id="12" name="CuadroTexto 11">
            <a:extLst>
              <a:ext uri="{FF2B5EF4-FFF2-40B4-BE49-F238E27FC236}">
                <a16:creationId xmlns:a16="http://schemas.microsoft.com/office/drawing/2014/main" id="{505CD00F-562A-3242-A804-ED5E9F97A567}"/>
              </a:ext>
            </a:extLst>
          </p:cNvPr>
          <p:cNvSpPr txBox="1"/>
          <p:nvPr/>
        </p:nvSpPr>
        <p:spPr>
          <a:xfrm>
            <a:off x="7053197" y="3420999"/>
            <a:ext cx="658634" cy="369332"/>
          </a:xfrm>
          <a:prstGeom prst="rect">
            <a:avLst/>
          </a:prstGeom>
          <a:noFill/>
        </p:spPr>
        <p:txBody>
          <a:bodyPr wrap="square" rtlCol="0">
            <a:spAutoFit/>
          </a:bodyPr>
          <a:lstStyle/>
          <a:p>
            <a:r>
              <a:rPr lang="es-ES" b="1" dirty="0"/>
              <a:t>…</a:t>
            </a:r>
          </a:p>
        </p:txBody>
      </p:sp>
      <p:sp>
        <p:nvSpPr>
          <p:cNvPr id="13" name="CuadroTexto 12">
            <a:extLst>
              <a:ext uri="{FF2B5EF4-FFF2-40B4-BE49-F238E27FC236}">
                <a16:creationId xmlns:a16="http://schemas.microsoft.com/office/drawing/2014/main" id="{4D9AE6B4-5B65-DB49-8724-3E3A144EBA61}"/>
              </a:ext>
            </a:extLst>
          </p:cNvPr>
          <p:cNvSpPr txBox="1"/>
          <p:nvPr/>
        </p:nvSpPr>
        <p:spPr>
          <a:xfrm>
            <a:off x="1118310" y="3977692"/>
            <a:ext cx="584199" cy="369332"/>
          </a:xfrm>
          <a:prstGeom prst="rect">
            <a:avLst/>
          </a:prstGeom>
          <a:noFill/>
        </p:spPr>
        <p:txBody>
          <a:bodyPr wrap="square" rtlCol="0">
            <a:spAutoFit/>
          </a:bodyPr>
          <a:lstStyle/>
          <a:p>
            <a:r>
              <a:rPr lang="es-ES" b="1" dirty="0"/>
              <a:t>1</a:t>
            </a:r>
          </a:p>
        </p:txBody>
      </p:sp>
      <p:sp>
        <p:nvSpPr>
          <p:cNvPr id="14" name="CuadroTexto 13">
            <a:extLst>
              <a:ext uri="{FF2B5EF4-FFF2-40B4-BE49-F238E27FC236}">
                <a16:creationId xmlns:a16="http://schemas.microsoft.com/office/drawing/2014/main" id="{1B75B80E-2B2C-0B47-94B9-A4A830A57D7C}"/>
              </a:ext>
            </a:extLst>
          </p:cNvPr>
          <p:cNvSpPr txBox="1"/>
          <p:nvPr/>
        </p:nvSpPr>
        <p:spPr>
          <a:xfrm>
            <a:off x="2283742" y="3977692"/>
            <a:ext cx="357857" cy="369332"/>
          </a:xfrm>
          <a:prstGeom prst="rect">
            <a:avLst/>
          </a:prstGeom>
          <a:noFill/>
        </p:spPr>
        <p:txBody>
          <a:bodyPr wrap="square" rtlCol="0">
            <a:spAutoFit/>
          </a:bodyPr>
          <a:lstStyle/>
          <a:p>
            <a:r>
              <a:rPr lang="es-ES" b="1" dirty="0"/>
              <a:t>2</a:t>
            </a:r>
          </a:p>
        </p:txBody>
      </p:sp>
      <p:sp>
        <p:nvSpPr>
          <p:cNvPr id="16" name="CuadroTexto 15">
            <a:extLst>
              <a:ext uri="{FF2B5EF4-FFF2-40B4-BE49-F238E27FC236}">
                <a16:creationId xmlns:a16="http://schemas.microsoft.com/office/drawing/2014/main" id="{0E2F330D-20D1-0B47-805D-845AD67AF083}"/>
              </a:ext>
            </a:extLst>
          </p:cNvPr>
          <p:cNvSpPr txBox="1"/>
          <p:nvPr/>
        </p:nvSpPr>
        <p:spPr>
          <a:xfrm>
            <a:off x="3552524" y="3940736"/>
            <a:ext cx="357857" cy="369332"/>
          </a:xfrm>
          <a:prstGeom prst="rect">
            <a:avLst/>
          </a:prstGeom>
          <a:noFill/>
        </p:spPr>
        <p:txBody>
          <a:bodyPr wrap="square" rtlCol="0">
            <a:spAutoFit/>
          </a:bodyPr>
          <a:lstStyle/>
          <a:p>
            <a:r>
              <a:rPr lang="es-ES" b="1" dirty="0"/>
              <a:t>3</a:t>
            </a:r>
          </a:p>
        </p:txBody>
      </p:sp>
      <p:sp>
        <p:nvSpPr>
          <p:cNvPr id="18" name="CuadroTexto 17">
            <a:extLst>
              <a:ext uri="{FF2B5EF4-FFF2-40B4-BE49-F238E27FC236}">
                <a16:creationId xmlns:a16="http://schemas.microsoft.com/office/drawing/2014/main" id="{38EFB517-0BE8-8C47-8C5B-D721240F9A5C}"/>
              </a:ext>
            </a:extLst>
          </p:cNvPr>
          <p:cNvSpPr txBox="1"/>
          <p:nvPr/>
        </p:nvSpPr>
        <p:spPr>
          <a:xfrm>
            <a:off x="4822728" y="3924404"/>
            <a:ext cx="357857" cy="369332"/>
          </a:xfrm>
          <a:prstGeom prst="rect">
            <a:avLst/>
          </a:prstGeom>
          <a:noFill/>
        </p:spPr>
        <p:txBody>
          <a:bodyPr wrap="square" rtlCol="0">
            <a:spAutoFit/>
          </a:bodyPr>
          <a:lstStyle/>
          <a:p>
            <a:r>
              <a:rPr lang="es-ES" b="1" dirty="0"/>
              <a:t>4</a:t>
            </a:r>
          </a:p>
        </p:txBody>
      </p:sp>
      <p:sp>
        <p:nvSpPr>
          <p:cNvPr id="19" name="CuadroTexto 18">
            <a:extLst>
              <a:ext uri="{FF2B5EF4-FFF2-40B4-BE49-F238E27FC236}">
                <a16:creationId xmlns:a16="http://schemas.microsoft.com/office/drawing/2014/main" id="{49FB4FFF-575E-2F4E-8DFE-732E14687AB8}"/>
              </a:ext>
            </a:extLst>
          </p:cNvPr>
          <p:cNvSpPr txBox="1"/>
          <p:nvPr/>
        </p:nvSpPr>
        <p:spPr>
          <a:xfrm>
            <a:off x="6068556" y="3924404"/>
            <a:ext cx="357857" cy="369332"/>
          </a:xfrm>
          <a:prstGeom prst="rect">
            <a:avLst/>
          </a:prstGeom>
          <a:noFill/>
        </p:spPr>
        <p:txBody>
          <a:bodyPr wrap="square" rtlCol="0">
            <a:spAutoFit/>
          </a:bodyPr>
          <a:lstStyle/>
          <a:p>
            <a:r>
              <a:rPr lang="es-ES" b="1" dirty="0"/>
              <a:t>5</a:t>
            </a:r>
          </a:p>
        </p:txBody>
      </p:sp>
      <p:sp>
        <p:nvSpPr>
          <p:cNvPr id="20" name="CuadroTexto 19">
            <a:extLst>
              <a:ext uri="{FF2B5EF4-FFF2-40B4-BE49-F238E27FC236}">
                <a16:creationId xmlns:a16="http://schemas.microsoft.com/office/drawing/2014/main" id="{3E8E94A8-3FC1-F345-8F9A-CE75996E47E1}"/>
              </a:ext>
            </a:extLst>
          </p:cNvPr>
          <p:cNvSpPr txBox="1"/>
          <p:nvPr/>
        </p:nvSpPr>
        <p:spPr>
          <a:xfrm>
            <a:off x="8218699" y="3977692"/>
            <a:ext cx="686463" cy="369332"/>
          </a:xfrm>
          <a:prstGeom prst="rect">
            <a:avLst/>
          </a:prstGeom>
          <a:noFill/>
        </p:spPr>
        <p:txBody>
          <a:bodyPr wrap="square" rtlCol="0">
            <a:spAutoFit/>
          </a:bodyPr>
          <a:lstStyle/>
          <a:p>
            <a:r>
              <a:rPr lang="es-ES" b="1" dirty="0"/>
              <a:t>100</a:t>
            </a:r>
          </a:p>
        </p:txBody>
      </p:sp>
      <p:sp>
        <p:nvSpPr>
          <p:cNvPr id="21" name="CuadroTexto 20">
            <a:extLst>
              <a:ext uri="{FF2B5EF4-FFF2-40B4-BE49-F238E27FC236}">
                <a16:creationId xmlns:a16="http://schemas.microsoft.com/office/drawing/2014/main" id="{5409C60A-E77C-0F4D-9D70-54F743F0D66A}"/>
              </a:ext>
            </a:extLst>
          </p:cNvPr>
          <p:cNvSpPr txBox="1"/>
          <p:nvPr/>
        </p:nvSpPr>
        <p:spPr>
          <a:xfrm>
            <a:off x="1108206" y="4810358"/>
            <a:ext cx="3714522" cy="646331"/>
          </a:xfrm>
          <a:prstGeom prst="rect">
            <a:avLst/>
          </a:prstGeom>
          <a:noFill/>
        </p:spPr>
        <p:txBody>
          <a:bodyPr wrap="square" rtlCol="0">
            <a:spAutoFit/>
          </a:bodyPr>
          <a:lstStyle/>
          <a:p>
            <a:r>
              <a:rPr lang="es-ES" b="1" dirty="0"/>
              <a:t>Tamaño de muestra 5: 1, 4, 33, 57, 89</a:t>
            </a:r>
          </a:p>
        </p:txBody>
      </p:sp>
      <p:sp>
        <p:nvSpPr>
          <p:cNvPr id="22" name="CuadroTexto 21">
            <a:extLst>
              <a:ext uri="{FF2B5EF4-FFF2-40B4-BE49-F238E27FC236}">
                <a16:creationId xmlns:a16="http://schemas.microsoft.com/office/drawing/2014/main" id="{7D0EF2DE-63C8-F640-B26D-DDAB831F2E77}"/>
              </a:ext>
            </a:extLst>
          </p:cNvPr>
          <p:cNvSpPr txBox="1"/>
          <p:nvPr/>
        </p:nvSpPr>
        <p:spPr>
          <a:xfrm>
            <a:off x="6267928" y="4754805"/>
            <a:ext cx="3714522" cy="2031325"/>
          </a:xfrm>
          <a:prstGeom prst="rect">
            <a:avLst/>
          </a:prstGeom>
          <a:noFill/>
        </p:spPr>
        <p:txBody>
          <a:bodyPr wrap="square" rtlCol="0">
            <a:spAutoFit/>
          </a:bodyPr>
          <a:lstStyle/>
          <a:p>
            <a:pPr marL="285750" indent="-285750">
              <a:buFont typeface="Arial" panose="020B0604020202020204" pitchFamily="34" charset="0"/>
              <a:buChar char="•"/>
            </a:pPr>
            <a:r>
              <a:rPr lang="es-ES" b="1" dirty="0"/>
              <a:t>Asignar un índice a cada ítem/individuo</a:t>
            </a:r>
          </a:p>
          <a:p>
            <a:pPr marL="285750" indent="-285750">
              <a:buFont typeface="Arial" panose="020B0604020202020204" pitchFamily="34" charset="0"/>
              <a:buChar char="•"/>
            </a:pPr>
            <a:r>
              <a:rPr lang="es-ES" b="1" dirty="0"/>
              <a:t>Aleatoriamente escoger una secuencia de números de tamaño n</a:t>
            </a:r>
          </a:p>
          <a:p>
            <a:pPr marL="285750" indent="-285750">
              <a:buFont typeface="Arial" panose="020B0604020202020204" pitchFamily="34" charset="0"/>
              <a:buChar char="•"/>
            </a:pPr>
            <a:r>
              <a:rPr lang="es-ES" b="1" dirty="0"/>
              <a:t>Cada secuencia de n números debería ser igualmente probable</a:t>
            </a:r>
          </a:p>
        </p:txBody>
      </p:sp>
    </p:spTree>
    <p:extLst>
      <p:ext uri="{BB962C8B-B14F-4D97-AF65-F5344CB8AC3E}">
        <p14:creationId xmlns:p14="http://schemas.microsoft.com/office/powerpoint/2010/main" val="39372126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MX" noProof="1"/>
              <a:t>Muestreo sistemático k </a:t>
            </a:r>
            <a:endParaRPr lang="es-ES" noProof="1"/>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14</a:t>
            </a:fld>
            <a:endParaRPr lang="es-ES" noProof="1"/>
          </a:p>
        </p:txBody>
      </p:sp>
      <p:sp>
        <p:nvSpPr>
          <p:cNvPr id="5" name="Marcador de contenido 4">
            <a:extLst>
              <a:ext uri="{FF2B5EF4-FFF2-40B4-BE49-F238E27FC236}">
                <a16:creationId xmlns:a16="http://schemas.microsoft.com/office/drawing/2014/main" id="{B569D850-6BB1-E349-8FA1-42EA3C593BBF}"/>
              </a:ext>
            </a:extLst>
          </p:cNvPr>
          <p:cNvSpPr>
            <a:spLocks noGrp="1"/>
          </p:cNvSpPr>
          <p:nvPr>
            <p:ph idx="1"/>
          </p:nvPr>
        </p:nvSpPr>
        <p:spPr/>
        <p:txBody>
          <a:bodyPr/>
          <a:lstStyle/>
          <a:p>
            <a:endParaRPr lang="es-ES" sz="2800" dirty="0"/>
          </a:p>
        </p:txBody>
      </p:sp>
      <p:pic>
        <p:nvPicPr>
          <p:cNvPr id="4" name="Imagen 3">
            <a:extLst>
              <a:ext uri="{FF2B5EF4-FFF2-40B4-BE49-F238E27FC236}">
                <a16:creationId xmlns:a16="http://schemas.microsoft.com/office/drawing/2014/main" id="{51C4A71E-3BDA-C046-A53A-7434943F3120}"/>
              </a:ext>
            </a:extLst>
          </p:cNvPr>
          <p:cNvPicPr>
            <a:picLocks noChangeAspect="1"/>
          </p:cNvPicPr>
          <p:nvPr/>
        </p:nvPicPr>
        <p:blipFill>
          <a:blip r:embed="rId3"/>
          <a:stretch>
            <a:fillRect/>
          </a:stretch>
        </p:blipFill>
        <p:spPr>
          <a:xfrm>
            <a:off x="736601" y="2962625"/>
            <a:ext cx="965908" cy="965908"/>
          </a:xfrm>
          <a:prstGeom prst="rect">
            <a:avLst/>
          </a:prstGeom>
        </p:spPr>
      </p:pic>
      <p:pic>
        <p:nvPicPr>
          <p:cNvPr id="6" name="Imagen 5">
            <a:extLst>
              <a:ext uri="{FF2B5EF4-FFF2-40B4-BE49-F238E27FC236}">
                <a16:creationId xmlns:a16="http://schemas.microsoft.com/office/drawing/2014/main" id="{6B73480E-38E6-3B48-A496-5ED3A9523277}"/>
              </a:ext>
            </a:extLst>
          </p:cNvPr>
          <p:cNvPicPr>
            <a:picLocks noChangeAspect="1"/>
          </p:cNvPicPr>
          <p:nvPr/>
        </p:nvPicPr>
        <p:blipFill>
          <a:blip r:embed="rId4"/>
          <a:stretch>
            <a:fillRect/>
          </a:stretch>
        </p:blipFill>
        <p:spPr>
          <a:xfrm>
            <a:off x="1974158" y="2962625"/>
            <a:ext cx="965908" cy="965908"/>
          </a:xfrm>
          <a:prstGeom prst="rect">
            <a:avLst/>
          </a:prstGeom>
        </p:spPr>
      </p:pic>
      <p:pic>
        <p:nvPicPr>
          <p:cNvPr id="7" name="Imagen 6">
            <a:extLst>
              <a:ext uri="{FF2B5EF4-FFF2-40B4-BE49-F238E27FC236}">
                <a16:creationId xmlns:a16="http://schemas.microsoft.com/office/drawing/2014/main" id="{C0D121E5-8011-E54B-9519-21F23F7A2A43}"/>
              </a:ext>
            </a:extLst>
          </p:cNvPr>
          <p:cNvPicPr>
            <a:picLocks noChangeAspect="1"/>
          </p:cNvPicPr>
          <p:nvPr/>
        </p:nvPicPr>
        <p:blipFill>
          <a:blip r:embed="rId5"/>
          <a:stretch>
            <a:fillRect/>
          </a:stretch>
        </p:blipFill>
        <p:spPr>
          <a:xfrm>
            <a:off x="3211715" y="2962625"/>
            <a:ext cx="965908" cy="965908"/>
          </a:xfrm>
          <a:prstGeom prst="rect">
            <a:avLst/>
          </a:prstGeom>
        </p:spPr>
      </p:pic>
      <p:pic>
        <p:nvPicPr>
          <p:cNvPr id="8" name="Imagen 7">
            <a:extLst>
              <a:ext uri="{FF2B5EF4-FFF2-40B4-BE49-F238E27FC236}">
                <a16:creationId xmlns:a16="http://schemas.microsoft.com/office/drawing/2014/main" id="{7E5DF9BC-514C-DB46-B631-25DA94D30003}"/>
              </a:ext>
            </a:extLst>
          </p:cNvPr>
          <p:cNvPicPr>
            <a:picLocks noChangeAspect="1"/>
          </p:cNvPicPr>
          <p:nvPr/>
        </p:nvPicPr>
        <p:blipFill>
          <a:blip r:embed="rId6"/>
          <a:stretch>
            <a:fillRect/>
          </a:stretch>
        </p:blipFill>
        <p:spPr>
          <a:xfrm>
            <a:off x="4449272" y="2901262"/>
            <a:ext cx="1039474" cy="1039474"/>
          </a:xfrm>
          <a:prstGeom prst="rect">
            <a:avLst/>
          </a:prstGeom>
        </p:spPr>
      </p:pic>
      <p:pic>
        <p:nvPicPr>
          <p:cNvPr id="10" name="Imagen 9">
            <a:extLst>
              <a:ext uri="{FF2B5EF4-FFF2-40B4-BE49-F238E27FC236}">
                <a16:creationId xmlns:a16="http://schemas.microsoft.com/office/drawing/2014/main" id="{67283F78-5B38-2F46-8870-A7C3F4925ECE}"/>
              </a:ext>
            </a:extLst>
          </p:cNvPr>
          <p:cNvPicPr>
            <a:picLocks noChangeAspect="1"/>
          </p:cNvPicPr>
          <p:nvPr/>
        </p:nvPicPr>
        <p:blipFill>
          <a:blip r:embed="rId7"/>
          <a:stretch>
            <a:fillRect/>
          </a:stretch>
        </p:blipFill>
        <p:spPr>
          <a:xfrm>
            <a:off x="5760395" y="2962625"/>
            <a:ext cx="1015067" cy="1015067"/>
          </a:xfrm>
          <a:prstGeom prst="rect">
            <a:avLst/>
          </a:prstGeom>
        </p:spPr>
      </p:pic>
      <p:pic>
        <p:nvPicPr>
          <p:cNvPr id="11" name="Imagen 10">
            <a:extLst>
              <a:ext uri="{FF2B5EF4-FFF2-40B4-BE49-F238E27FC236}">
                <a16:creationId xmlns:a16="http://schemas.microsoft.com/office/drawing/2014/main" id="{F711AA1D-7E47-194A-A5C3-1ABF49F137E3}"/>
              </a:ext>
            </a:extLst>
          </p:cNvPr>
          <p:cNvPicPr>
            <a:picLocks noChangeAspect="1"/>
          </p:cNvPicPr>
          <p:nvPr/>
        </p:nvPicPr>
        <p:blipFill>
          <a:blip r:embed="rId8"/>
          <a:stretch>
            <a:fillRect/>
          </a:stretch>
        </p:blipFill>
        <p:spPr>
          <a:xfrm>
            <a:off x="7890095" y="2962625"/>
            <a:ext cx="1015067" cy="1015067"/>
          </a:xfrm>
          <a:prstGeom prst="rect">
            <a:avLst/>
          </a:prstGeom>
        </p:spPr>
      </p:pic>
      <p:sp>
        <p:nvSpPr>
          <p:cNvPr id="12" name="CuadroTexto 11">
            <a:extLst>
              <a:ext uri="{FF2B5EF4-FFF2-40B4-BE49-F238E27FC236}">
                <a16:creationId xmlns:a16="http://schemas.microsoft.com/office/drawing/2014/main" id="{505CD00F-562A-3242-A804-ED5E9F97A567}"/>
              </a:ext>
            </a:extLst>
          </p:cNvPr>
          <p:cNvSpPr txBox="1"/>
          <p:nvPr/>
        </p:nvSpPr>
        <p:spPr>
          <a:xfrm>
            <a:off x="7053197" y="3420999"/>
            <a:ext cx="658634" cy="369332"/>
          </a:xfrm>
          <a:prstGeom prst="rect">
            <a:avLst/>
          </a:prstGeom>
          <a:noFill/>
        </p:spPr>
        <p:txBody>
          <a:bodyPr wrap="square" rtlCol="0">
            <a:spAutoFit/>
          </a:bodyPr>
          <a:lstStyle/>
          <a:p>
            <a:r>
              <a:rPr lang="es-ES" b="1" dirty="0"/>
              <a:t>…</a:t>
            </a:r>
          </a:p>
        </p:txBody>
      </p:sp>
      <p:sp>
        <p:nvSpPr>
          <p:cNvPr id="13" name="CuadroTexto 12">
            <a:extLst>
              <a:ext uri="{FF2B5EF4-FFF2-40B4-BE49-F238E27FC236}">
                <a16:creationId xmlns:a16="http://schemas.microsoft.com/office/drawing/2014/main" id="{4D9AE6B4-5B65-DB49-8724-3E3A144EBA61}"/>
              </a:ext>
            </a:extLst>
          </p:cNvPr>
          <p:cNvSpPr txBox="1"/>
          <p:nvPr/>
        </p:nvSpPr>
        <p:spPr>
          <a:xfrm>
            <a:off x="1118310" y="3977692"/>
            <a:ext cx="584199" cy="369332"/>
          </a:xfrm>
          <a:prstGeom prst="rect">
            <a:avLst/>
          </a:prstGeom>
          <a:noFill/>
        </p:spPr>
        <p:txBody>
          <a:bodyPr wrap="square" rtlCol="0">
            <a:spAutoFit/>
          </a:bodyPr>
          <a:lstStyle/>
          <a:p>
            <a:r>
              <a:rPr lang="es-ES" b="1" dirty="0"/>
              <a:t>1</a:t>
            </a:r>
          </a:p>
        </p:txBody>
      </p:sp>
      <p:sp>
        <p:nvSpPr>
          <p:cNvPr id="14" name="CuadroTexto 13">
            <a:extLst>
              <a:ext uri="{FF2B5EF4-FFF2-40B4-BE49-F238E27FC236}">
                <a16:creationId xmlns:a16="http://schemas.microsoft.com/office/drawing/2014/main" id="{1B75B80E-2B2C-0B47-94B9-A4A830A57D7C}"/>
              </a:ext>
            </a:extLst>
          </p:cNvPr>
          <p:cNvSpPr txBox="1"/>
          <p:nvPr/>
        </p:nvSpPr>
        <p:spPr>
          <a:xfrm>
            <a:off x="2283742" y="3977692"/>
            <a:ext cx="357857" cy="369332"/>
          </a:xfrm>
          <a:prstGeom prst="rect">
            <a:avLst/>
          </a:prstGeom>
          <a:noFill/>
        </p:spPr>
        <p:txBody>
          <a:bodyPr wrap="square" rtlCol="0">
            <a:spAutoFit/>
          </a:bodyPr>
          <a:lstStyle/>
          <a:p>
            <a:r>
              <a:rPr lang="es-ES" b="1" dirty="0"/>
              <a:t>2</a:t>
            </a:r>
          </a:p>
        </p:txBody>
      </p:sp>
      <p:sp>
        <p:nvSpPr>
          <p:cNvPr id="16" name="CuadroTexto 15">
            <a:extLst>
              <a:ext uri="{FF2B5EF4-FFF2-40B4-BE49-F238E27FC236}">
                <a16:creationId xmlns:a16="http://schemas.microsoft.com/office/drawing/2014/main" id="{0E2F330D-20D1-0B47-805D-845AD67AF083}"/>
              </a:ext>
            </a:extLst>
          </p:cNvPr>
          <p:cNvSpPr txBox="1"/>
          <p:nvPr/>
        </p:nvSpPr>
        <p:spPr>
          <a:xfrm>
            <a:off x="3552524" y="3940736"/>
            <a:ext cx="357857" cy="369332"/>
          </a:xfrm>
          <a:prstGeom prst="rect">
            <a:avLst/>
          </a:prstGeom>
          <a:noFill/>
        </p:spPr>
        <p:txBody>
          <a:bodyPr wrap="square" rtlCol="0">
            <a:spAutoFit/>
          </a:bodyPr>
          <a:lstStyle/>
          <a:p>
            <a:r>
              <a:rPr lang="es-ES" b="1" dirty="0"/>
              <a:t>3</a:t>
            </a:r>
          </a:p>
        </p:txBody>
      </p:sp>
      <p:sp>
        <p:nvSpPr>
          <p:cNvPr id="18" name="CuadroTexto 17">
            <a:extLst>
              <a:ext uri="{FF2B5EF4-FFF2-40B4-BE49-F238E27FC236}">
                <a16:creationId xmlns:a16="http://schemas.microsoft.com/office/drawing/2014/main" id="{38EFB517-0BE8-8C47-8C5B-D721240F9A5C}"/>
              </a:ext>
            </a:extLst>
          </p:cNvPr>
          <p:cNvSpPr txBox="1"/>
          <p:nvPr/>
        </p:nvSpPr>
        <p:spPr>
          <a:xfrm>
            <a:off x="4822728" y="3924404"/>
            <a:ext cx="357857" cy="369332"/>
          </a:xfrm>
          <a:prstGeom prst="rect">
            <a:avLst/>
          </a:prstGeom>
          <a:noFill/>
        </p:spPr>
        <p:txBody>
          <a:bodyPr wrap="square" rtlCol="0">
            <a:spAutoFit/>
          </a:bodyPr>
          <a:lstStyle/>
          <a:p>
            <a:r>
              <a:rPr lang="es-ES" b="1" dirty="0"/>
              <a:t>4</a:t>
            </a:r>
          </a:p>
        </p:txBody>
      </p:sp>
      <p:sp>
        <p:nvSpPr>
          <p:cNvPr id="19" name="CuadroTexto 18">
            <a:extLst>
              <a:ext uri="{FF2B5EF4-FFF2-40B4-BE49-F238E27FC236}">
                <a16:creationId xmlns:a16="http://schemas.microsoft.com/office/drawing/2014/main" id="{49FB4FFF-575E-2F4E-8DFE-732E14687AB8}"/>
              </a:ext>
            </a:extLst>
          </p:cNvPr>
          <p:cNvSpPr txBox="1"/>
          <p:nvPr/>
        </p:nvSpPr>
        <p:spPr>
          <a:xfrm>
            <a:off x="6068556" y="3924404"/>
            <a:ext cx="357857" cy="369332"/>
          </a:xfrm>
          <a:prstGeom prst="rect">
            <a:avLst/>
          </a:prstGeom>
          <a:noFill/>
        </p:spPr>
        <p:txBody>
          <a:bodyPr wrap="square" rtlCol="0">
            <a:spAutoFit/>
          </a:bodyPr>
          <a:lstStyle/>
          <a:p>
            <a:r>
              <a:rPr lang="es-ES" b="1" dirty="0"/>
              <a:t>5</a:t>
            </a:r>
          </a:p>
        </p:txBody>
      </p:sp>
      <p:sp>
        <p:nvSpPr>
          <p:cNvPr id="20" name="CuadroTexto 19">
            <a:extLst>
              <a:ext uri="{FF2B5EF4-FFF2-40B4-BE49-F238E27FC236}">
                <a16:creationId xmlns:a16="http://schemas.microsoft.com/office/drawing/2014/main" id="{3E8E94A8-3FC1-F345-8F9A-CE75996E47E1}"/>
              </a:ext>
            </a:extLst>
          </p:cNvPr>
          <p:cNvSpPr txBox="1"/>
          <p:nvPr/>
        </p:nvSpPr>
        <p:spPr>
          <a:xfrm>
            <a:off x="8218699" y="3977692"/>
            <a:ext cx="686463" cy="369332"/>
          </a:xfrm>
          <a:prstGeom prst="rect">
            <a:avLst/>
          </a:prstGeom>
          <a:noFill/>
        </p:spPr>
        <p:txBody>
          <a:bodyPr wrap="square" rtlCol="0">
            <a:spAutoFit/>
          </a:bodyPr>
          <a:lstStyle/>
          <a:p>
            <a:r>
              <a:rPr lang="es-ES" b="1" dirty="0"/>
              <a:t>100</a:t>
            </a:r>
          </a:p>
        </p:txBody>
      </p:sp>
      <p:sp>
        <p:nvSpPr>
          <p:cNvPr id="21" name="CuadroTexto 20">
            <a:extLst>
              <a:ext uri="{FF2B5EF4-FFF2-40B4-BE49-F238E27FC236}">
                <a16:creationId xmlns:a16="http://schemas.microsoft.com/office/drawing/2014/main" id="{5409C60A-E77C-0F4D-9D70-54F743F0D66A}"/>
              </a:ext>
            </a:extLst>
          </p:cNvPr>
          <p:cNvSpPr txBox="1"/>
          <p:nvPr/>
        </p:nvSpPr>
        <p:spPr>
          <a:xfrm>
            <a:off x="1108206" y="4810358"/>
            <a:ext cx="3714522" cy="923330"/>
          </a:xfrm>
          <a:prstGeom prst="rect">
            <a:avLst/>
          </a:prstGeom>
          <a:noFill/>
        </p:spPr>
        <p:txBody>
          <a:bodyPr wrap="square" rtlCol="0">
            <a:spAutoFit/>
          </a:bodyPr>
          <a:lstStyle/>
          <a:p>
            <a:r>
              <a:rPr lang="es-ES" b="1" dirty="0"/>
              <a:t>Índice aleatorio: 2</a:t>
            </a:r>
          </a:p>
          <a:p>
            <a:r>
              <a:rPr lang="es-ES" b="1" dirty="0"/>
              <a:t>Muestra sistemática de tipo 2:</a:t>
            </a:r>
          </a:p>
          <a:p>
            <a:r>
              <a:rPr lang="es-ES" b="1" dirty="0"/>
              <a:t>2, 4, 6, 8, …, 100</a:t>
            </a:r>
          </a:p>
        </p:txBody>
      </p:sp>
      <p:sp>
        <p:nvSpPr>
          <p:cNvPr id="22" name="CuadroTexto 21">
            <a:extLst>
              <a:ext uri="{FF2B5EF4-FFF2-40B4-BE49-F238E27FC236}">
                <a16:creationId xmlns:a16="http://schemas.microsoft.com/office/drawing/2014/main" id="{7D0EF2DE-63C8-F640-B26D-DDAB831F2E77}"/>
              </a:ext>
            </a:extLst>
          </p:cNvPr>
          <p:cNvSpPr txBox="1"/>
          <p:nvPr/>
        </p:nvSpPr>
        <p:spPr>
          <a:xfrm>
            <a:off x="6267928" y="4754805"/>
            <a:ext cx="3714522" cy="1477328"/>
          </a:xfrm>
          <a:prstGeom prst="rect">
            <a:avLst/>
          </a:prstGeom>
          <a:noFill/>
        </p:spPr>
        <p:txBody>
          <a:bodyPr wrap="square" rtlCol="0">
            <a:spAutoFit/>
          </a:bodyPr>
          <a:lstStyle/>
          <a:p>
            <a:pPr marL="285750" indent="-285750">
              <a:buFont typeface="Arial" panose="020B0604020202020204" pitchFamily="34" charset="0"/>
              <a:buChar char="•"/>
            </a:pPr>
            <a:r>
              <a:rPr lang="es-ES" b="1" dirty="0"/>
              <a:t>Asignar un índice a cada ítem</a:t>
            </a:r>
          </a:p>
          <a:p>
            <a:pPr marL="285750" indent="-285750">
              <a:buFont typeface="Arial" panose="020B0604020202020204" pitchFamily="34" charset="0"/>
              <a:buChar char="•"/>
            </a:pPr>
            <a:r>
              <a:rPr lang="es-ES" b="1" dirty="0"/>
              <a:t>Seleccionar aleatoriamente un índice entre 1 y k </a:t>
            </a:r>
          </a:p>
          <a:p>
            <a:pPr marL="285750" indent="-285750">
              <a:buFont typeface="Arial" panose="020B0604020202020204" pitchFamily="34" charset="0"/>
              <a:buChar char="•"/>
            </a:pPr>
            <a:r>
              <a:rPr lang="es-ES" b="1" dirty="0"/>
              <a:t>Seleccionar los ítems i, </a:t>
            </a:r>
            <a:r>
              <a:rPr lang="es-ES" b="1" dirty="0" err="1"/>
              <a:t>i+k</a:t>
            </a:r>
            <a:r>
              <a:rPr lang="es-ES" b="1" dirty="0"/>
              <a:t>, i+2k , etc. </a:t>
            </a:r>
          </a:p>
        </p:txBody>
      </p:sp>
    </p:spTree>
    <p:extLst>
      <p:ext uri="{BB962C8B-B14F-4D97-AF65-F5344CB8AC3E}">
        <p14:creationId xmlns:p14="http://schemas.microsoft.com/office/powerpoint/2010/main" val="11047996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MX" noProof="1"/>
              <a:t>Muestra aleatoria estratificada</a:t>
            </a:r>
            <a:endParaRPr lang="es-ES" noProof="1"/>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15</a:t>
            </a:fld>
            <a:endParaRPr lang="es-ES" noProof="1"/>
          </a:p>
        </p:txBody>
      </p:sp>
      <p:sp>
        <p:nvSpPr>
          <p:cNvPr id="5" name="Marcador de contenido 4">
            <a:extLst>
              <a:ext uri="{FF2B5EF4-FFF2-40B4-BE49-F238E27FC236}">
                <a16:creationId xmlns:a16="http://schemas.microsoft.com/office/drawing/2014/main" id="{B569D850-6BB1-E349-8FA1-42EA3C593BBF}"/>
              </a:ext>
            </a:extLst>
          </p:cNvPr>
          <p:cNvSpPr>
            <a:spLocks noGrp="1"/>
          </p:cNvSpPr>
          <p:nvPr>
            <p:ph idx="1"/>
          </p:nvPr>
        </p:nvSpPr>
        <p:spPr/>
        <p:txBody>
          <a:bodyPr/>
          <a:lstStyle/>
          <a:p>
            <a:endParaRPr lang="es-ES" sz="2800" dirty="0"/>
          </a:p>
        </p:txBody>
      </p:sp>
      <p:pic>
        <p:nvPicPr>
          <p:cNvPr id="4" name="Imagen 3">
            <a:extLst>
              <a:ext uri="{FF2B5EF4-FFF2-40B4-BE49-F238E27FC236}">
                <a16:creationId xmlns:a16="http://schemas.microsoft.com/office/drawing/2014/main" id="{51C4A71E-3BDA-C046-A53A-7434943F3120}"/>
              </a:ext>
            </a:extLst>
          </p:cNvPr>
          <p:cNvPicPr>
            <a:picLocks noChangeAspect="1"/>
          </p:cNvPicPr>
          <p:nvPr/>
        </p:nvPicPr>
        <p:blipFill>
          <a:blip r:embed="rId3"/>
          <a:stretch>
            <a:fillRect/>
          </a:stretch>
        </p:blipFill>
        <p:spPr>
          <a:xfrm>
            <a:off x="1974158" y="1282096"/>
            <a:ext cx="965908" cy="965908"/>
          </a:xfrm>
          <a:prstGeom prst="rect">
            <a:avLst/>
          </a:prstGeom>
        </p:spPr>
      </p:pic>
      <p:pic>
        <p:nvPicPr>
          <p:cNvPr id="6" name="Imagen 5">
            <a:extLst>
              <a:ext uri="{FF2B5EF4-FFF2-40B4-BE49-F238E27FC236}">
                <a16:creationId xmlns:a16="http://schemas.microsoft.com/office/drawing/2014/main" id="{6B73480E-38E6-3B48-A496-5ED3A9523277}"/>
              </a:ext>
            </a:extLst>
          </p:cNvPr>
          <p:cNvPicPr>
            <a:picLocks noChangeAspect="1"/>
          </p:cNvPicPr>
          <p:nvPr/>
        </p:nvPicPr>
        <p:blipFill>
          <a:blip r:embed="rId4"/>
          <a:stretch>
            <a:fillRect/>
          </a:stretch>
        </p:blipFill>
        <p:spPr>
          <a:xfrm>
            <a:off x="1974158" y="2832890"/>
            <a:ext cx="965908" cy="965908"/>
          </a:xfrm>
          <a:prstGeom prst="rect">
            <a:avLst/>
          </a:prstGeom>
        </p:spPr>
      </p:pic>
      <p:pic>
        <p:nvPicPr>
          <p:cNvPr id="7" name="Imagen 6">
            <a:extLst>
              <a:ext uri="{FF2B5EF4-FFF2-40B4-BE49-F238E27FC236}">
                <a16:creationId xmlns:a16="http://schemas.microsoft.com/office/drawing/2014/main" id="{C0D121E5-8011-E54B-9519-21F23F7A2A43}"/>
              </a:ext>
            </a:extLst>
          </p:cNvPr>
          <p:cNvPicPr>
            <a:picLocks noChangeAspect="1"/>
          </p:cNvPicPr>
          <p:nvPr/>
        </p:nvPicPr>
        <p:blipFill>
          <a:blip r:embed="rId5"/>
          <a:stretch>
            <a:fillRect/>
          </a:stretch>
        </p:blipFill>
        <p:spPr>
          <a:xfrm>
            <a:off x="3088339" y="1282096"/>
            <a:ext cx="965908" cy="965908"/>
          </a:xfrm>
          <a:prstGeom prst="rect">
            <a:avLst/>
          </a:prstGeom>
        </p:spPr>
      </p:pic>
      <p:pic>
        <p:nvPicPr>
          <p:cNvPr id="8" name="Imagen 7">
            <a:extLst>
              <a:ext uri="{FF2B5EF4-FFF2-40B4-BE49-F238E27FC236}">
                <a16:creationId xmlns:a16="http://schemas.microsoft.com/office/drawing/2014/main" id="{7E5DF9BC-514C-DB46-B631-25DA94D30003}"/>
              </a:ext>
            </a:extLst>
          </p:cNvPr>
          <p:cNvPicPr>
            <a:picLocks noChangeAspect="1"/>
          </p:cNvPicPr>
          <p:nvPr/>
        </p:nvPicPr>
        <p:blipFill>
          <a:blip r:embed="rId6"/>
          <a:stretch>
            <a:fillRect/>
          </a:stretch>
        </p:blipFill>
        <p:spPr>
          <a:xfrm>
            <a:off x="3051556" y="2796107"/>
            <a:ext cx="1039474" cy="1039474"/>
          </a:xfrm>
          <a:prstGeom prst="rect">
            <a:avLst/>
          </a:prstGeom>
        </p:spPr>
      </p:pic>
      <p:pic>
        <p:nvPicPr>
          <p:cNvPr id="10" name="Imagen 9">
            <a:extLst>
              <a:ext uri="{FF2B5EF4-FFF2-40B4-BE49-F238E27FC236}">
                <a16:creationId xmlns:a16="http://schemas.microsoft.com/office/drawing/2014/main" id="{67283F78-5B38-2F46-8870-A7C3F4925ECE}"/>
              </a:ext>
            </a:extLst>
          </p:cNvPr>
          <p:cNvPicPr>
            <a:picLocks noChangeAspect="1"/>
          </p:cNvPicPr>
          <p:nvPr/>
        </p:nvPicPr>
        <p:blipFill>
          <a:blip r:embed="rId7"/>
          <a:stretch>
            <a:fillRect/>
          </a:stretch>
        </p:blipFill>
        <p:spPr>
          <a:xfrm>
            <a:off x="4202520" y="2830439"/>
            <a:ext cx="1015067" cy="1015067"/>
          </a:xfrm>
          <a:prstGeom prst="rect">
            <a:avLst/>
          </a:prstGeom>
        </p:spPr>
      </p:pic>
      <p:pic>
        <p:nvPicPr>
          <p:cNvPr id="11" name="Imagen 10">
            <a:extLst>
              <a:ext uri="{FF2B5EF4-FFF2-40B4-BE49-F238E27FC236}">
                <a16:creationId xmlns:a16="http://schemas.microsoft.com/office/drawing/2014/main" id="{F711AA1D-7E47-194A-A5C3-1ABF49F137E3}"/>
              </a:ext>
            </a:extLst>
          </p:cNvPr>
          <p:cNvPicPr>
            <a:picLocks noChangeAspect="1"/>
          </p:cNvPicPr>
          <p:nvPr/>
        </p:nvPicPr>
        <p:blipFill>
          <a:blip r:embed="rId8"/>
          <a:stretch>
            <a:fillRect/>
          </a:stretch>
        </p:blipFill>
        <p:spPr>
          <a:xfrm>
            <a:off x="5319289" y="2837337"/>
            <a:ext cx="1015067" cy="1015067"/>
          </a:xfrm>
          <a:prstGeom prst="rect">
            <a:avLst/>
          </a:prstGeom>
        </p:spPr>
      </p:pic>
      <p:sp>
        <p:nvSpPr>
          <p:cNvPr id="22" name="CuadroTexto 21">
            <a:extLst>
              <a:ext uri="{FF2B5EF4-FFF2-40B4-BE49-F238E27FC236}">
                <a16:creationId xmlns:a16="http://schemas.microsoft.com/office/drawing/2014/main" id="{7D0EF2DE-63C8-F640-B26D-DDAB831F2E77}"/>
              </a:ext>
            </a:extLst>
          </p:cNvPr>
          <p:cNvSpPr txBox="1"/>
          <p:nvPr/>
        </p:nvSpPr>
        <p:spPr>
          <a:xfrm>
            <a:off x="6267928" y="4754805"/>
            <a:ext cx="3714522" cy="1200329"/>
          </a:xfrm>
          <a:prstGeom prst="rect">
            <a:avLst/>
          </a:prstGeom>
          <a:noFill/>
        </p:spPr>
        <p:txBody>
          <a:bodyPr wrap="square" rtlCol="0">
            <a:spAutoFit/>
          </a:bodyPr>
          <a:lstStyle/>
          <a:p>
            <a:pPr marL="285750" indent="-285750">
              <a:buFont typeface="Arial" panose="020B0604020202020204" pitchFamily="34" charset="0"/>
              <a:buChar char="•"/>
            </a:pPr>
            <a:r>
              <a:rPr lang="es-ES" b="1" dirty="0"/>
              <a:t>Los individuos son clasificados en subgrupos</a:t>
            </a:r>
          </a:p>
          <a:p>
            <a:pPr marL="285750" indent="-285750">
              <a:buFont typeface="Arial" panose="020B0604020202020204" pitchFamily="34" charset="0"/>
              <a:buChar char="•"/>
            </a:pPr>
            <a:r>
              <a:rPr lang="es-ES" b="1" dirty="0"/>
              <a:t>Muestreo aleatorio simple en cada subgrupo</a:t>
            </a:r>
          </a:p>
        </p:txBody>
      </p:sp>
      <p:pic>
        <p:nvPicPr>
          <p:cNvPr id="15" name="Imagen 14">
            <a:extLst>
              <a:ext uri="{FF2B5EF4-FFF2-40B4-BE49-F238E27FC236}">
                <a16:creationId xmlns:a16="http://schemas.microsoft.com/office/drawing/2014/main" id="{52DDA977-F4D8-BD4A-B966-8296F0DDE625}"/>
              </a:ext>
            </a:extLst>
          </p:cNvPr>
          <p:cNvPicPr>
            <a:picLocks noChangeAspect="1"/>
          </p:cNvPicPr>
          <p:nvPr/>
        </p:nvPicPr>
        <p:blipFill>
          <a:blip r:embed="rId9"/>
          <a:stretch>
            <a:fillRect/>
          </a:stretch>
        </p:blipFill>
        <p:spPr>
          <a:xfrm>
            <a:off x="4202520" y="1324451"/>
            <a:ext cx="976612" cy="976612"/>
          </a:xfrm>
          <a:prstGeom prst="rect">
            <a:avLst/>
          </a:prstGeom>
        </p:spPr>
      </p:pic>
      <p:pic>
        <p:nvPicPr>
          <p:cNvPr id="17" name="Imagen 16">
            <a:extLst>
              <a:ext uri="{FF2B5EF4-FFF2-40B4-BE49-F238E27FC236}">
                <a16:creationId xmlns:a16="http://schemas.microsoft.com/office/drawing/2014/main" id="{14CC175C-67AE-C140-881E-623A4C63E8CC}"/>
              </a:ext>
            </a:extLst>
          </p:cNvPr>
          <p:cNvPicPr>
            <a:picLocks noChangeAspect="1"/>
          </p:cNvPicPr>
          <p:nvPr/>
        </p:nvPicPr>
        <p:blipFill>
          <a:blip r:embed="rId10"/>
          <a:stretch>
            <a:fillRect/>
          </a:stretch>
        </p:blipFill>
        <p:spPr>
          <a:xfrm>
            <a:off x="5229302" y="1310170"/>
            <a:ext cx="1019609" cy="1019609"/>
          </a:xfrm>
          <a:prstGeom prst="rect">
            <a:avLst/>
          </a:prstGeom>
        </p:spPr>
      </p:pic>
      <p:sp>
        <p:nvSpPr>
          <p:cNvPr id="25" name="CuadroTexto 24">
            <a:extLst>
              <a:ext uri="{FF2B5EF4-FFF2-40B4-BE49-F238E27FC236}">
                <a16:creationId xmlns:a16="http://schemas.microsoft.com/office/drawing/2014/main" id="{A10E891B-18E1-9C49-B783-7B8D10AAE123}"/>
              </a:ext>
            </a:extLst>
          </p:cNvPr>
          <p:cNvSpPr txBox="1"/>
          <p:nvPr/>
        </p:nvSpPr>
        <p:spPr>
          <a:xfrm>
            <a:off x="6247484" y="1698172"/>
            <a:ext cx="3714522" cy="369332"/>
          </a:xfrm>
          <a:prstGeom prst="rect">
            <a:avLst/>
          </a:prstGeom>
          <a:noFill/>
        </p:spPr>
        <p:txBody>
          <a:bodyPr wrap="square" rtlCol="0">
            <a:spAutoFit/>
          </a:bodyPr>
          <a:lstStyle/>
          <a:p>
            <a:r>
              <a:rPr lang="es-ES" b="1" dirty="0"/>
              <a:t>Subgrupo 1</a:t>
            </a:r>
          </a:p>
        </p:txBody>
      </p:sp>
      <p:sp>
        <p:nvSpPr>
          <p:cNvPr id="26" name="CuadroTexto 25">
            <a:extLst>
              <a:ext uri="{FF2B5EF4-FFF2-40B4-BE49-F238E27FC236}">
                <a16:creationId xmlns:a16="http://schemas.microsoft.com/office/drawing/2014/main" id="{99A15DD0-2A9C-3447-91B0-DCBD5E0B079C}"/>
              </a:ext>
            </a:extLst>
          </p:cNvPr>
          <p:cNvSpPr txBox="1"/>
          <p:nvPr/>
        </p:nvSpPr>
        <p:spPr>
          <a:xfrm>
            <a:off x="6264597" y="3219804"/>
            <a:ext cx="3714522" cy="369332"/>
          </a:xfrm>
          <a:prstGeom prst="rect">
            <a:avLst/>
          </a:prstGeom>
          <a:noFill/>
        </p:spPr>
        <p:txBody>
          <a:bodyPr wrap="square" rtlCol="0">
            <a:spAutoFit/>
          </a:bodyPr>
          <a:lstStyle/>
          <a:p>
            <a:r>
              <a:rPr lang="es-ES" b="1" dirty="0"/>
              <a:t>Subgrupo 2</a:t>
            </a:r>
          </a:p>
        </p:txBody>
      </p:sp>
    </p:spTree>
    <p:extLst>
      <p:ext uri="{BB962C8B-B14F-4D97-AF65-F5344CB8AC3E}">
        <p14:creationId xmlns:p14="http://schemas.microsoft.com/office/powerpoint/2010/main" val="40667842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MX" noProof="1"/>
              <a:t>La importancia de una buena muestra</a:t>
            </a:r>
            <a:endParaRPr lang="es-ES" noProof="1"/>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16</a:t>
            </a:fld>
            <a:endParaRPr lang="es-ES" noProof="1"/>
          </a:p>
        </p:txBody>
      </p:sp>
      <p:sp>
        <p:nvSpPr>
          <p:cNvPr id="5" name="Marcador de contenido 4">
            <a:extLst>
              <a:ext uri="{FF2B5EF4-FFF2-40B4-BE49-F238E27FC236}">
                <a16:creationId xmlns:a16="http://schemas.microsoft.com/office/drawing/2014/main" id="{B569D850-6BB1-E349-8FA1-42EA3C593BBF}"/>
              </a:ext>
            </a:extLst>
          </p:cNvPr>
          <p:cNvSpPr>
            <a:spLocks noGrp="1"/>
          </p:cNvSpPr>
          <p:nvPr>
            <p:ph idx="1"/>
          </p:nvPr>
        </p:nvSpPr>
        <p:spPr/>
        <p:txBody>
          <a:bodyPr/>
          <a:lstStyle/>
          <a:p>
            <a:endParaRPr lang="es-ES" sz="2800" dirty="0"/>
          </a:p>
          <a:p>
            <a:endParaRPr lang="es-ES" sz="2800" dirty="0"/>
          </a:p>
          <a:p>
            <a:endParaRPr lang="es-ES" sz="2800" dirty="0"/>
          </a:p>
          <a:p>
            <a:pPr marL="0" indent="0">
              <a:buNone/>
            </a:pPr>
            <a:endParaRPr lang="es-ES" sz="2800" dirty="0"/>
          </a:p>
        </p:txBody>
      </p:sp>
      <p:pic>
        <p:nvPicPr>
          <p:cNvPr id="12" name="Imagen 11">
            <a:extLst>
              <a:ext uri="{FF2B5EF4-FFF2-40B4-BE49-F238E27FC236}">
                <a16:creationId xmlns:a16="http://schemas.microsoft.com/office/drawing/2014/main" id="{BBA74CD9-7807-484C-AD94-420972C01933}"/>
              </a:ext>
            </a:extLst>
          </p:cNvPr>
          <p:cNvPicPr>
            <a:picLocks noChangeAspect="1"/>
          </p:cNvPicPr>
          <p:nvPr/>
        </p:nvPicPr>
        <p:blipFill>
          <a:blip r:embed="rId3"/>
          <a:stretch>
            <a:fillRect/>
          </a:stretch>
        </p:blipFill>
        <p:spPr>
          <a:xfrm>
            <a:off x="2048934" y="2979558"/>
            <a:ext cx="1744134" cy="1744134"/>
          </a:xfrm>
          <a:prstGeom prst="rect">
            <a:avLst/>
          </a:prstGeom>
        </p:spPr>
      </p:pic>
      <p:pic>
        <p:nvPicPr>
          <p:cNvPr id="18" name="Imagen 17">
            <a:extLst>
              <a:ext uri="{FF2B5EF4-FFF2-40B4-BE49-F238E27FC236}">
                <a16:creationId xmlns:a16="http://schemas.microsoft.com/office/drawing/2014/main" id="{D3E7E45D-36AD-7040-B019-407E100851C8}"/>
              </a:ext>
            </a:extLst>
          </p:cNvPr>
          <p:cNvPicPr>
            <a:picLocks noChangeAspect="1"/>
          </p:cNvPicPr>
          <p:nvPr/>
        </p:nvPicPr>
        <p:blipFill>
          <a:blip r:embed="rId3"/>
          <a:stretch>
            <a:fillRect/>
          </a:stretch>
        </p:blipFill>
        <p:spPr>
          <a:xfrm>
            <a:off x="6604001" y="2979558"/>
            <a:ext cx="1744134" cy="1744134"/>
          </a:xfrm>
          <a:prstGeom prst="rect">
            <a:avLst/>
          </a:prstGeom>
        </p:spPr>
      </p:pic>
      <p:sp>
        <p:nvSpPr>
          <p:cNvPr id="13" name="CuadroTexto 12">
            <a:extLst>
              <a:ext uri="{FF2B5EF4-FFF2-40B4-BE49-F238E27FC236}">
                <a16:creationId xmlns:a16="http://schemas.microsoft.com/office/drawing/2014/main" id="{D758DDE6-6C84-784A-A4D9-F718CD42848B}"/>
              </a:ext>
            </a:extLst>
          </p:cNvPr>
          <p:cNvSpPr txBox="1"/>
          <p:nvPr/>
        </p:nvSpPr>
        <p:spPr>
          <a:xfrm>
            <a:off x="1102325" y="3297627"/>
            <a:ext cx="8365066" cy="1107996"/>
          </a:xfrm>
          <a:prstGeom prst="rect">
            <a:avLst/>
          </a:prstGeom>
          <a:noFill/>
        </p:spPr>
        <p:txBody>
          <a:bodyPr wrap="square" rtlCol="0">
            <a:spAutoFit/>
          </a:bodyPr>
          <a:lstStyle/>
          <a:p>
            <a:r>
              <a:rPr lang="es-ES" sz="6600" dirty="0"/>
              <a:t>f(           )    =   </a:t>
            </a:r>
          </a:p>
        </p:txBody>
      </p:sp>
    </p:spTree>
    <p:extLst>
      <p:ext uri="{BB962C8B-B14F-4D97-AF65-F5344CB8AC3E}">
        <p14:creationId xmlns:p14="http://schemas.microsoft.com/office/powerpoint/2010/main" val="824998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00B3D2B-613A-41BE-987D-E6A1324B456D}"/>
              </a:ext>
            </a:extLst>
          </p:cNvPr>
          <p:cNvSpPr>
            <a:spLocks noGrp="1"/>
          </p:cNvSpPr>
          <p:nvPr>
            <p:ph type="ctrTitle"/>
          </p:nvPr>
        </p:nvSpPr>
        <p:spPr>
          <a:xfrm>
            <a:off x="286990" y="3825380"/>
            <a:ext cx="6798250" cy="2195386"/>
          </a:xfrm>
        </p:spPr>
        <p:txBody>
          <a:bodyPr rtlCol="0"/>
          <a:lstStyle/>
          <a:p>
            <a:pPr rtl="0"/>
            <a:r>
              <a:rPr lang="es-ES" dirty="0"/>
              <a:t>Estadísticos y distribuciones en el muestreo</a:t>
            </a:r>
          </a:p>
        </p:txBody>
      </p:sp>
      <p:sp>
        <p:nvSpPr>
          <p:cNvPr id="4" name="Subtítulo 3">
            <a:extLst>
              <a:ext uri="{FF2B5EF4-FFF2-40B4-BE49-F238E27FC236}">
                <a16:creationId xmlns:a16="http://schemas.microsoft.com/office/drawing/2014/main" id="{4772945D-CA91-4CFE-8EB7-941C7618C994}"/>
              </a:ext>
            </a:extLst>
          </p:cNvPr>
          <p:cNvSpPr>
            <a:spLocks noGrp="1"/>
          </p:cNvSpPr>
          <p:nvPr>
            <p:ph type="subTitle" idx="1"/>
          </p:nvPr>
        </p:nvSpPr>
        <p:spPr>
          <a:xfrm>
            <a:off x="7326418" y="4043494"/>
            <a:ext cx="2456210" cy="1799083"/>
          </a:xfrm>
        </p:spPr>
        <p:txBody>
          <a:bodyPr rtlCol="0"/>
          <a:lstStyle/>
          <a:p>
            <a:pPr rtl="0"/>
            <a:r>
              <a:rPr lang="es-MX" dirty="0"/>
              <a:t>Y</a:t>
            </a:r>
            <a:r>
              <a:rPr lang="es-ES" dirty="0"/>
              <a:t> variables aleatorias definidas sobre la población de muestras</a:t>
            </a:r>
          </a:p>
        </p:txBody>
      </p:sp>
      <p:sp>
        <p:nvSpPr>
          <p:cNvPr id="5" name="Marcador de número de diapositiva 4">
            <a:extLst>
              <a:ext uri="{FF2B5EF4-FFF2-40B4-BE49-F238E27FC236}">
                <a16:creationId xmlns:a16="http://schemas.microsoft.com/office/drawing/2014/main" id="{BDD5A594-D852-43BB-B591-E9D9027253BD}"/>
              </a:ext>
            </a:extLst>
          </p:cNvPr>
          <p:cNvSpPr>
            <a:spLocks noGrp="1"/>
          </p:cNvSpPr>
          <p:nvPr>
            <p:ph type="sldNum" sz="quarter" idx="11"/>
          </p:nvPr>
        </p:nvSpPr>
        <p:spPr/>
        <p:txBody>
          <a:bodyPr rtlCol="0"/>
          <a:lstStyle/>
          <a:p>
            <a:pPr rtl="0"/>
            <a:fld id="{19B51A1E-902D-48AF-9020-955120F399B6}" type="slidenum">
              <a:rPr lang="es-ES" smtClean="0"/>
              <a:pPr rtl="0"/>
              <a:t>17</a:t>
            </a:fld>
            <a:endParaRPr lang="es-ES"/>
          </a:p>
        </p:txBody>
      </p:sp>
    </p:spTree>
    <p:extLst>
      <p:ext uri="{BB962C8B-B14F-4D97-AF65-F5344CB8AC3E}">
        <p14:creationId xmlns:p14="http://schemas.microsoft.com/office/powerpoint/2010/main" val="1541979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contenido 5">
            <a:extLst>
              <a:ext uri="{FF2B5EF4-FFF2-40B4-BE49-F238E27FC236}">
                <a16:creationId xmlns:a16="http://schemas.microsoft.com/office/drawing/2014/main" id="{7F5215C7-F39A-E549-8C1F-C2E6A39C2683}"/>
              </a:ext>
            </a:extLst>
          </p:cNvPr>
          <p:cNvSpPr>
            <a:spLocks noGrp="1"/>
          </p:cNvSpPr>
          <p:nvPr>
            <p:ph idx="1"/>
          </p:nvPr>
        </p:nvSpPr>
        <p:spPr>
          <a:xfrm>
            <a:off x="432000" y="1512000"/>
            <a:ext cx="9198116" cy="4679250"/>
          </a:xfrm>
        </p:spPr>
        <p:txBody>
          <a:bodyPr/>
          <a:lstStyle/>
          <a:p>
            <a:r>
              <a:rPr lang="es-ES" sz="3200" dirty="0"/>
              <a:t>Imaginemos que tenemos una población y extraemos diferentes muestras de tamaño n</a:t>
            </a:r>
          </a:p>
        </p:txBody>
      </p:sp>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MX" noProof="1"/>
              <a:t>Algunas variables aleatorias en las muestras</a:t>
            </a:r>
            <a:endParaRPr lang="es-ES" noProof="1"/>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r>
              <a:rPr lang="es-MX" noProof="1"/>
              <a:t>Y conceptos clave</a:t>
            </a:r>
            <a:endParaRPr lang="es-ES" noProof="1"/>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18</a:t>
            </a:fld>
            <a:endParaRPr lang="es-ES" noProof="1"/>
          </a:p>
        </p:txBody>
      </p:sp>
      <p:grpSp>
        <p:nvGrpSpPr>
          <p:cNvPr id="11" name="Grupo 10">
            <a:extLst>
              <a:ext uri="{FF2B5EF4-FFF2-40B4-BE49-F238E27FC236}">
                <a16:creationId xmlns:a16="http://schemas.microsoft.com/office/drawing/2014/main" id="{26968BC5-5B5E-F942-A41F-D9F3589BE23B}"/>
              </a:ext>
            </a:extLst>
          </p:cNvPr>
          <p:cNvGrpSpPr/>
          <p:nvPr/>
        </p:nvGrpSpPr>
        <p:grpSpPr>
          <a:xfrm>
            <a:off x="1165396" y="2443613"/>
            <a:ext cx="2789864" cy="2283823"/>
            <a:chOff x="1519474" y="3082617"/>
            <a:chExt cx="2789864" cy="2283823"/>
          </a:xfrm>
        </p:grpSpPr>
        <p:sp>
          <p:nvSpPr>
            <p:cNvPr id="12" name="Rectangle: Rounded Corners 11">
              <a:extLst>
                <a:ext uri="{FF2B5EF4-FFF2-40B4-BE49-F238E27FC236}">
                  <a16:creationId xmlns:a16="http://schemas.microsoft.com/office/drawing/2014/main" id="{F0D89BD2-56B0-4147-8A9D-74C3085FB8CE}"/>
                </a:ext>
              </a:extLst>
            </p:cNvPr>
            <p:cNvSpPr/>
            <p:nvPr/>
          </p:nvSpPr>
          <p:spPr>
            <a:xfrm>
              <a:off x="1519474" y="3082617"/>
              <a:ext cx="2789864" cy="2283823"/>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r>
                <a:rPr lang="es-MX" dirty="0"/>
                <a:t>Población</a:t>
              </a:r>
              <a:br>
                <a:rPr lang="es-MX" dirty="0"/>
              </a:br>
              <a:br>
                <a:rPr lang="es-MX" dirty="0"/>
              </a:br>
              <a:br>
                <a:rPr lang="es-MX" dirty="0"/>
              </a:br>
              <a:br>
                <a:rPr lang="es-MX" dirty="0"/>
              </a:br>
              <a:br>
                <a:rPr lang="es-MX" dirty="0"/>
              </a:br>
              <a:br>
                <a:rPr lang="es-MX" dirty="0"/>
              </a:br>
              <a:br>
                <a:rPr lang="es-MX" dirty="0"/>
              </a:br>
              <a:endParaRPr lang="es-ES" dirty="0"/>
            </a:p>
          </p:txBody>
        </p:sp>
        <p:sp>
          <p:nvSpPr>
            <p:cNvPr id="15" name="Oval 14">
              <a:extLst>
                <a:ext uri="{FF2B5EF4-FFF2-40B4-BE49-F238E27FC236}">
                  <a16:creationId xmlns:a16="http://schemas.microsoft.com/office/drawing/2014/main" id="{BA042819-110B-4E48-AE19-3A9E63E3E6E4}"/>
                </a:ext>
              </a:extLst>
            </p:cNvPr>
            <p:cNvSpPr/>
            <p:nvPr/>
          </p:nvSpPr>
          <p:spPr>
            <a:xfrm>
              <a:off x="1676007" y="351096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Oval 15">
              <a:extLst>
                <a:ext uri="{FF2B5EF4-FFF2-40B4-BE49-F238E27FC236}">
                  <a16:creationId xmlns:a16="http://schemas.microsoft.com/office/drawing/2014/main" id="{DCD11C69-2EB6-4B19-93D8-8E7A6FBF7EFC}"/>
                </a:ext>
              </a:extLst>
            </p:cNvPr>
            <p:cNvSpPr/>
            <p:nvPr/>
          </p:nvSpPr>
          <p:spPr>
            <a:xfrm>
              <a:off x="1906968" y="351096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Oval 16">
              <a:extLst>
                <a:ext uri="{FF2B5EF4-FFF2-40B4-BE49-F238E27FC236}">
                  <a16:creationId xmlns:a16="http://schemas.microsoft.com/office/drawing/2014/main" id="{212AF361-CAC6-4E95-9BED-85EF1DA09F33}"/>
                </a:ext>
              </a:extLst>
            </p:cNvPr>
            <p:cNvSpPr/>
            <p:nvPr/>
          </p:nvSpPr>
          <p:spPr>
            <a:xfrm>
              <a:off x="2137929" y="351096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Oval 17">
              <a:extLst>
                <a:ext uri="{FF2B5EF4-FFF2-40B4-BE49-F238E27FC236}">
                  <a16:creationId xmlns:a16="http://schemas.microsoft.com/office/drawing/2014/main" id="{8CF93C59-AACB-40B4-821A-C0FA3FA0A9A1}"/>
                </a:ext>
              </a:extLst>
            </p:cNvPr>
            <p:cNvSpPr/>
            <p:nvPr/>
          </p:nvSpPr>
          <p:spPr>
            <a:xfrm>
              <a:off x="2368890" y="351096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Oval 18">
              <a:extLst>
                <a:ext uri="{FF2B5EF4-FFF2-40B4-BE49-F238E27FC236}">
                  <a16:creationId xmlns:a16="http://schemas.microsoft.com/office/drawing/2014/main" id="{EEF8F758-B668-4F16-9136-F3ABD7451DD9}"/>
                </a:ext>
              </a:extLst>
            </p:cNvPr>
            <p:cNvSpPr/>
            <p:nvPr/>
          </p:nvSpPr>
          <p:spPr>
            <a:xfrm>
              <a:off x="2600830" y="351096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Oval 19">
              <a:extLst>
                <a:ext uri="{FF2B5EF4-FFF2-40B4-BE49-F238E27FC236}">
                  <a16:creationId xmlns:a16="http://schemas.microsoft.com/office/drawing/2014/main" id="{38AB61E1-D0BC-4E36-9BC3-1A7D55FF6BF5}"/>
                </a:ext>
              </a:extLst>
            </p:cNvPr>
            <p:cNvSpPr/>
            <p:nvPr/>
          </p:nvSpPr>
          <p:spPr>
            <a:xfrm>
              <a:off x="2832770" y="351096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Oval 20">
              <a:extLst>
                <a:ext uri="{FF2B5EF4-FFF2-40B4-BE49-F238E27FC236}">
                  <a16:creationId xmlns:a16="http://schemas.microsoft.com/office/drawing/2014/main" id="{DF5D26BF-1814-4B88-B6F7-A7F1F4AC4DBA}"/>
                </a:ext>
              </a:extLst>
            </p:cNvPr>
            <p:cNvSpPr/>
            <p:nvPr/>
          </p:nvSpPr>
          <p:spPr>
            <a:xfrm>
              <a:off x="3064710" y="351096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Oval 21">
              <a:extLst>
                <a:ext uri="{FF2B5EF4-FFF2-40B4-BE49-F238E27FC236}">
                  <a16:creationId xmlns:a16="http://schemas.microsoft.com/office/drawing/2014/main" id="{F6CC0F7F-E5B1-40E4-BC09-7444F7CD8E9F}"/>
                </a:ext>
              </a:extLst>
            </p:cNvPr>
            <p:cNvSpPr/>
            <p:nvPr/>
          </p:nvSpPr>
          <p:spPr>
            <a:xfrm>
              <a:off x="3296650" y="351096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Oval 22">
              <a:extLst>
                <a:ext uri="{FF2B5EF4-FFF2-40B4-BE49-F238E27FC236}">
                  <a16:creationId xmlns:a16="http://schemas.microsoft.com/office/drawing/2014/main" id="{26F715DC-76FC-4AE1-9183-5F63953D299B}"/>
                </a:ext>
              </a:extLst>
            </p:cNvPr>
            <p:cNvSpPr/>
            <p:nvPr/>
          </p:nvSpPr>
          <p:spPr>
            <a:xfrm>
              <a:off x="3528590" y="351096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Oval 23">
              <a:extLst>
                <a:ext uri="{FF2B5EF4-FFF2-40B4-BE49-F238E27FC236}">
                  <a16:creationId xmlns:a16="http://schemas.microsoft.com/office/drawing/2014/main" id="{18D9857A-DDB0-4F3C-8787-CE5018C9131E}"/>
                </a:ext>
              </a:extLst>
            </p:cNvPr>
            <p:cNvSpPr/>
            <p:nvPr/>
          </p:nvSpPr>
          <p:spPr>
            <a:xfrm>
              <a:off x="3760530" y="351096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Oval 24">
              <a:extLst>
                <a:ext uri="{FF2B5EF4-FFF2-40B4-BE49-F238E27FC236}">
                  <a16:creationId xmlns:a16="http://schemas.microsoft.com/office/drawing/2014/main" id="{FC6D81E7-A4A9-462B-AA81-986CDDA5EDB9}"/>
                </a:ext>
              </a:extLst>
            </p:cNvPr>
            <p:cNvSpPr/>
            <p:nvPr/>
          </p:nvSpPr>
          <p:spPr>
            <a:xfrm>
              <a:off x="3992470" y="351096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Oval 25">
              <a:extLst>
                <a:ext uri="{FF2B5EF4-FFF2-40B4-BE49-F238E27FC236}">
                  <a16:creationId xmlns:a16="http://schemas.microsoft.com/office/drawing/2014/main" id="{7ADB54E6-FB40-4A95-8043-C06FEE0382E0}"/>
                </a:ext>
              </a:extLst>
            </p:cNvPr>
            <p:cNvSpPr/>
            <p:nvPr/>
          </p:nvSpPr>
          <p:spPr>
            <a:xfrm>
              <a:off x="1676007" y="373174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Oval 26">
              <a:extLst>
                <a:ext uri="{FF2B5EF4-FFF2-40B4-BE49-F238E27FC236}">
                  <a16:creationId xmlns:a16="http://schemas.microsoft.com/office/drawing/2014/main" id="{2DF80ADB-FE5F-4ADA-A46A-1D0F49451506}"/>
                </a:ext>
              </a:extLst>
            </p:cNvPr>
            <p:cNvSpPr/>
            <p:nvPr/>
          </p:nvSpPr>
          <p:spPr>
            <a:xfrm>
              <a:off x="1906968" y="373174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Oval 27">
              <a:extLst>
                <a:ext uri="{FF2B5EF4-FFF2-40B4-BE49-F238E27FC236}">
                  <a16:creationId xmlns:a16="http://schemas.microsoft.com/office/drawing/2014/main" id="{4A8075A3-7E32-4D68-B523-414C378A73A7}"/>
                </a:ext>
              </a:extLst>
            </p:cNvPr>
            <p:cNvSpPr/>
            <p:nvPr/>
          </p:nvSpPr>
          <p:spPr>
            <a:xfrm>
              <a:off x="2137929" y="373174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Oval 28">
              <a:extLst>
                <a:ext uri="{FF2B5EF4-FFF2-40B4-BE49-F238E27FC236}">
                  <a16:creationId xmlns:a16="http://schemas.microsoft.com/office/drawing/2014/main" id="{9C64BA6C-7487-448A-B29C-FF0580C17FDB}"/>
                </a:ext>
              </a:extLst>
            </p:cNvPr>
            <p:cNvSpPr/>
            <p:nvPr/>
          </p:nvSpPr>
          <p:spPr>
            <a:xfrm>
              <a:off x="2368890" y="373174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Oval 29">
              <a:extLst>
                <a:ext uri="{FF2B5EF4-FFF2-40B4-BE49-F238E27FC236}">
                  <a16:creationId xmlns:a16="http://schemas.microsoft.com/office/drawing/2014/main" id="{380DD1B6-F17D-4AA4-925C-40CF03D7A5E2}"/>
                </a:ext>
              </a:extLst>
            </p:cNvPr>
            <p:cNvSpPr/>
            <p:nvPr/>
          </p:nvSpPr>
          <p:spPr>
            <a:xfrm>
              <a:off x="2600830" y="373174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Oval 30">
              <a:extLst>
                <a:ext uri="{FF2B5EF4-FFF2-40B4-BE49-F238E27FC236}">
                  <a16:creationId xmlns:a16="http://schemas.microsoft.com/office/drawing/2014/main" id="{5B325FC1-B90F-42B5-9AEC-A23147636574}"/>
                </a:ext>
              </a:extLst>
            </p:cNvPr>
            <p:cNvSpPr/>
            <p:nvPr/>
          </p:nvSpPr>
          <p:spPr>
            <a:xfrm>
              <a:off x="2832770" y="373174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Oval 31">
              <a:extLst>
                <a:ext uri="{FF2B5EF4-FFF2-40B4-BE49-F238E27FC236}">
                  <a16:creationId xmlns:a16="http://schemas.microsoft.com/office/drawing/2014/main" id="{EFD5D519-E809-4384-98D4-0DEEA2C71C82}"/>
                </a:ext>
              </a:extLst>
            </p:cNvPr>
            <p:cNvSpPr/>
            <p:nvPr/>
          </p:nvSpPr>
          <p:spPr>
            <a:xfrm>
              <a:off x="3064710" y="373174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Oval 32">
              <a:extLst>
                <a:ext uri="{FF2B5EF4-FFF2-40B4-BE49-F238E27FC236}">
                  <a16:creationId xmlns:a16="http://schemas.microsoft.com/office/drawing/2014/main" id="{FBE24EA4-9E81-4FCB-81C8-7F0F952B9DD3}"/>
                </a:ext>
              </a:extLst>
            </p:cNvPr>
            <p:cNvSpPr/>
            <p:nvPr/>
          </p:nvSpPr>
          <p:spPr>
            <a:xfrm>
              <a:off x="3296650" y="373174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Oval 33">
              <a:extLst>
                <a:ext uri="{FF2B5EF4-FFF2-40B4-BE49-F238E27FC236}">
                  <a16:creationId xmlns:a16="http://schemas.microsoft.com/office/drawing/2014/main" id="{9B24A501-D26D-455A-9AB2-E489A10563DA}"/>
                </a:ext>
              </a:extLst>
            </p:cNvPr>
            <p:cNvSpPr/>
            <p:nvPr/>
          </p:nvSpPr>
          <p:spPr>
            <a:xfrm>
              <a:off x="3528590" y="373174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Oval 34">
              <a:extLst>
                <a:ext uri="{FF2B5EF4-FFF2-40B4-BE49-F238E27FC236}">
                  <a16:creationId xmlns:a16="http://schemas.microsoft.com/office/drawing/2014/main" id="{3DB58578-7C91-47EB-88C8-319C5E3BC626}"/>
                </a:ext>
              </a:extLst>
            </p:cNvPr>
            <p:cNvSpPr/>
            <p:nvPr/>
          </p:nvSpPr>
          <p:spPr>
            <a:xfrm>
              <a:off x="3760530" y="373174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Oval 35">
              <a:extLst>
                <a:ext uri="{FF2B5EF4-FFF2-40B4-BE49-F238E27FC236}">
                  <a16:creationId xmlns:a16="http://schemas.microsoft.com/office/drawing/2014/main" id="{D76C3A3B-7CE5-4AFB-A413-DF7F2C0AB547}"/>
                </a:ext>
              </a:extLst>
            </p:cNvPr>
            <p:cNvSpPr/>
            <p:nvPr/>
          </p:nvSpPr>
          <p:spPr>
            <a:xfrm>
              <a:off x="3992470" y="373174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Oval 36">
              <a:extLst>
                <a:ext uri="{FF2B5EF4-FFF2-40B4-BE49-F238E27FC236}">
                  <a16:creationId xmlns:a16="http://schemas.microsoft.com/office/drawing/2014/main" id="{00AAF9FF-47EA-4ED3-9D8F-11212C375796}"/>
                </a:ext>
              </a:extLst>
            </p:cNvPr>
            <p:cNvSpPr/>
            <p:nvPr/>
          </p:nvSpPr>
          <p:spPr>
            <a:xfrm>
              <a:off x="1676007" y="394639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Oval 37">
              <a:extLst>
                <a:ext uri="{FF2B5EF4-FFF2-40B4-BE49-F238E27FC236}">
                  <a16:creationId xmlns:a16="http://schemas.microsoft.com/office/drawing/2014/main" id="{AECADBE7-A8AD-4545-A3A8-BE8650873A1E}"/>
                </a:ext>
              </a:extLst>
            </p:cNvPr>
            <p:cNvSpPr/>
            <p:nvPr/>
          </p:nvSpPr>
          <p:spPr>
            <a:xfrm>
              <a:off x="1906968" y="394639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Oval 38">
              <a:extLst>
                <a:ext uri="{FF2B5EF4-FFF2-40B4-BE49-F238E27FC236}">
                  <a16:creationId xmlns:a16="http://schemas.microsoft.com/office/drawing/2014/main" id="{C7630B71-438C-4D6A-AB12-10F554628190}"/>
                </a:ext>
              </a:extLst>
            </p:cNvPr>
            <p:cNvSpPr/>
            <p:nvPr/>
          </p:nvSpPr>
          <p:spPr>
            <a:xfrm>
              <a:off x="2137929" y="394639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Oval 39">
              <a:extLst>
                <a:ext uri="{FF2B5EF4-FFF2-40B4-BE49-F238E27FC236}">
                  <a16:creationId xmlns:a16="http://schemas.microsoft.com/office/drawing/2014/main" id="{E642341D-55FF-4F47-AFFB-271375B6554F}"/>
                </a:ext>
              </a:extLst>
            </p:cNvPr>
            <p:cNvSpPr/>
            <p:nvPr/>
          </p:nvSpPr>
          <p:spPr>
            <a:xfrm>
              <a:off x="2368890" y="394639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Oval 40">
              <a:extLst>
                <a:ext uri="{FF2B5EF4-FFF2-40B4-BE49-F238E27FC236}">
                  <a16:creationId xmlns:a16="http://schemas.microsoft.com/office/drawing/2014/main" id="{FD4EE99E-0788-45C0-9C6B-7839050EAAAF}"/>
                </a:ext>
              </a:extLst>
            </p:cNvPr>
            <p:cNvSpPr/>
            <p:nvPr/>
          </p:nvSpPr>
          <p:spPr>
            <a:xfrm>
              <a:off x="2600830" y="394639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Oval 41">
              <a:extLst>
                <a:ext uri="{FF2B5EF4-FFF2-40B4-BE49-F238E27FC236}">
                  <a16:creationId xmlns:a16="http://schemas.microsoft.com/office/drawing/2014/main" id="{FF04DB66-61C6-422F-9A75-6130B049FD3D}"/>
                </a:ext>
              </a:extLst>
            </p:cNvPr>
            <p:cNvSpPr/>
            <p:nvPr/>
          </p:nvSpPr>
          <p:spPr>
            <a:xfrm>
              <a:off x="2832770" y="394639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Oval 42">
              <a:extLst>
                <a:ext uri="{FF2B5EF4-FFF2-40B4-BE49-F238E27FC236}">
                  <a16:creationId xmlns:a16="http://schemas.microsoft.com/office/drawing/2014/main" id="{DC94EC82-BA68-4E6B-AA83-971D00BDE637}"/>
                </a:ext>
              </a:extLst>
            </p:cNvPr>
            <p:cNvSpPr/>
            <p:nvPr/>
          </p:nvSpPr>
          <p:spPr>
            <a:xfrm>
              <a:off x="3064710" y="394639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Oval 43">
              <a:extLst>
                <a:ext uri="{FF2B5EF4-FFF2-40B4-BE49-F238E27FC236}">
                  <a16:creationId xmlns:a16="http://schemas.microsoft.com/office/drawing/2014/main" id="{94FAAF91-918C-465C-8D98-C543F44B23E3}"/>
                </a:ext>
              </a:extLst>
            </p:cNvPr>
            <p:cNvSpPr/>
            <p:nvPr/>
          </p:nvSpPr>
          <p:spPr>
            <a:xfrm>
              <a:off x="3296650" y="394639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 name="Oval 44">
              <a:extLst>
                <a:ext uri="{FF2B5EF4-FFF2-40B4-BE49-F238E27FC236}">
                  <a16:creationId xmlns:a16="http://schemas.microsoft.com/office/drawing/2014/main" id="{0F83D3FE-6BDC-4F7D-B94C-B5038BA1C563}"/>
                </a:ext>
              </a:extLst>
            </p:cNvPr>
            <p:cNvSpPr/>
            <p:nvPr/>
          </p:nvSpPr>
          <p:spPr>
            <a:xfrm>
              <a:off x="3528590" y="394639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 name="Oval 45">
              <a:extLst>
                <a:ext uri="{FF2B5EF4-FFF2-40B4-BE49-F238E27FC236}">
                  <a16:creationId xmlns:a16="http://schemas.microsoft.com/office/drawing/2014/main" id="{CD955CB4-EC44-46EE-AC3B-E886AE14AD78}"/>
                </a:ext>
              </a:extLst>
            </p:cNvPr>
            <p:cNvSpPr/>
            <p:nvPr/>
          </p:nvSpPr>
          <p:spPr>
            <a:xfrm>
              <a:off x="3760530" y="394639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4D973C5F-234B-4997-B706-E3429D44EA51}"/>
                </a:ext>
              </a:extLst>
            </p:cNvPr>
            <p:cNvSpPr/>
            <p:nvPr/>
          </p:nvSpPr>
          <p:spPr>
            <a:xfrm>
              <a:off x="3992470" y="394639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0DB59B56-AD18-4ED1-9FED-AFC8B7C8276B}"/>
                </a:ext>
              </a:extLst>
            </p:cNvPr>
            <p:cNvSpPr/>
            <p:nvPr/>
          </p:nvSpPr>
          <p:spPr>
            <a:xfrm>
              <a:off x="1676007" y="415082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4BC4C97A-C95F-43BB-BA53-D92509E79992}"/>
                </a:ext>
              </a:extLst>
            </p:cNvPr>
            <p:cNvSpPr/>
            <p:nvPr/>
          </p:nvSpPr>
          <p:spPr>
            <a:xfrm>
              <a:off x="1906968" y="415082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0D368189-AFB9-4F76-A511-AE8FE661EA2C}"/>
                </a:ext>
              </a:extLst>
            </p:cNvPr>
            <p:cNvSpPr/>
            <p:nvPr/>
          </p:nvSpPr>
          <p:spPr>
            <a:xfrm>
              <a:off x="2137929" y="415082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Oval 50">
              <a:extLst>
                <a:ext uri="{FF2B5EF4-FFF2-40B4-BE49-F238E27FC236}">
                  <a16:creationId xmlns:a16="http://schemas.microsoft.com/office/drawing/2014/main" id="{1CEB2899-5D58-4027-B83A-5A22F0EFF93B}"/>
                </a:ext>
              </a:extLst>
            </p:cNvPr>
            <p:cNvSpPr/>
            <p:nvPr/>
          </p:nvSpPr>
          <p:spPr>
            <a:xfrm>
              <a:off x="2368890" y="415082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2" name="Oval 51">
              <a:extLst>
                <a:ext uri="{FF2B5EF4-FFF2-40B4-BE49-F238E27FC236}">
                  <a16:creationId xmlns:a16="http://schemas.microsoft.com/office/drawing/2014/main" id="{BE9DBE64-535C-4E46-9CC3-7559C0D58C1B}"/>
                </a:ext>
              </a:extLst>
            </p:cNvPr>
            <p:cNvSpPr/>
            <p:nvPr/>
          </p:nvSpPr>
          <p:spPr>
            <a:xfrm>
              <a:off x="2600830" y="415082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3" name="Oval 52">
              <a:extLst>
                <a:ext uri="{FF2B5EF4-FFF2-40B4-BE49-F238E27FC236}">
                  <a16:creationId xmlns:a16="http://schemas.microsoft.com/office/drawing/2014/main" id="{14B22726-F9A2-486C-A75D-B51FA610BDCC}"/>
                </a:ext>
              </a:extLst>
            </p:cNvPr>
            <p:cNvSpPr/>
            <p:nvPr/>
          </p:nvSpPr>
          <p:spPr>
            <a:xfrm>
              <a:off x="2832770" y="415082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4" name="Oval 53">
              <a:extLst>
                <a:ext uri="{FF2B5EF4-FFF2-40B4-BE49-F238E27FC236}">
                  <a16:creationId xmlns:a16="http://schemas.microsoft.com/office/drawing/2014/main" id="{5485BE66-4792-4193-A2E6-7C8EF6A9FFC9}"/>
                </a:ext>
              </a:extLst>
            </p:cNvPr>
            <p:cNvSpPr/>
            <p:nvPr/>
          </p:nvSpPr>
          <p:spPr>
            <a:xfrm>
              <a:off x="3064710" y="415082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5" name="Oval 54">
              <a:extLst>
                <a:ext uri="{FF2B5EF4-FFF2-40B4-BE49-F238E27FC236}">
                  <a16:creationId xmlns:a16="http://schemas.microsoft.com/office/drawing/2014/main" id="{2C79AC6A-1D95-41CD-A076-5797B7E574E2}"/>
                </a:ext>
              </a:extLst>
            </p:cNvPr>
            <p:cNvSpPr/>
            <p:nvPr/>
          </p:nvSpPr>
          <p:spPr>
            <a:xfrm>
              <a:off x="3296650" y="415082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6" name="Oval 55">
              <a:extLst>
                <a:ext uri="{FF2B5EF4-FFF2-40B4-BE49-F238E27FC236}">
                  <a16:creationId xmlns:a16="http://schemas.microsoft.com/office/drawing/2014/main" id="{5A0D9386-B813-4D87-B2BA-EFCD0355F3DF}"/>
                </a:ext>
              </a:extLst>
            </p:cNvPr>
            <p:cNvSpPr/>
            <p:nvPr/>
          </p:nvSpPr>
          <p:spPr>
            <a:xfrm>
              <a:off x="3528590" y="415082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7" name="Oval 56">
              <a:extLst>
                <a:ext uri="{FF2B5EF4-FFF2-40B4-BE49-F238E27FC236}">
                  <a16:creationId xmlns:a16="http://schemas.microsoft.com/office/drawing/2014/main" id="{4FB6E10E-C49B-4818-A2CD-6546C7768BB0}"/>
                </a:ext>
              </a:extLst>
            </p:cNvPr>
            <p:cNvSpPr/>
            <p:nvPr/>
          </p:nvSpPr>
          <p:spPr>
            <a:xfrm>
              <a:off x="3760530" y="415082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8" name="Oval 57">
              <a:extLst>
                <a:ext uri="{FF2B5EF4-FFF2-40B4-BE49-F238E27FC236}">
                  <a16:creationId xmlns:a16="http://schemas.microsoft.com/office/drawing/2014/main" id="{15FCD604-4A77-4150-B136-B67083A64864}"/>
                </a:ext>
              </a:extLst>
            </p:cNvPr>
            <p:cNvSpPr/>
            <p:nvPr/>
          </p:nvSpPr>
          <p:spPr>
            <a:xfrm>
              <a:off x="3992470" y="415082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9" name="Oval 58">
              <a:extLst>
                <a:ext uri="{FF2B5EF4-FFF2-40B4-BE49-F238E27FC236}">
                  <a16:creationId xmlns:a16="http://schemas.microsoft.com/office/drawing/2014/main" id="{A02E436C-1732-4DE7-A5D2-00009B333D64}"/>
                </a:ext>
              </a:extLst>
            </p:cNvPr>
            <p:cNvSpPr/>
            <p:nvPr/>
          </p:nvSpPr>
          <p:spPr>
            <a:xfrm>
              <a:off x="1676007" y="435526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0" name="Oval 59">
              <a:extLst>
                <a:ext uri="{FF2B5EF4-FFF2-40B4-BE49-F238E27FC236}">
                  <a16:creationId xmlns:a16="http://schemas.microsoft.com/office/drawing/2014/main" id="{9970D239-93B5-43B5-97E7-38FFBB17C0F0}"/>
                </a:ext>
              </a:extLst>
            </p:cNvPr>
            <p:cNvSpPr/>
            <p:nvPr/>
          </p:nvSpPr>
          <p:spPr>
            <a:xfrm>
              <a:off x="1906968" y="435526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1" name="Oval 60">
              <a:extLst>
                <a:ext uri="{FF2B5EF4-FFF2-40B4-BE49-F238E27FC236}">
                  <a16:creationId xmlns:a16="http://schemas.microsoft.com/office/drawing/2014/main" id="{7F6C5635-C6AF-4786-9F44-D1BAADEB0D3C}"/>
                </a:ext>
              </a:extLst>
            </p:cNvPr>
            <p:cNvSpPr/>
            <p:nvPr/>
          </p:nvSpPr>
          <p:spPr>
            <a:xfrm>
              <a:off x="2137929" y="435526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2" name="Oval 61">
              <a:extLst>
                <a:ext uri="{FF2B5EF4-FFF2-40B4-BE49-F238E27FC236}">
                  <a16:creationId xmlns:a16="http://schemas.microsoft.com/office/drawing/2014/main" id="{AF1EB08F-E3F1-4599-9D31-0444ED8D82E5}"/>
                </a:ext>
              </a:extLst>
            </p:cNvPr>
            <p:cNvSpPr/>
            <p:nvPr/>
          </p:nvSpPr>
          <p:spPr>
            <a:xfrm>
              <a:off x="2368890" y="435526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3" name="Oval 62">
              <a:extLst>
                <a:ext uri="{FF2B5EF4-FFF2-40B4-BE49-F238E27FC236}">
                  <a16:creationId xmlns:a16="http://schemas.microsoft.com/office/drawing/2014/main" id="{39358EAF-E650-4E48-9907-FF456E06C082}"/>
                </a:ext>
              </a:extLst>
            </p:cNvPr>
            <p:cNvSpPr/>
            <p:nvPr/>
          </p:nvSpPr>
          <p:spPr>
            <a:xfrm>
              <a:off x="2600830" y="435526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4" name="Oval 63">
              <a:extLst>
                <a:ext uri="{FF2B5EF4-FFF2-40B4-BE49-F238E27FC236}">
                  <a16:creationId xmlns:a16="http://schemas.microsoft.com/office/drawing/2014/main" id="{EC05E339-7B88-4805-8EA2-1AEBDA7CD9DF}"/>
                </a:ext>
              </a:extLst>
            </p:cNvPr>
            <p:cNvSpPr/>
            <p:nvPr/>
          </p:nvSpPr>
          <p:spPr>
            <a:xfrm>
              <a:off x="2832770" y="435526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5" name="Oval 64">
              <a:extLst>
                <a:ext uri="{FF2B5EF4-FFF2-40B4-BE49-F238E27FC236}">
                  <a16:creationId xmlns:a16="http://schemas.microsoft.com/office/drawing/2014/main" id="{DBA46671-AD13-47D6-BF6E-BD057F1B3DD7}"/>
                </a:ext>
              </a:extLst>
            </p:cNvPr>
            <p:cNvSpPr/>
            <p:nvPr/>
          </p:nvSpPr>
          <p:spPr>
            <a:xfrm>
              <a:off x="3064710" y="435526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6" name="Oval 65">
              <a:extLst>
                <a:ext uri="{FF2B5EF4-FFF2-40B4-BE49-F238E27FC236}">
                  <a16:creationId xmlns:a16="http://schemas.microsoft.com/office/drawing/2014/main" id="{AF4AFB20-C013-43D5-BB1C-8DA2D936ED47}"/>
                </a:ext>
              </a:extLst>
            </p:cNvPr>
            <p:cNvSpPr/>
            <p:nvPr/>
          </p:nvSpPr>
          <p:spPr>
            <a:xfrm>
              <a:off x="3296650" y="435526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7" name="Oval 66">
              <a:extLst>
                <a:ext uri="{FF2B5EF4-FFF2-40B4-BE49-F238E27FC236}">
                  <a16:creationId xmlns:a16="http://schemas.microsoft.com/office/drawing/2014/main" id="{99FF7F1B-FA72-4C9F-9B00-2B42F4EAE7F2}"/>
                </a:ext>
              </a:extLst>
            </p:cNvPr>
            <p:cNvSpPr/>
            <p:nvPr/>
          </p:nvSpPr>
          <p:spPr>
            <a:xfrm>
              <a:off x="3528590" y="435526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8" name="Oval 67">
              <a:extLst>
                <a:ext uri="{FF2B5EF4-FFF2-40B4-BE49-F238E27FC236}">
                  <a16:creationId xmlns:a16="http://schemas.microsoft.com/office/drawing/2014/main" id="{82538E33-4DE9-4F88-B75D-2FEA71AE7C4B}"/>
                </a:ext>
              </a:extLst>
            </p:cNvPr>
            <p:cNvSpPr/>
            <p:nvPr/>
          </p:nvSpPr>
          <p:spPr>
            <a:xfrm>
              <a:off x="3760530" y="435526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9" name="Oval 68">
              <a:extLst>
                <a:ext uri="{FF2B5EF4-FFF2-40B4-BE49-F238E27FC236}">
                  <a16:creationId xmlns:a16="http://schemas.microsoft.com/office/drawing/2014/main" id="{36D70D65-199B-40F5-8C8F-F619A2BF9D71}"/>
                </a:ext>
              </a:extLst>
            </p:cNvPr>
            <p:cNvSpPr/>
            <p:nvPr/>
          </p:nvSpPr>
          <p:spPr>
            <a:xfrm>
              <a:off x="3992470" y="435526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0" name="Oval 69">
              <a:extLst>
                <a:ext uri="{FF2B5EF4-FFF2-40B4-BE49-F238E27FC236}">
                  <a16:creationId xmlns:a16="http://schemas.microsoft.com/office/drawing/2014/main" id="{5B356672-E8EE-44AC-A6B4-55CF7DB7E9C6}"/>
                </a:ext>
              </a:extLst>
            </p:cNvPr>
            <p:cNvSpPr/>
            <p:nvPr/>
          </p:nvSpPr>
          <p:spPr>
            <a:xfrm>
              <a:off x="1676007" y="455969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1" name="Oval 70">
              <a:extLst>
                <a:ext uri="{FF2B5EF4-FFF2-40B4-BE49-F238E27FC236}">
                  <a16:creationId xmlns:a16="http://schemas.microsoft.com/office/drawing/2014/main" id="{36C7B0EA-C537-43BA-9395-2BE7A8F27136}"/>
                </a:ext>
              </a:extLst>
            </p:cNvPr>
            <p:cNvSpPr/>
            <p:nvPr/>
          </p:nvSpPr>
          <p:spPr>
            <a:xfrm>
              <a:off x="1906968" y="455969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2" name="Oval 71">
              <a:extLst>
                <a:ext uri="{FF2B5EF4-FFF2-40B4-BE49-F238E27FC236}">
                  <a16:creationId xmlns:a16="http://schemas.microsoft.com/office/drawing/2014/main" id="{AAF91CF5-DEE7-4A74-80AF-5C932167ACDF}"/>
                </a:ext>
              </a:extLst>
            </p:cNvPr>
            <p:cNvSpPr/>
            <p:nvPr/>
          </p:nvSpPr>
          <p:spPr>
            <a:xfrm>
              <a:off x="2137929" y="455969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3" name="Oval 72">
              <a:extLst>
                <a:ext uri="{FF2B5EF4-FFF2-40B4-BE49-F238E27FC236}">
                  <a16:creationId xmlns:a16="http://schemas.microsoft.com/office/drawing/2014/main" id="{529709EC-3A31-4A51-94A3-F93DFD530D5C}"/>
                </a:ext>
              </a:extLst>
            </p:cNvPr>
            <p:cNvSpPr/>
            <p:nvPr/>
          </p:nvSpPr>
          <p:spPr>
            <a:xfrm>
              <a:off x="2368890" y="455969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4" name="Oval 73">
              <a:extLst>
                <a:ext uri="{FF2B5EF4-FFF2-40B4-BE49-F238E27FC236}">
                  <a16:creationId xmlns:a16="http://schemas.microsoft.com/office/drawing/2014/main" id="{2436ABC1-933C-40F3-916E-DF7A046A8974}"/>
                </a:ext>
              </a:extLst>
            </p:cNvPr>
            <p:cNvSpPr/>
            <p:nvPr/>
          </p:nvSpPr>
          <p:spPr>
            <a:xfrm>
              <a:off x="2600830" y="455969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5" name="Oval 74">
              <a:extLst>
                <a:ext uri="{FF2B5EF4-FFF2-40B4-BE49-F238E27FC236}">
                  <a16:creationId xmlns:a16="http://schemas.microsoft.com/office/drawing/2014/main" id="{0B6B6F42-23F5-44CD-8B65-83C8DC5DA4C9}"/>
                </a:ext>
              </a:extLst>
            </p:cNvPr>
            <p:cNvSpPr/>
            <p:nvPr/>
          </p:nvSpPr>
          <p:spPr>
            <a:xfrm>
              <a:off x="2832770" y="455969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6" name="Oval 75">
              <a:extLst>
                <a:ext uri="{FF2B5EF4-FFF2-40B4-BE49-F238E27FC236}">
                  <a16:creationId xmlns:a16="http://schemas.microsoft.com/office/drawing/2014/main" id="{319A8A5D-EBAE-4EA7-8B38-1987100581AA}"/>
                </a:ext>
              </a:extLst>
            </p:cNvPr>
            <p:cNvSpPr/>
            <p:nvPr/>
          </p:nvSpPr>
          <p:spPr>
            <a:xfrm>
              <a:off x="3064710" y="455969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7" name="Oval 76">
              <a:extLst>
                <a:ext uri="{FF2B5EF4-FFF2-40B4-BE49-F238E27FC236}">
                  <a16:creationId xmlns:a16="http://schemas.microsoft.com/office/drawing/2014/main" id="{ACF296A9-1036-4DAC-80CB-B10978802D2B}"/>
                </a:ext>
              </a:extLst>
            </p:cNvPr>
            <p:cNvSpPr/>
            <p:nvPr/>
          </p:nvSpPr>
          <p:spPr>
            <a:xfrm>
              <a:off x="3296650" y="455969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8" name="Oval 77">
              <a:extLst>
                <a:ext uri="{FF2B5EF4-FFF2-40B4-BE49-F238E27FC236}">
                  <a16:creationId xmlns:a16="http://schemas.microsoft.com/office/drawing/2014/main" id="{5C9F86F5-94BF-43D0-AE58-68839442EF47}"/>
                </a:ext>
              </a:extLst>
            </p:cNvPr>
            <p:cNvSpPr/>
            <p:nvPr/>
          </p:nvSpPr>
          <p:spPr>
            <a:xfrm>
              <a:off x="3528590" y="455969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9" name="Oval 78">
              <a:extLst>
                <a:ext uri="{FF2B5EF4-FFF2-40B4-BE49-F238E27FC236}">
                  <a16:creationId xmlns:a16="http://schemas.microsoft.com/office/drawing/2014/main" id="{DDC21A54-D48F-4B79-9435-04B34945510F}"/>
                </a:ext>
              </a:extLst>
            </p:cNvPr>
            <p:cNvSpPr/>
            <p:nvPr/>
          </p:nvSpPr>
          <p:spPr>
            <a:xfrm>
              <a:off x="3760530" y="455969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0" name="Oval 79">
              <a:extLst>
                <a:ext uri="{FF2B5EF4-FFF2-40B4-BE49-F238E27FC236}">
                  <a16:creationId xmlns:a16="http://schemas.microsoft.com/office/drawing/2014/main" id="{9C044B41-7954-4A68-8241-E93252D2BE62}"/>
                </a:ext>
              </a:extLst>
            </p:cNvPr>
            <p:cNvSpPr/>
            <p:nvPr/>
          </p:nvSpPr>
          <p:spPr>
            <a:xfrm>
              <a:off x="3992470" y="455969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2" name="Oval 91">
              <a:extLst>
                <a:ext uri="{FF2B5EF4-FFF2-40B4-BE49-F238E27FC236}">
                  <a16:creationId xmlns:a16="http://schemas.microsoft.com/office/drawing/2014/main" id="{1CC432B5-4F36-4D73-B102-F0E43E10FF1C}"/>
                </a:ext>
              </a:extLst>
            </p:cNvPr>
            <p:cNvSpPr/>
            <p:nvPr/>
          </p:nvSpPr>
          <p:spPr>
            <a:xfrm>
              <a:off x="1676007" y="4758633"/>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3" name="Oval 92">
              <a:extLst>
                <a:ext uri="{FF2B5EF4-FFF2-40B4-BE49-F238E27FC236}">
                  <a16:creationId xmlns:a16="http://schemas.microsoft.com/office/drawing/2014/main" id="{9D105640-DA6E-4DB7-8F23-EC5C582A1E2B}"/>
                </a:ext>
              </a:extLst>
            </p:cNvPr>
            <p:cNvSpPr/>
            <p:nvPr/>
          </p:nvSpPr>
          <p:spPr>
            <a:xfrm>
              <a:off x="1906968" y="4758633"/>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4" name="Oval 93">
              <a:extLst>
                <a:ext uri="{FF2B5EF4-FFF2-40B4-BE49-F238E27FC236}">
                  <a16:creationId xmlns:a16="http://schemas.microsoft.com/office/drawing/2014/main" id="{4445DCF7-0856-4710-8F2B-E161798E7763}"/>
                </a:ext>
              </a:extLst>
            </p:cNvPr>
            <p:cNvSpPr/>
            <p:nvPr/>
          </p:nvSpPr>
          <p:spPr>
            <a:xfrm>
              <a:off x="2137929" y="4758633"/>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5" name="Oval 94">
              <a:extLst>
                <a:ext uri="{FF2B5EF4-FFF2-40B4-BE49-F238E27FC236}">
                  <a16:creationId xmlns:a16="http://schemas.microsoft.com/office/drawing/2014/main" id="{033022B5-F6EA-4676-B04D-9A5656E95510}"/>
                </a:ext>
              </a:extLst>
            </p:cNvPr>
            <p:cNvSpPr/>
            <p:nvPr/>
          </p:nvSpPr>
          <p:spPr>
            <a:xfrm>
              <a:off x="2368890" y="4758633"/>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6" name="Oval 95">
              <a:extLst>
                <a:ext uri="{FF2B5EF4-FFF2-40B4-BE49-F238E27FC236}">
                  <a16:creationId xmlns:a16="http://schemas.microsoft.com/office/drawing/2014/main" id="{03217362-DD63-4922-B122-DD034CE7389C}"/>
                </a:ext>
              </a:extLst>
            </p:cNvPr>
            <p:cNvSpPr/>
            <p:nvPr/>
          </p:nvSpPr>
          <p:spPr>
            <a:xfrm>
              <a:off x="2600830" y="4758633"/>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7" name="Oval 96">
              <a:extLst>
                <a:ext uri="{FF2B5EF4-FFF2-40B4-BE49-F238E27FC236}">
                  <a16:creationId xmlns:a16="http://schemas.microsoft.com/office/drawing/2014/main" id="{44D093A0-78D5-4CDF-B280-3A38AF12210F}"/>
                </a:ext>
              </a:extLst>
            </p:cNvPr>
            <p:cNvSpPr/>
            <p:nvPr/>
          </p:nvSpPr>
          <p:spPr>
            <a:xfrm>
              <a:off x="2832770" y="4758633"/>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8" name="Oval 97">
              <a:extLst>
                <a:ext uri="{FF2B5EF4-FFF2-40B4-BE49-F238E27FC236}">
                  <a16:creationId xmlns:a16="http://schemas.microsoft.com/office/drawing/2014/main" id="{1FE0FED1-0642-4543-9D51-FE9D0C4E0C7C}"/>
                </a:ext>
              </a:extLst>
            </p:cNvPr>
            <p:cNvSpPr/>
            <p:nvPr/>
          </p:nvSpPr>
          <p:spPr>
            <a:xfrm>
              <a:off x="3064710" y="4758633"/>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9" name="Oval 98">
              <a:extLst>
                <a:ext uri="{FF2B5EF4-FFF2-40B4-BE49-F238E27FC236}">
                  <a16:creationId xmlns:a16="http://schemas.microsoft.com/office/drawing/2014/main" id="{A5B6E800-1B23-4A2A-8722-0B25CDC10D2B}"/>
                </a:ext>
              </a:extLst>
            </p:cNvPr>
            <p:cNvSpPr/>
            <p:nvPr/>
          </p:nvSpPr>
          <p:spPr>
            <a:xfrm>
              <a:off x="3296650" y="4758633"/>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0" name="Oval 99">
              <a:extLst>
                <a:ext uri="{FF2B5EF4-FFF2-40B4-BE49-F238E27FC236}">
                  <a16:creationId xmlns:a16="http://schemas.microsoft.com/office/drawing/2014/main" id="{6701932B-4B13-455C-B2AC-033A6FB01CD6}"/>
                </a:ext>
              </a:extLst>
            </p:cNvPr>
            <p:cNvSpPr/>
            <p:nvPr/>
          </p:nvSpPr>
          <p:spPr>
            <a:xfrm>
              <a:off x="3528590" y="4758633"/>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1" name="Oval 100">
              <a:extLst>
                <a:ext uri="{FF2B5EF4-FFF2-40B4-BE49-F238E27FC236}">
                  <a16:creationId xmlns:a16="http://schemas.microsoft.com/office/drawing/2014/main" id="{E66F5B2D-CDF2-408C-B694-86444DEB5575}"/>
                </a:ext>
              </a:extLst>
            </p:cNvPr>
            <p:cNvSpPr/>
            <p:nvPr/>
          </p:nvSpPr>
          <p:spPr>
            <a:xfrm>
              <a:off x="3760530" y="4758633"/>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2" name="Oval 101">
              <a:extLst>
                <a:ext uri="{FF2B5EF4-FFF2-40B4-BE49-F238E27FC236}">
                  <a16:creationId xmlns:a16="http://schemas.microsoft.com/office/drawing/2014/main" id="{631A6AAA-E373-4DE7-A0F8-55BBD30E9533}"/>
                </a:ext>
              </a:extLst>
            </p:cNvPr>
            <p:cNvSpPr/>
            <p:nvPr/>
          </p:nvSpPr>
          <p:spPr>
            <a:xfrm>
              <a:off x="3992470" y="4758633"/>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3" name="Oval 102">
              <a:extLst>
                <a:ext uri="{FF2B5EF4-FFF2-40B4-BE49-F238E27FC236}">
                  <a16:creationId xmlns:a16="http://schemas.microsoft.com/office/drawing/2014/main" id="{8C9AD370-CAE1-4AD2-A415-4EB01178FAE6}"/>
                </a:ext>
              </a:extLst>
            </p:cNvPr>
            <p:cNvSpPr/>
            <p:nvPr/>
          </p:nvSpPr>
          <p:spPr>
            <a:xfrm>
              <a:off x="1676007" y="495757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4" name="Oval 103">
              <a:extLst>
                <a:ext uri="{FF2B5EF4-FFF2-40B4-BE49-F238E27FC236}">
                  <a16:creationId xmlns:a16="http://schemas.microsoft.com/office/drawing/2014/main" id="{063E4443-1BD3-464A-8B32-4D06A821D8B3}"/>
                </a:ext>
              </a:extLst>
            </p:cNvPr>
            <p:cNvSpPr/>
            <p:nvPr/>
          </p:nvSpPr>
          <p:spPr>
            <a:xfrm>
              <a:off x="1906968" y="495757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5" name="Oval 104">
              <a:extLst>
                <a:ext uri="{FF2B5EF4-FFF2-40B4-BE49-F238E27FC236}">
                  <a16:creationId xmlns:a16="http://schemas.microsoft.com/office/drawing/2014/main" id="{ABD73AB5-DBB1-43E7-B872-6F8EFD04AEB0}"/>
                </a:ext>
              </a:extLst>
            </p:cNvPr>
            <p:cNvSpPr/>
            <p:nvPr/>
          </p:nvSpPr>
          <p:spPr>
            <a:xfrm>
              <a:off x="2137929" y="495757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6" name="Oval 105">
              <a:extLst>
                <a:ext uri="{FF2B5EF4-FFF2-40B4-BE49-F238E27FC236}">
                  <a16:creationId xmlns:a16="http://schemas.microsoft.com/office/drawing/2014/main" id="{EC6D5106-E58B-4BFF-8BEF-372998233113}"/>
                </a:ext>
              </a:extLst>
            </p:cNvPr>
            <p:cNvSpPr/>
            <p:nvPr/>
          </p:nvSpPr>
          <p:spPr>
            <a:xfrm>
              <a:off x="2368890" y="495757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7" name="Oval 106">
              <a:extLst>
                <a:ext uri="{FF2B5EF4-FFF2-40B4-BE49-F238E27FC236}">
                  <a16:creationId xmlns:a16="http://schemas.microsoft.com/office/drawing/2014/main" id="{9687D82D-7418-49AB-8A9B-2FDC5C7128F1}"/>
                </a:ext>
              </a:extLst>
            </p:cNvPr>
            <p:cNvSpPr/>
            <p:nvPr/>
          </p:nvSpPr>
          <p:spPr>
            <a:xfrm>
              <a:off x="2600830" y="495757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8" name="Oval 107">
              <a:extLst>
                <a:ext uri="{FF2B5EF4-FFF2-40B4-BE49-F238E27FC236}">
                  <a16:creationId xmlns:a16="http://schemas.microsoft.com/office/drawing/2014/main" id="{D7176063-901E-4CBB-B945-21873B6805C4}"/>
                </a:ext>
              </a:extLst>
            </p:cNvPr>
            <p:cNvSpPr/>
            <p:nvPr/>
          </p:nvSpPr>
          <p:spPr>
            <a:xfrm>
              <a:off x="2832770" y="495757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9" name="Oval 108">
              <a:extLst>
                <a:ext uri="{FF2B5EF4-FFF2-40B4-BE49-F238E27FC236}">
                  <a16:creationId xmlns:a16="http://schemas.microsoft.com/office/drawing/2014/main" id="{A8E734F2-81E9-4735-B43C-C9DC07BD94DE}"/>
                </a:ext>
              </a:extLst>
            </p:cNvPr>
            <p:cNvSpPr/>
            <p:nvPr/>
          </p:nvSpPr>
          <p:spPr>
            <a:xfrm>
              <a:off x="3064710" y="495757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0" name="Oval 109">
              <a:extLst>
                <a:ext uri="{FF2B5EF4-FFF2-40B4-BE49-F238E27FC236}">
                  <a16:creationId xmlns:a16="http://schemas.microsoft.com/office/drawing/2014/main" id="{5EFC9D34-44DF-4912-942F-FBC45E93EE8F}"/>
                </a:ext>
              </a:extLst>
            </p:cNvPr>
            <p:cNvSpPr/>
            <p:nvPr/>
          </p:nvSpPr>
          <p:spPr>
            <a:xfrm>
              <a:off x="3296650" y="495757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1" name="Oval 110">
              <a:extLst>
                <a:ext uri="{FF2B5EF4-FFF2-40B4-BE49-F238E27FC236}">
                  <a16:creationId xmlns:a16="http://schemas.microsoft.com/office/drawing/2014/main" id="{A478FBB0-135F-41ED-9E61-3A5C852AFAB4}"/>
                </a:ext>
              </a:extLst>
            </p:cNvPr>
            <p:cNvSpPr/>
            <p:nvPr/>
          </p:nvSpPr>
          <p:spPr>
            <a:xfrm>
              <a:off x="3528590" y="495757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2" name="Oval 111">
              <a:extLst>
                <a:ext uri="{FF2B5EF4-FFF2-40B4-BE49-F238E27FC236}">
                  <a16:creationId xmlns:a16="http://schemas.microsoft.com/office/drawing/2014/main" id="{E0F97251-5D37-4CE2-8D8D-AE0CA23E4EF9}"/>
                </a:ext>
              </a:extLst>
            </p:cNvPr>
            <p:cNvSpPr/>
            <p:nvPr/>
          </p:nvSpPr>
          <p:spPr>
            <a:xfrm>
              <a:off x="3760530" y="495757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3" name="Oval 112">
              <a:extLst>
                <a:ext uri="{FF2B5EF4-FFF2-40B4-BE49-F238E27FC236}">
                  <a16:creationId xmlns:a16="http://schemas.microsoft.com/office/drawing/2014/main" id="{49C3FB9D-1356-4804-B092-CBC726AB8D01}"/>
                </a:ext>
              </a:extLst>
            </p:cNvPr>
            <p:cNvSpPr/>
            <p:nvPr/>
          </p:nvSpPr>
          <p:spPr>
            <a:xfrm>
              <a:off x="3992470" y="495757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7" name="Arrow: Right 6">
            <a:extLst>
              <a:ext uri="{FF2B5EF4-FFF2-40B4-BE49-F238E27FC236}">
                <a16:creationId xmlns:a16="http://schemas.microsoft.com/office/drawing/2014/main" id="{73CE728D-98D1-4357-9BEA-78E1B85A0FB1}"/>
              </a:ext>
            </a:extLst>
          </p:cNvPr>
          <p:cNvSpPr/>
          <p:nvPr/>
        </p:nvSpPr>
        <p:spPr>
          <a:xfrm>
            <a:off x="4260732" y="2266983"/>
            <a:ext cx="1917424" cy="825759"/>
          </a:xfrm>
          <a:prstGeom prst="rightArrow">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t>Muestreo</a:t>
            </a:r>
            <a:endParaRPr lang="es-ES" dirty="0"/>
          </a:p>
        </p:txBody>
      </p:sp>
      <p:grpSp>
        <p:nvGrpSpPr>
          <p:cNvPr id="148" name="Grupo 147">
            <a:extLst>
              <a:ext uri="{FF2B5EF4-FFF2-40B4-BE49-F238E27FC236}">
                <a16:creationId xmlns:a16="http://schemas.microsoft.com/office/drawing/2014/main" id="{B260148A-EF1D-A743-8CD6-BD24A603A443}"/>
              </a:ext>
            </a:extLst>
          </p:cNvPr>
          <p:cNvGrpSpPr/>
          <p:nvPr/>
        </p:nvGrpSpPr>
        <p:grpSpPr>
          <a:xfrm>
            <a:off x="6186220" y="3565482"/>
            <a:ext cx="1520710" cy="1161954"/>
            <a:chOff x="6291652" y="2583929"/>
            <a:chExt cx="1773632" cy="1502778"/>
          </a:xfrm>
        </p:grpSpPr>
        <p:sp>
          <p:nvSpPr>
            <p:cNvPr id="149" name="Rectangle: Rounded Corners 113">
              <a:extLst>
                <a:ext uri="{FF2B5EF4-FFF2-40B4-BE49-F238E27FC236}">
                  <a16:creationId xmlns:a16="http://schemas.microsoft.com/office/drawing/2014/main" id="{61247F49-5946-7440-9EFE-915B75FDC167}"/>
                </a:ext>
              </a:extLst>
            </p:cNvPr>
            <p:cNvSpPr/>
            <p:nvPr/>
          </p:nvSpPr>
          <p:spPr>
            <a:xfrm>
              <a:off x="6291652" y="2583929"/>
              <a:ext cx="1773632" cy="1502778"/>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endParaRPr lang="es-MX" dirty="0"/>
            </a:p>
            <a:p>
              <a:endParaRPr lang="es-MX" dirty="0"/>
            </a:p>
            <a:p>
              <a:endParaRPr lang="es-MX" dirty="0"/>
            </a:p>
            <a:p>
              <a:r>
                <a:rPr lang="es-MX" dirty="0"/>
                <a:t>Muestra 2</a:t>
              </a:r>
              <a:br>
                <a:rPr lang="es-MX" dirty="0"/>
              </a:br>
              <a:br>
                <a:rPr lang="es-MX" dirty="0"/>
              </a:br>
              <a:br>
                <a:rPr lang="es-MX" dirty="0"/>
              </a:br>
              <a:br>
                <a:rPr lang="es-MX" dirty="0"/>
              </a:br>
              <a:br>
                <a:rPr lang="es-MX" dirty="0"/>
              </a:br>
              <a:br>
                <a:rPr lang="es-MX" dirty="0"/>
              </a:br>
              <a:br>
                <a:rPr lang="es-MX" dirty="0"/>
              </a:br>
              <a:endParaRPr lang="es-ES" dirty="0"/>
            </a:p>
          </p:txBody>
        </p:sp>
        <p:sp>
          <p:nvSpPr>
            <p:cNvPr id="150" name="Oval 114">
              <a:extLst>
                <a:ext uri="{FF2B5EF4-FFF2-40B4-BE49-F238E27FC236}">
                  <a16:creationId xmlns:a16="http://schemas.microsoft.com/office/drawing/2014/main" id="{ECEA60E9-6EA5-1741-BD3C-4303E11E079E}"/>
                </a:ext>
              </a:extLst>
            </p:cNvPr>
            <p:cNvSpPr/>
            <p:nvPr/>
          </p:nvSpPr>
          <p:spPr>
            <a:xfrm>
              <a:off x="6607674" y="302085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1" name="Oval 115">
              <a:extLst>
                <a:ext uri="{FF2B5EF4-FFF2-40B4-BE49-F238E27FC236}">
                  <a16:creationId xmlns:a16="http://schemas.microsoft.com/office/drawing/2014/main" id="{167F35AC-7611-2843-A172-2CE0659F5B88}"/>
                </a:ext>
              </a:extLst>
            </p:cNvPr>
            <p:cNvSpPr/>
            <p:nvPr/>
          </p:nvSpPr>
          <p:spPr>
            <a:xfrm>
              <a:off x="6838635" y="302085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2" name="Oval 116">
              <a:extLst>
                <a:ext uri="{FF2B5EF4-FFF2-40B4-BE49-F238E27FC236}">
                  <a16:creationId xmlns:a16="http://schemas.microsoft.com/office/drawing/2014/main" id="{006C99B5-B2CE-5A44-A67D-075F84474C6D}"/>
                </a:ext>
              </a:extLst>
            </p:cNvPr>
            <p:cNvSpPr/>
            <p:nvPr/>
          </p:nvSpPr>
          <p:spPr>
            <a:xfrm>
              <a:off x="7069596" y="302085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3" name="Oval 117">
              <a:extLst>
                <a:ext uri="{FF2B5EF4-FFF2-40B4-BE49-F238E27FC236}">
                  <a16:creationId xmlns:a16="http://schemas.microsoft.com/office/drawing/2014/main" id="{9702D244-43C3-0B4E-94F4-3705DF5013F0}"/>
                </a:ext>
              </a:extLst>
            </p:cNvPr>
            <p:cNvSpPr/>
            <p:nvPr/>
          </p:nvSpPr>
          <p:spPr>
            <a:xfrm>
              <a:off x="7300557" y="302085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4" name="Oval 118">
              <a:extLst>
                <a:ext uri="{FF2B5EF4-FFF2-40B4-BE49-F238E27FC236}">
                  <a16:creationId xmlns:a16="http://schemas.microsoft.com/office/drawing/2014/main" id="{97BE9A99-3F0A-234D-BB67-2991E9A8F319}"/>
                </a:ext>
              </a:extLst>
            </p:cNvPr>
            <p:cNvSpPr/>
            <p:nvPr/>
          </p:nvSpPr>
          <p:spPr>
            <a:xfrm>
              <a:off x="7532497" y="302085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5" name="Oval 119">
              <a:extLst>
                <a:ext uri="{FF2B5EF4-FFF2-40B4-BE49-F238E27FC236}">
                  <a16:creationId xmlns:a16="http://schemas.microsoft.com/office/drawing/2014/main" id="{FAD71036-5DBD-DA43-98CE-732066F5D241}"/>
                </a:ext>
              </a:extLst>
            </p:cNvPr>
            <p:cNvSpPr/>
            <p:nvPr/>
          </p:nvSpPr>
          <p:spPr>
            <a:xfrm>
              <a:off x="6611807" y="3271508"/>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6" name="Oval 120">
              <a:extLst>
                <a:ext uri="{FF2B5EF4-FFF2-40B4-BE49-F238E27FC236}">
                  <a16:creationId xmlns:a16="http://schemas.microsoft.com/office/drawing/2014/main" id="{8093939D-606C-E841-B956-896C96926E21}"/>
                </a:ext>
              </a:extLst>
            </p:cNvPr>
            <p:cNvSpPr/>
            <p:nvPr/>
          </p:nvSpPr>
          <p:spPr>
            <a:xfrm>
              <a:off x="6842768" y="3271508"/>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7" name="Oval 121">
              <a:extLst>
                <a:ext uri="{FF2B5EF4-FFF2-40B4-BE49-F238E27FC236}">
                  <a16:creationId xmlns:a16="http://schemas.microsoft.com/office/drawing/2014/main" id="{8BEC2B72-C603-FE41-8A4E-8BC881C9EB33}"/>
                </a:ext>
              </a:extLst>
            </p:cNvPr>
            <p:cNvSpPr/>
            <p:nvPr/>
          </p:nvSpPr>
          <p:spPr>
            <a:xfrm>
              <a:off x="7073729" y="3271508"/>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8" name="Oval 122">
              <a:extLst>
                <a:ext uri="{FF2B5EF4-FFF2-40B4-BE49-F238E27FC236}">
                  <a16:creationId xmlns:a16="http://schemas.microsoft.com/office/drawing/2014/main" id="{11CDD965-02A6-FD4D-832B-0DBE381709CE}"/>
                </a:ext>
              </a:extLst>
            </p:cNvPr>
            <p:cNvSpPr/>
            <p:nvPr/>
          </p:nvSpPr>
          <p:spPr>
            <a:xfrm>
              <a:off x="7304690" y="3271508"/>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9" name="Oval 123">
              <a:extLst>
                <a:ext uri="{FF2B5EF4-FFF2-40B4-BE49-F238E27FC236}">
                  <a16:creationId xmlns:a16="http://schemas.microsoft.com/office/drawing/2014/main" id="{91F9A556-1BA6-2D43-9F37-9CD02246FC95}"/>
                </a:ext>
              </a:extLst>
            </p:cNvPr>
            <p:cNvSpPr/>
            <p:nvPr/>
          </p:nvSpPr>
          <p:spPr>
            <a:xfrm>
              <a:off x="7536630" y="3271508"/>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0" name="Oval 124">
              <a:extLst>
                <a:ext uri="{FF2B5EF4-FFF2-40B4-BE49-F238E27FC236}">
                  <a16:creationId xmlns:a16="http://schemas.microsoft.com/office/drawing/2014/main" id="{243ED74D-4431-D245-8863-540ABD8C6BEE}"/>
                </a:ext>
              </a:extLst>
            </p:cNvPr>
            <p:cNvSpPr/>
            <p:nvPr/>
          </p:nvSpPr>
          <p:spPr>
            <a:xfrm>
              <a:off x="6607674" y="3527939"/>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1" name="Oval 125">
              <a:extLst>
                <a:ext uri="{FF2B5EF4-FFF2-40B4-BE49-F238E27FC236}">
                  <a16:creationId xmlns:a16="http://schemas.microsoft.com/office/drawing/2014/main" id="{74C5CAD6-BFCF-4045-AEA9-41CD18AEBB36}"/>
                </a:ext>
              </a:extLst>
            </p:cNvPr>
            <p:cNvSpPr/>
            <p:nvPr/>
          </p:nvSpPr>
          <p:spPr>
            <a:xfrm>
              <a:off x="6838635" y="3527939"/>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2" name="Oval 126">
              <a:extLst>
                <a:ext uri="{FF2B5EF4-FFF2-40B4-BE49-F238E27FC236}">
                  <a16:creationId xmlns:a16="http://schemas.microsoft.com/office/drawing/2014/main" id="{C306F26B-7E19-E94B-90BF-473DBA724F23}"/>
                </a:ext>
              </a:extLst>
            </p:cNvPr>
            <p:cNvSpPr/>
            <p:nvPr/>
          </p:nvSpPr>
          <p:spPr>
            <a:xfrm>
              <a:off x="7069596" y="3527939"/>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3" name="Oval 127">
              <a:extLst>
                <a:ext uri="{FF2B5EF4-FFF2-40B4-BE49-F238E27FC236}">
                  <a16:creationId xmlns:a16="http://schemas.microsoft.com/office/drawing/2014/main" id="{0C28E4B7-B37B-8943-807A-B5FD3B742421}"/>
                </a:ext>
              </a:extLst>
            </p:cNvPr>
            <p:cNvSpPr/>
            <p:nvPr/>
          </p:nvSpPr>
          <p:spPr>
            <a:xfrm>
              <a:off x="7300557" y="3527939"/>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4" name="Oval 128">
              <a:extLst>
                <a:ext uri="{FF2B5EF4-FFF2-40B4-BE49-F238E27FC236}">
                  <a16:creationId xmlns:a16="http://schemas.microsoft.com/office/drawing/2014/main" id="{35BB35F8-6DA8-6545-ABB8-E1D67074E6E2}"/>
                </a:ext>
              </a:extLst>
            </p:cNvPr>
            <p:cNvSpPr/>
            <p:nvPr/>
          </p:nvSpPr>
          <p:spPr>
            <a:xfrm>
              <a:off x="7532497" y="3527939"/>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82" name="Grupo 181">
            <a:extLst>
              <a:ext uri="{FF2B5EF4-FFF2-40B4-BE49-F238E27FC236}">
                <a16:creationId xmlns:a16="http://schemas.microsoft.com/office/drawing/2014/main" id="{E41DE02C-A15C-8941-A4A5-1DD5BA3400A2}"/>
              </a:ext>
            </a:extLst>
          </p:cNvPr>
          <p:cNvGrpSpPr/>
          <p:nvPr/>
        </p:nvGrpSpPr>
        <p:grpSpPr>
          <a:xfrm>
            <a:off x="6215753" y="2162971"/>
            <a:ext cx="1520710" cy="1161954"/>
            <a:chOff x="6291652" y="2583929"/>
            <a:chExt cx="1773632" cy="1502778"/>
          </a:xfrm>
        </p:grpSpPr>
        <p:sp>
          <p:nvSpPr>
            <p:cNvPr id="183" name="Rectangle: Rounded Corners 113">
              <a:extLst>
                <a:ext uri="{FF2B5EF4-FFF2-40B4-BE49-F238E27FC236}">
                  <a16:creationId xmlns:a16="http://schemas.microsoft.com/office/drawing/2014/main" id="{08EB490D-F74D-F445-983D-262E9072B645}"/>
                </a:ext>
              </a:extLst>
            </p:cNvPr>
            <p:cNvSpPr/>
            <p:nvPr/>
          </p:nvSpPr>
          <p:spPr>
            <a:xfrm>
              <a:off x="6291652" y="2583929"/>
              <a:ext cx="1773632" cy="1502778"/>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endParaRPr lang="es-MX" dirty="0"/>
            </a:p>
            <a:p>
              <a:endParaRPr lang="es-MX" dirty="0"/>
            </a:p>
            <a:p>
              <a:endParaRPr lang="es-MX" dirty="0"/>
            </a:p>
            <a:p>
              <a:r>
                <a:rPr lang="es-MX" dirty="0"/>
                <a:t>Muestra 1</a:t>
              </a:r>
              <a:br>
                <a:rPr lang="es-MX" dirty="0"/>
              </a:br>
              <a:br>
                <a:rPr lang="es-MX" dirty="0"/>
              </a:br>
              <a:br>
                <a:rPr lang="es-MX" dirty="0"/>
              </a:br>
              <a:br>
                <a:rPr lang="es-MX" dirty="0"/>
              </a:br>
              <a:br>
                <a:rPr lang="es-MX" dirty="0"/>
              </a:br>
              <a:br>
                <a:rPr lang="es-MX" dirty="0"/>
              </a:br>
              <a:endParaRPr lang="es-ES" dirty="0"/>
            </a:p>
          </p:txBody>
        </p:sp>
        <p:sp>
          <p:nvSpPr>
            <p:cNvPr id="184" name="Oval 114">
              <a:extLst>
                <a:ext uri="{FF2B5EF4-FFF2-40B4-BE49-F238E27FC236}">
                  <a16:creationId xmlns:a16="http://schemas.microsoft.com/office/drawing/2014/main" id="{55702AA9-C4B0-4048-B361-85A1F06D3CC9}"/>
                </a:ext>
              </a:extLst>
            </p:cNvPr>
            <p:cNvSpPr/>
            <p:nvPr/>
          </p:nvSpPr>
          <p:spPr>
            <a:xfrm>
              <a:off x="6607674" y="302085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5" name="Oval 115">
              <a:extLst>
                <a:ext uri="{FF2B5EF4-FFF2-40B4-BE49-F238E27FC236}">
                  <a16:creationId xmlns:a16="http://schemas.microsoft.com/office/drawing/2014/main" id="{B57282CB-1F07-2344-83B1-EF465240F229}"/>
                </a:ext>
              </a:extLst>
            </p:cNvPr>
            <p:cNvSpPr/>
            <p:nvPr/>
          </p:nvSpPr>
          <p:spPr>
            <a:xfrm>
              <a:off x="6838635" y="302085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6" name="Oval 116">
              <a:extLst>
                <a:ext uri="{FF2B5EF4-FFF2-40B4-BE49-F238E27FC236}">
                  <a16:creationId xmlns:a16="http://schemas.microsoft.com/office/drawing/2014/main" id="{4D7B971F-FCB3-C741-93E1-395E1A048745}"/>
                </a:ext>
              </a:extLst>
            </p:cNvPr>
            <p:cNvSpPr/>
            <p:nvPr/>
          </p:nvSpPr>
          <p:spPr>
            <a:xfrm>
              <a:off x="7069596" y="302085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7" name="Oval 117">
              <a:extLst>
                <a:ext uri="{FF2B5EF4-FFF2-40B4-BE49-F238E27FC236}">
                  <a16:creationId xmlns:a16="http://schemas.microsoft.com/office/drawing/2014/main" id="{2644DEEA-0A79-9745-8C20-22D9219BF683}"/>
                </a:ext>
              </a:extLst>
            </p:cNvPr>
            <p:cNvSpPr/>
            <p:nvPr/>
          </p:nvSpPr>
          <p:spPr>
            <a:xfrm>
              <a:off x="7300557" y="302085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8" name="Oval 118">
              <a:extLst>
                <a:ext uri="{FF2B5EF4-FFF2-40B4-BE49-F238E27FC236}">
                  <a16:creationId xmlns:a16="http://schemas.microsoft.com/office/drawing/2014/main" id="{149AD2A5-8592-614F-953B-5491E555EE66}"/>
                </a:ext>
              </a:extLst>
            </p:cNvPr>
            <p:cNvSpPr/>
            <p:nvPr/>
          </p:nvSpPr>
          <p:spPr>
            <a:xfrm>
              <a:off x="7532497" y="302085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9" name="Oval 119">
              <a:extLst>
                <a:ext uri="{FF2B5EF4-FFF2-40B4-BE49-F238E27FC236}">
                  <a16:creationId xmlns:a16="http://schemas.microsoft.com/office/drawing/2014/main" id="{81A485DD-965C-304D-8476-F28DBCE6BDDD}"/>
                </a:ext>
              </a:extLst>
            </p:cNvPr>
            <p:cNvSpPr/>
            <p:nvPr/>
          </p:nvSpPr>
          <p:spPr>
            <a:xfrm>
              <a:off x="6611807" y="3271508"/>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0" name="Oval 120">
              <a:extLst>
                <a:ext uri="{FF2B5EF4-FFF2-40B4-BE49-F238E27FC236}">
                  <a16:creationId xmlns:a16="http://schemas.microsoft.com/office/drawing/2014/main" id="{3A67990A-A6FC-E24A-9B7F-12801E9F0745}"/>
                </a:ext>
              </a:extLst>
            </p:cNvPr>
            <p:cNvSpPr/>
            <p:nvPr/>
          </p:nvSpPr>
          <p:spPr>
            <a:xfrm>
              <a:off x="6842768" y="3271508"/>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1" name="Oval 121">
              <a:extLst>
                <a:ext uri="{FF2B5EF4-FFF2-40B4-BE49-F238E27FC236}">
                  <a16:creationId xmlns:a16="http://schemas.microsoft.com/office/drawing/2014/main" id="{002F86E0-808E-D74C-98FF-C0AF4440E582}"/>
                </a:ext>
              </a:extLst>
            </p:cNvPr>
            <p:cNvSpPr/>
            <p:nvPr/>
          </p:nvSpPr>
          <p:spPr>
            <a:xfrm>
              <a:off x="7073729" y="3271508"/>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2" name="Oval 122">
              <a:extLst>
                <a:ext uri="{FF2B5EF4-FFF2-40B4-BE49-F238E27FC236}">
                  <a16:creationId xmlns:a16="http://schemas.microsoft.com/office/drawing/2014/main" id="{65B95A6F-3CFF-714C-A379-546FFA575830}"/>
                </a:ext>
              </a:extLst>
            </p:cNvPr>
            <p:cNvSpPr/>
            <p:nvPr/>
          </p:nvSpPr>
          <p:spPr>
            <a:xfrm>
              <a:off x="7304690" y="3271508"/>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3" name="Oval 123">
              <a:extLst>
                <a:ext uri="{FF2B5EF4-FFF2-40B4-BE49-F238E27FC236}">
                  <a16:creationId xmlns:a16="http://schemas.microsoft.com/office/drawing/2014/main" id="{80DD8A95-AC2A-584F-B20E-462032CF9CBB}"/>
                </a:ext>
              </a:extLst>
            </p:cNvPr>
            <p:cNvSpPr/>
            <p:nvPr/>
          </p:nvSpPr>
          <p:spPr>
            <a:xfrm>
              <a:off x="7536630" y="3271508"/>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4" name="Oval 124">
              <a:extLst>
                <a:ext uri="{FF2B5EF4-FFF2-40B4-BE49-F238E27FC236}">
                  <a16:creationId xmlns:a16="http://schemas.microsoft.com/office/drawing/2014/main" id="{BC9A15AB-0286-6445-9C1E-8F8F89325EF1}"/>
                </a:ext>
              </a:extLst>
            </p:cNvPr>
            <p:cNvSpPr/>
            <p:nvPr/>
          </p:nvSpPr>
          <p:spPr>
            <a:xfrm>
              <a:off x="6607674" y="3527939"/>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5" name="Oval 125">
              <a:extLst>
                <a:ext uri="{FF2B5EF4-FFF2-40B4-BE49-F238E27FC236}">
                  <a16:creationId xmlns:a16="http://schemas.microsoft.com/office/drawing/2014/main" id="{EB74141B-AC6B-4346-AD95-DC3F8EE07F3F}"/>
                </a:ext>
              </a:extLst>
            </p:cNvPr>
            <p:cNvSpPr/>
            <p:nvPr/>
          </p:nvSpPr>
          <p:spPr>
            <a:xfrm>
              <a:off x="6838635" y="3527939"/>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6" name="Oval 126">
              <a:extLst>
                <a:ext uri="{FF2B5EF4-FFF2-40B4-BE49-F238E27FC236}">
                  <a16:creationId xmlns:a16="http://schemas.microsoft.com/office/drawing/2014/main" id="{1E76CCB3-EDD2-2748-9F9C-2414A5BDCE64}"/>
                </a:ext>
              </a:extLst>
            </p:cNvPr>
            <p:cNvSpPr/>
            <p:nvPr/>
          </p:nvSpPr>
          <p:spPr>
            <a:xfrm>
              <a:off x="7069596" y="3527939"/>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7" name="Oval 127">
              <a:extLst>
                <a:ext uri="{FF2B5EF4-FFF2-40B4-BE49-F238E27FC236}">
                  <a16:creationId xmlns:a16="http://schemas.microsoft.com/office/drawing/2014/main" id="{F545D910-C3AF-0346-933E-F086A2E57168}"/>
                </a:ext>
              </a:extLst>
            </p:cNvPr>
            <p:cNvSpPr/>
            <p:nvPr/>
          </p:nvSpPr>
          <p:spPr>
            <a:xfrm>
              <a:off x="7300557" y="3527939"/>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8" name="Oval 128">
              <a:extLst>
                <a:ext uri="{FF2B5EF4-FFF2-40B4-BE49-F238E27FC236}">
                  <a16:creationId xmlns:a16="http://schemas.microsoft.com/office/drawing/2014/main" id="{9D41D262-E2E7-FA43-814C-FCF90F51BCE5}"/>
                </a:ext>
              </a:extLst>
            </p:cNvPr>
            <p:cNvSpPr/>
            <p:nvPr/>
          </p:nvSpPr>
          <p:spPr>
            <a:xfrm>
              <a:off x="7532497" y="3527939"/>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99" name="Grupo 198">
            <a:extLst>
              <a:ext uri="{FF2B5EF4-FFF2-40B4-BE49-F238E27FC236}">
                <a16:creationId xmlns:a16="http://schemas.microsoft.com/office/drawing/2014/main" id="{739DC14D-B115-6B41-A11C-E1B8290B253A}"/>
              </a:ext>
            </a:extLst>
          </p:cNvPr>
          <p:cNvGrpSpPr/>
          <p:nvPr/>
        </p:nvGrpSpPr>
        <p:grpSpPr>
          <a:xfrm>
            <a:off x="6178156" y="5376958"/>
            <a:ext cx="1520710" cy="1161954"/>
            <a:chOff x="6291652" y="2583929"/>
            <a:chExt cx="1773632" cy="1502778"/>
          </a:xfrm>
        </p:grpSpPr>
        <p:sp>
          <p:nvSpPr>
            <p:cNvPr id="200" name="Rectangle: Rounded Corners 113">
              <a:extLst>
                <a:ext uri="{FF2B5EF4-FFF2-40B4-BE49-F238E27FC236}">
                  <a16:creationId xmlns:a16="http://schemas.microsoft.com/office/drawing/2014/main" id="{D54B834C-D020-FF4C-B5FA-2461677F2F3E}"/>
                </a:ext>
              </a:extLst>
            </p:cNvPr>
            <p:cNvSpPr/>
            <p:nvPr/>
          </p:nvSpPr>
          <p:spPr>
            <a:xfrm>
              <a:off x="6291652" y="2583929"/>
              <a:ext cx="1773632" cy="1502778"/>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endParaRPr lang="es-MX" dirty="0"/>
            </a:p>
            <a:p>
              <a:endParaRPr lang="es-MX" dirty="0"/>
            </a:p>
            <a:p>
              <a:endParaRPr lang="es-MX" dirty="0"/>
            </a:p>
            <a:p>
              <a:r>
                <a:rPr lang="es-MX" dirty="0"/>
                <a:t>Muestra m</a:t>
              </a:r>
              <a:br>
                <a:rPr lang="es-MX" dirty="0"/>
              </a:br>
              <a:br>
                <a:rPr lang="es-MX" dirty="0"/>
              </a:br>
              <a:br>
                <a:rPr lang="es-MX" dirty="0"/>
              </a:br>
              <a:br>
                <a:rPr lang="es-MX" dirty="0"/>
              </a:br>
              <a:br>
                <a:rPr lang="es-MX" dirty="0"/>
              </a:br>
              <a:br>
                <a:rPr lang="es-MX" dirty="0"/>
              </a:br>
              <a:br>
                <a:rPr lang="es-MX" dirty="0"/>
              </a:br>
              <a:endParaRPr lang="es-ES" dirty="0"/>
            </a:p>
          </p:txBody>
        </p:sp>
        <p:sp>
          <p:nvSpPr>
            <p:cNvPr id="201" name="Oval 114">
              <a:extLst>
                <a:ext uri="{FF2B5EF4-FFF2-40B4-BE49-F238E27FC236}">
                  <a16:creationId xmlns:a16="http://schemas.microsoft.com/office/drawing/2014/main" id="{59027454-D1DF-FA4F-A921-FF1D425F460E}"/>
                </a:ext>
              </a:extLst>
            </p:cNvPr>
            <p:cNvSpPr/>
            <p:nvPr/>
          </p:nvSpPr>
          <p:spPr>
            <a:xfrm>
              <a:off x="6607674" y="302085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2" name="Oval 115">
              <a:extLst>
                <a:ext uri="{FF2B5EF4-FFF2-40B4-BE49-F238E27FC236}">
                  <a16:creationId xmlns:a16="http://schemas.microsoft.com/office/drawing/2014/main" id="{49617A9F-53BB-D64D-B3B8-B2D6AC3EF23A}"/>
                </a:ext>
              </a:extLst>
            </p:cNvPr>
            <p:cNvSpPr/>
            <p:nvPr/>
          </p:nvSpPr>
          <p:spPr>
            <a:xfrm>
              <a:off x="6838635" y="302085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3" name="Oval 116">
              <a:extLst>
                <a:ext uri="{FF2B5EF4-FFF2-40B4-BE49-F238E27FC236}">
                  <a16:creationId xmlns:a16="http://schemas.microsoft.com/office/drawing/2014/main" id="{A77E0E80-EF6C-C649-BEC6-A8981FCB89FD}"/>
                </a:ext>
              </a:extLst>
            </p:cNvPr>
            <p:cNvSpPr/>
            <p:nvPr/>
          </p:nvSpPr>
          <p:spPr>
            <a:xfrm>
              <a:off x="7069596" y="302085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4" name="Oval 117">
              <a:extLst>
                <a:ext uri="{FF2B5EF4-FFF2-40B4-BE49-F238E27FC236}">
                  <a16:creationId xmlns:a16="http://schemas.microsoft.com/office/drawing/2014/main" id="{A97C8C72-C503-2E47-BCEE-162437C607C9}"/>
                </a:ext>
              </a:extLst>
            </p:cNvPr>
            <p:cNvSpPr/>
            <p:nvPr/>
          </p:nvSpPr>
          <p:spPr>
            <a:xfrm>
              <a:off x="7300557" y="302085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5" name="Oval 118">
              <a:extLst>
                <a:ext uri="{FF2B5EF4-FFF2-40B4-BE49-F238E27FC236}">
                  <a16:creationId xmlns:a16="http://schemas.microsoft.com/office/drawing/2014/main" id="{9941271D-8714-1646-BD9C-147AC236FDD8}"/>
                </a:ext>
              </a:extLst>
            </p:cNvPr>
            <p:cNvSpPr/>
            <p:nvPr/>
          </p:nvSpPr>
          <p:spPr>
            <a:xfrm>
              <a:off x="7532497" y="302085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6" name="Oval 119">
              <a:extLst>
                <a:ext uri="{FF2B5EF4-FFF2-40B4-BE49-F238E27FC236}">
                  <a16:creationId xmlns:a16="http://schemas.microsoft.com/office/drawing/2014/main" id="{14A5A586-E924-8240-9712-223F41D491E5}"/>
                </a:ext>
              </a:extLst>
            </p:cNvPr>
            <p:cNvSpPr/>
            <p:nvPr/>
          </p:nvSpPr>
          <p:spPr>
            <a:xfrm>
              <a:off x="6611807" y="3271508"/>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7" name="Oval 120">
              <a:extLst>
                <a:ext uri="{FF2B5EF4-FFF2-40B4-BE49-F238E27FC236}">
                  <a16:creationId xmlns:a16="http://schemas.microsoft.com/office/drawing/2014/main" id="{CB07B9D6-7BA6-274C-BC6F-B1894586439C}"/>
                </a:ext>
              </a:extLst>
            </p:cNvPr>
            <p:cNvSpPr/>
            <p:nvPr/>
          </p:nvSpPr>
          <p:spPr>
            <a:xfrm>
              <a:off x="6842768" y="3271508"/>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8" name="Oval 121">
              <a:extLst>
                <a:ext uri="{FF2B5EF4-FFF2-40B4-BE49-F238E27FC236}">
                  <a16:creationId xmlns:a16="http://schemas.microsoft.com/office/drawing/2014/main" id="{1E2BFF36-F6DC-3C4C-B0BE-0941A4613ACF}"/>
                </a:ext>
              </a:extLst>
            </p:cNvPr>
            <p:cNvSpPr/>
            <p:nvPr/>
          </p:nvSpPr>
          <p:spPr>
            <a:xfrm>
              <a:off x="7073729" y="3271508"/>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9" name="Oval 122">
              <a:extLst>
                <a:ext uri="{FF2B5EF4-FFF2-40B4-BE49-F238E27FC236}">
                  <a16:creationId xmlns:a16="http://schemas.microsoft.com/office/drawing/2014/main" id="{7BA8B677-BCF8-1A47-A357-E2B9B29E992A}"/>
                </a:ext>
              </a:extLst>
            </p:cNvPr>
            <p:cNvSpPr/>
            <p:nvPr/>
          </p:nvSpPr>
          <p:spPr>
            <a:xfrm>
              <a:off x="7304690" y="3271508"/>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0" name="Oval 123">
              <a:extLst>
                <a:ext uri="{FF2B5EF4-FFF2-40B4-BE49-F238E27FC236}">
                  <a16:creationId xmlns:a16="http://schemas.microsoft.com/office/drawing/2014/main" id="{41E8D7B0-02AF-6F42-B223-C303C9F54910}"/>
                </a:ext>
              </a:extLst>
            </p:cNvPr>
            <p:cNvSpPr/>
            <p:nvPr/>
          </p:nvSpPr>
          <p:spPr>
            <a:xfrm>
              <a:off x="7536630" y="3271508"/>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1" name="Oval 124">
              <a:extLst>
                <a:ext uri="{FF2B5EF4-FFF2-40B4-BE49-F238E27FC236}">
                  <a16:creationId xmlns:a16="http://schemas.microsoft.com/office/drawing/2014/main" id="{6830E302-3B39-A547-B6C1-5BAFB4703E3C}"/>
                </a:ext>
              </a:extLst>
            </p:cNvPr>
            <p:cNvSpPr/>
            <p:nvPr/>
          </p:nvSpPr>
          <p:spPr>
            <a:xfrm>
              <a:off x="6607674" y="3527939"/>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2" name="Oval 125">
              <a:extLst>
                <a:ext uri="{FF2B5EF4-FFF2-40B4-BE49-F238E27FC236}">
                  <a16:creationId xmlns:a16="http://schemas.microsoft.com/office/drawing/2014/main" id="{18A04C0A-617D-2341-A397-85805B112156}"/>
                </a:ext>
              </a:extLst>
            </p:cNvPr>
            <p:cNvSpPr/>
            <p:nvPr/>
          </p:nvSpPr>
          <p:spPr>
            <a:xfrm>
              <a:off x="6838635" y="3527939"/>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3" name="Oval 126">
              <a:extLst>
                <a:ext uri="{FF2B5EF4-FFF2-40B4-BE49-F238E27FC236}">
                  <a16:creationId xmlns:a16="http://schemas.microsoft.com/office/drawing/2014/main" id="{29513A94-766A-A04F-9899-11A6778CE4AC}"/>
                </a:ext>
              </a:extLst>
            </p:cNvPr>
            <p:cNvSpPr/>
            <p:nvPr/>
          </p:nvSpPr>
          <p:spPr>
            <a:xfrm>
              <a:off x="7069596" y="3527939"/>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4" name="Oval 127">
              <a:extLst>
                <a:ext uri="{FF2B5EF4-FFF2-40B4-BE49-F238E27FC236}">
                  <a16:creationId xmlns:a16="http://schemas.microsoft.com/office/drawing/2014/main" id="{F90A7746-7A32-AA43-9A1A-DAD8BA0646AA}"/>
                </a:ext>
              </a:extLst>
            </p:cNvPr>
            <p:cNvSpPr/>
            <p:nvPr/>
          </p:nvSpPr>
          <p:spPr>
            <a:xfrm>
              <a:off x="7300557" y="3527939"/>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5" name="Oval 128">
              <a:extLst>
                <a:ext uri="{FF2B5EF4-FFF2-40B4-BE49-F238E27FC236}">
                  <a16:creationId xmlns:a16="http://schemas.microsoft.com/office/drawing/2014/main" id="{BBB3B113-7864-8249-985A-B9A324C2DD33}"/>
                </a:ext>
              </a:extLst>
            </p:cNvPr>
            <p:cNvSpPr/>
            <p:nvPr/>
          </p:nvSpPr>
          <p:spPr>
            <a:xfrm>
              <a:off x="7532497" y="3527939"/>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16" name="CuadroTexto 215">
            <a:extLst>
              <a:ext uri="{FF2B5EF4-FFF2-40B4-BE49-F238E27FC236}">
                <a16:creationId xmlns:a16="http://schemas.microsoft.com/office/drawing/2014/main" id="{7A153C9E-BC07-1B43-9354-577E0EDAC51B}"/>
              </a:ext>
            </a:extLst>
          </p:cNvPr>
          <p:cNvSpPr txBox="1"/>
          <p:nvPr/>
        </p:nvSpPr>
        <p:spPr>
          <a:xfrm>
            <a:off x="6686156" y="4796972"/>
            <a:ext cx="3714522" cy="369332"/>
          </a:xfrm>
          <a:prstGeom prst="rect">
            <a:avLst/>
          </a:prstGeom>
          <a:noFill/>
        </p:spPr>
        <p:txBody>
          <a:bodyPr wrap="square" rtlCol="0">
            <a:spAutoFit/>
          </a:bodyPr>
          <a:lstStyle/>
          <a:p>
            <a:r>
              <a:rPr lang="es-ES" b="1" dirty="0"/>
              <a:t>…</a:t>
            </a:r>
          </a:p>
        </p:txBody>
      </p:sp>
      <p:sp>
        <p:nvSpPr>
          <p:cNvPr id="217" name="Arrow: Right 6">
            <a:extLst>
              <a:ext uri="{FF2B5EF4-FFF2-40B4-BE49-F238E27FC236}">
                <a16:creationId xmlns:a16="http://schemas.microsoft.com/office/drawing/2014/main" id="{3E63C90B-652E-004B-8651-C4D7052C1696}"/>
              </a:ext>
            </a:extLst>
          </p:cNvPr>
          <p:cNvSpPr/>
          <p:nvPr/>
        </p:nvSpPr>
        <p:spPr>
          <a:xfrm>
            <a:off x="4260732" y="3654978"/>
            <a:ext cx="1917424" cy="825759"/>
          </a:xfrm>
          <a:prstGeom prst="rightArrow">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t>Muestreo</a:t>
            </a:r>
            <a:endParaRPr lang="es-ES" dirty="0"/>
          </a:p>
        </p:txBody>
      </p:sp>
      <p:sp>
        <p:nvSpPr>
          <p:cNvPr id="218" name="Arrow: Right 6">
            <a:extLst>
              <a:ext uri="{FF2B5EF4-FFF2-40B4-BE49-F238E27FC236}">
                <a16:creationId xmlns:a16="http://schemas.microsoft.com/office/drawing/2014/main" id="{CC416C92-411A-6246-B005-AE57A9F4BE66}"/>
              </a:ext>
            </a:extLst>
          </p:cNvPr>
          <p:cNvSpPr/>
          <p:nvPr/>
        </p:nvSpPr>
        <p:spPr>
          <a:xfrm rot="1327275">
            <a:off x="3758834" y="5046086"/>
            <a:ext cx="2350351" cy="825759"/>
          </a:xfrm>
          <a:prstGeom prst="rightArrow">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t>Muestreo</a:t>
            </a:r>
            <a:endParaRPr lang="es-ES" dirty="0"/>
          </a:p>
        </p:txBody>
      </p:sp>
      <mc:AlternateContent xmlns:mc="http://schemas.openxmlformats.org/markup-compatibility/2006" xmlns:a14="http://schemas.microsoft.com/office/drawing/2010/main">
        <mc:Choice Requires="a14">
          <p:sp>
            <p:nvSpPr>
              <p:cNvPr id="221" name="CuadroTexto 220">
                <a:extLst>
                  <a:ext uri="{FF2B5EF4-FFF2-40B4-BE49-F238E27FC236}">
                    <a16:creationId xmlns:a16="http://schemas.microsoft.com/office/drawing/2014/main" id="{ACBF9E96-5965-C64A-A800-F71B26ECECBD}"/>
                  </a:ext>
                </a:extLst>
              </p:cNvPr>
              <p:cNvSpPr txBox="1"/>
              <p:nvPr/>
            </p:nvSpPr>
            <p:spPr>
              <a:xfrm>
                <a:off x="7872189" y="2266983"/>
                <a:ext cx="371452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ES" b="1" i="1" smtClean="0">
                          <a:latin typeface="Cambria Math" panose="02040503050406030204" pitchFamily="18" charset="0"/>
                        </a:rPr>
                        <m:t>𝒙</m:t>
                      </m:r>
                      <m:r>
                        <a:rPr lang="es-ES" b="1" i="1" smtClean="0">
                          <a:latin typeface="Cambria Math" panose="02040503050406030204" pitchFamily="18" charset="0"/>
                        </a:rPr>
                        <m:t>=</m:t>
                      </m:r>
                      <m:d>
                        <m:dPr>
                          <m:ctrlPr>
                            <a:rPr lang="es-ES" b="1" i="1" smtClean="0">
                              <a:latin typeface="Cambria Math" panose="02040503050406030204" pitchFamily="18" charset="0"/>
                            </a:rPr>
                          </m:ctrlPr>
                        </m:dPr>
                        <m:e>
                          <m:sSub>
                            <m:sSubPr>
                              <m:ctrlPr>
                                <a:rPr lang="es-ES" b="1" i="1" smtClean="0">
                                  <a:latin typeface="Cambria Math" panose="02040503050406030204" pitchFamily="18" charset="0"/>
                                </a:rPr>
                              </m:ctrlPr>
                            </m:sSubPr>
                            <m:e>
                              <m:r>
                                <a:rPr lang="es-ES" b="1" i="1" smtClean="0">
                                  <a:latin typeface="Cambria Math" panose="02040503050406030204" pitchFamily="18" charset="0"/>
                                </a:rPr>
                                <m:t>𝒙</m:t>
                              </m:r>
                            </m:e>
                            <m:sub>
                              <m:r>
                                <a:rPr lang="es-ES" b="1" i="1" smtClean="0">
                                  <a:latin typeface="Cambria Math" panose="02040503050406030204" pitchFamily="18" charset="0"/>
                                </a:rPr>
                                <m:t>𝟏</m:t>
                              </m:r>
                            </m:sub>
                          </m:sSub>
                          <m:r>
                            <a:rPr lang="es-ES" b="1" i="1" smtClean="0">
                              <a:latin typeface="Cambria Math" panose="02040503050406030204" pitchFamily="18" charset="0"/>
                            </a:rPr>
                            <m:t>,</m:t>
                          </m:r>
                          <m:sSub>
                            <m:sSubPr>
                              <m:ctrlPr>
                                <a:rPr lang="es-ES" b="1" i="1" smtClean="0">
                                  <a:latin typeface="Cambria Math" panose="02040503050406030204" pitchFamily="18" charset="0"/>
                                </a:rPr>
                              </m:ctrlPr>
                            </m:sSubPr>
                            <m:e>
                              <m:r>
                                <a:rPr lang="es-ES" b="1" i="1" smtClean="0">
                                  <a:latin typeface="Cambria Math" panose="02040503050406030204" pitchFamily="18" charset="0"/>
                                </a:rPr>
                                <m:t>𝒙</m:t>
                              </m:r>
                            </m:e>
                            <m:sub>
                              <m:r>
                                <a:rPr lang="es-ES" b="1" i="1" smtClean="0">
                                  <a:latin typeface="Cambria Math" panose="02040503050406030204" pitchFamily="18" charset="0"/>
                                </a:rPr>
                                <m:t>𝟐</m:t>
                              </m:r>
                            </m:sub>
                          </m:sSub>
                          <m:r>
                            <a:rPr lang="es-ES" b="1" i="1" smtClean="0">
                              <a:latin typeface="Cambria Math" panose="02040503050406030204" pitchFamily="18" charset="0"/>
                            </a:rPr>
                            <m:t>,…,</m:t>
                          </m:r>
                          <m:sSub>
                            <m:sSubPr>
                              <m:ctrlPr>
                                <a:rPr lang="es-ES" b="1" i="1" smtClean="0">
                                  <a:latin typeface="Cambria Math" panose="02040503050406030204" pitchFamily="18" charset="0"/>
                                </a:rPr>
                              </m:ctrlPr>
                            </m:sSubPr>
                            <m:e>
                              <m:r>
                                <a:rPr lang="es-ES" b="1" i="1" smtClean="0">
                                  <a:latin typeface="Cambria Math" panose="02040503050406030204" pitchFamily="18" charset="0"/>
                                </a:rPr>
                                <m:t>𝒙</m:t>
                              </m:r>
                            </m:e>
                            <m:sub>
                              <m:r>
                                <a:rPr lang="es-ES" b="1" i="1" smtClean="0">
                                  <a:latin typeface="Cambria Math" panose="02040503050406030204" pitchFamily="18" charset="0"/>
                                </a:rPr>
                                <m:t>𝒏</m:t>
                              </m:r>
                            </m:sub>
                          </m:sSub>
                        </m:e>
                      </m:d>
                    </m:oMath>
                    <m:oMath xmlns:m="http://schemas.openxmlformats.org/officeDocument/2006/math">
                      <m:acc>
                        <m:accPr>
                          <m:chr m:val="̅"/>
                          <m:ctrlPr>
                            <a:rPr lang="es-ES" b="1" i="1" smtClean="0">
                              <a:latin typeface="Cambria Math" panose="02040503050406030204" pitchFamily="18" charset="0"/>
                            </a:rPr>
                          </m:ctrlPr>
                        </m:accPr>
                        <m:e>
                          <m:r>
                            <a:rPr lang="es-ES" b="1" i="1" smtClean="0">
                              <a:latin typeface="Cambria Math" panose="02040503050406030204" pitchFamily="18" charset="0"/>
                            </a:rPr>
                            <m:t>𝒙</m:t>
                          </m:r>
                        </m:e>
                      </m:acc>
                      <m:r>
                        <a:rPr lang="es-ES" b="1" i="1" smtClean="0">
                          <a:latin typeface="Cambria Math" panose="02040503050406030204" pitchFamily="18" charset="0"/>
                        </a:rPr>
                        <m:t>=</m:t>
                      </m:r>
                      <m:r>
                        <a:rPr lang="es-ES" b="1" i="1" smtClean="0">
                          <a:latin typeface="Cambria Math" panose="02040503050406030204" pitchFamily="18" charset="0"/>
                        </a:rPr>
                        <m:t>𝟏𝟒</m:t>
                      </m:r>
                      <m:r>
                        <a:rPr lang="es-ES" b="1" i="1" smtClean="0">
                          <a:latin typeface="Cambria Math" panose="02040503050406030204" pitchFamily="18" charset="0"/>
                        </a:rPr>
                        <m:t>.</m:t>
                      </m:r>
                      <m:r>
                        <a:rPr lang="es-ES" b="1" i="1" smtClean="0">
                          <a:latin typeface="Cambria Math" panose="02040503050406030204" pitchFamily="18" charset="0"/>
                        </a:rPr>
                        <m:t>𝟓</m:t>
                      </m:r>
                    </m:oMath>
                    <m:oMath xmlns:m="http://schemas.openxmlformats.org/officeDocument/2006/math">
                      <m:sSub>
                        <m:sSubPr>
                          <m:ctrlPr>
                            <a:rPr lang="es-ES" b="1" i="1" smtClean="0">
                              <a:latin typeface="Cambria Math" panose="02040503050406030204" pitchFamily="18" charset="0"/>
                            </a:rPr>
                          </m:ctrlPr>
                        </m:sSubPr>
                        <m:e>
                          <m:r>
                            <a:rPr lang="es-ES" b="1" i="1" smtClean="0">
                              <a:latin typeface="Cambria Math" panose="02040503050406030204" pitchFamily="18" charset="0"/>
                            </a:rPr>
                            <m:t>𝝈</m:t>
                          </m:r>
                        </m:e>
                        <m:sub>
                          <m:r>
                            <a:rPr lang="es-ES" b="1" i="1" smtClean="0">
                              <a:latin typeface="Cambria Math" panose="02040503050406030204" pitchFamily="18" charset="0"/>
                            </a:rPr>
                            <m:t>𝒙</m:t>
                          </m:r>
                        </m:sub>
                      </m:sSub>
                      <m:r>
                        <a:rPr lang="es-ES" b="1" i="1" smtClean="0">
                          <a:latin typeface="Cambria Math" panose="02040503050406030204" pitchFamily="18" charset="0"/>
                        </a:rPr>
                        <m:t>=</m:t>
                      </m:r>
                      <m:r>
                        <a:rPr lang="es-ES" b="1" i="1" smtClean="0">
                          <a:latin typeface="Cambria Math" panose="02040503050406030204" pitchFamily="18" charset="0"/>
                        </a:rPr>
                        <m:t>𝟑</m:t>
                      </m:r>
                      <m:r>
                        <a:rPr lang="es-ES" b="1" i="1" smtClean="0">
                          <a:latin typeface="Cambria Math" panose="02040503050406030204" pitchFamily="18" charset="0"/>
                        </a:rPr>
                        <m:t>.</m:t>
                      </m:r>
                      <m:r>
                        <a:rPr lang="es-ES" b="1" i="1" smtClean="0">
                          <a:latin typeface="Cambria Math" panose="02040503050406030204" pitchFamily="18" charset="0"/>
                        </a:rPr>
                        <m:t>𝟒</m:t>
                      </m:r>
                    </m:oMath>
                  </m:oMathPara>
                </a14:m>
                <a:endParaRPr lang="es-ES" b="1" dirty="0"/>
              </a:p>
            </p:txBody>
          </p:sp>
        </mc:Choice>
        <mc:Fallback xmlns="">
          <p:sp>
            <p:nvSpPr>
              <p:cNvPr id="221" name="CuadroTexto 220">
                <a:extLst>
                  <a:ext uri="{FF2B5EF4-FFF2-40B4-BE49-F238E27FC236}">
                    <a16:creationId xmlns:a16="http://schemas.microsoft.com/office/drawing/2014/main" id="{ACBF9E96-5965-C64A-A800-F71B26ECECBD}"/>
                  </a:ext>
                </a:extLst>
              </p:cNvPr>
              <p:cNvSpPr txBox="1">
                <a:spLocks noRot="1" noChangeAspect="1" noMove="1" noResize="1" noEditPoints="1" noAdjustHandles="1" noChangeArrowheads="1" noChangeShapeType="1" noTextEdit="1"/>
              </p:cNvSpPr>
              <p:nvPr/>
            </p:nvSpPr>
            <p:spPr>
              <a:xfrm>
                <a:off x="7872189" y="2266983"/>
                <a:ext cx="3714522" cy="923330"/>
              </a:xfrm>
              <a:prstGeom prst="rect">
                <a:avLst/>
              </a:prstGeom>
              <a:blipFill>
                <a:blip r:embed="rId3"/>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22" name="CuadroTexto 221">
                <a:extLst>
                  <a:ext uri="{FF2B5EF4-FFF2-40B4-BE49-F238E27FC236}">
                    <a16:creationId xmlns:a16="http://schemas.microsoft.com/office/drawing/2014/main" id="{9A1F9BE6-2FC9-5642-9A4A-71CD990B5712}"/>
                  </a:ext>
                </a:extLst>
              </p:cNvPr>
              <p:cNvSpPr txBox="1"/>
              <p:nvPr/>
            </p:nvSpPr>
            <p:spPr>
              <a:xfrm>
                <a:off x="7641574" y="3598103"/>
                <a:ext cx="371452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ES" b="1" i="1" smtClean="0">
                          <a:latin typeface="Cambria Math" panose="02040503050406030204" pitchFamily="18" charset="0"/>
                        </a:rPr>
                        <m:t>𝒙</m:t>
                      </m:r>
                      <m:r>
                        <a:rPr lang="es-ES" b="1" i="1" smtClean="0">
                          <a:latin typeface="Cambria Math" panose="02040503050406030204" pitchFamily="18" charset="0"/>
                        </a:rPr>
                        <m:t>′=</m:t>
                      </m:r>
                      <m:d>
                        <m:dPr>
                          <m:ctrlPr>
                            <a:rPr lang="es-ES" b="1" i="1" smtClean="0">
                              <a:latin typeface="Cambria Math" panose="02040503050406030204" pitchFamily="18" charset="0"/>
                            </a:rPr>
                          </m:ctrlPr>
                        </m:dPr>
                        <m:e>
                          <m:sSub>
                            <m:sSubPr>
                              <m:ctrlPr>
                                <a:rPr lang="es-ES" b="1" i="1" smtClean="0">
                                  <a:latin typeface="Cambria Math" panose="02040503050406030204" pitchFamily="18" charset="0"/>
                                </a:rPr>
                              </m:ctrlPr>
                            </m:sSubPr>
                            <m:e>
                              <m:r>
                                <a:rPr lang="es-ES" b="1" i="1" smtClean="0">
                                  <a:latin typeface="Cambria Math" panose="02040503050406030204" pitchFamily="18" charset="0"/>
                                </a:rPr>
                                <m:t>𝒙</m:t>
                              </m:r>
                            </m:e>
                            <m:sub>
                              <m:r>
                                <a:rPr lang="es-ES" b="1" i="1" smtClean="0">
                                  <a:latin typeface="Cambria Math" panose="02040503050406030204" pitchFamily="18" charset="0"/>
                                </a:rPr>
                                <m:t>𝟏</m:t>
                              </m:r>
                            </m:sub>
                          </m:sSub>
                          <m:r>
                            <a:rPr lang="es-ES" b="1" i="1" smtClean="0">
                              <a:latin typeface="Cambria Math" panose="02040503050406030204" pitchFamily="18" charset="0"/>
                            </a:rPr>
                            <m:t>,</m:t>
                          </m:r>
                          <m:sSub>
                            <m:sSubPr>
                              <m:ctrlPr>
                                <a:rPr lang="es-ES" b="1" i="1" smtClean="0">
                                  <a:latin typeface="Cambria Math" panose="02040503050406030204" pitchFamily="18" charset="0"/>
                                </a:rPr>
                              </m:ctrlPr>
                            </m:sSubPr>
                            <m:e>
                              <m:r>
                                <a:rPr lang="es-ES" b="1" i="1" smtClean="0">
                                  <a:latin typeface="Cambria Math" panose="02040503050406030204" pitchFamily="18" charset="0"/>
                                </a:rPr>
                                <m:t>𝒙</m:t>
                              </m:r>
                            </m:e>
                            <m:sub>
                              <m:r>
                                <a:rPr lang="es-ES" b="1" i="1" smtClean="0">
                                  <a:latin typeface="Cambria Math" panose="02040503050406030204" pitchFamily="18" charset="0"/>
                                </a:rPr>
                                <m:t>𝟐</m:t>
                              </m:r>
                            </m:sub>
                          </m:sSub>
                          <m:r>
                            <a:rPr lang="es-ES" b="1" i="1" smtClean="0">
                              <a:latin typeface="Cambria Math" panose="02040503050406030204" pitchFamily="18" charset="0"/>
                            </a:rPr>
                            <m:t>,…,</m:t>
                          </m:r>
                          <m:sSub>
                            <m:sSubPr>
                              <m:ctrlPr>
                                <a:rPr lang="es-ES" b="1" i="1" smtClean="0">
                                  <a:latin typeface="Cambria Math" panose="02040503050406030204" pitchFamily="18" charset="0"/>
                                </a:rPr>
                              </m:ctrlPr>
                            </m:sSubPr>
                            <m:e>
                              <m:r>
                                <a:rPr lang="es-ES" b="1" i="1" smtClean="0">
                                  <a:latin typeface="Cambria Math" panose="02040503050406030204" pitchFamily="18" charset="0"/>
                                </a:rPr>
                                <m:t>𝒙</m:t>
                              </m:r>
                            </m:e>
                            <m:sub>
                              <m:r>
                                <a:rPr lang="es-ES" b="1" i="1" smtClean="0">
                                  <a:latin typeface="Cambria Math" panose="02040503050406030204" pitchFamily="18" charset="0"/>
                                </a:rPr>
                                <m:t>𝒏</m:t>
                              </m:r>
                            </m:sub>
                          </m:sSub>
                        </m:e>
                      </m:d>
                    </m:oMath>
                    <m:oMath xmlns:m="http://schemas.openxmlformats.org/officeDocument/2006/math">
                      <m:acc>
                        <m:accPr>
                          <m:chr m:val="̅"/>
                          <m:ctrlPr>
                            <a:rPr lang="es-ES" b="1" i="1" smtClean="0">
                              <a:latin typeface="Cambria Math" panose="02040503050406030204" pitchFamily="18" charset="0"/>
                            </a:rPr>
                          </m:ctrlPr>
                        </m:accPr>
                        <m:e>
                          <m:r>
                            <a:rPr lang="es-ES" b="1" i="1" smtClean="0">
                              <a:latin typeface="Cambria Math" panose="02040503050406030204" pitchFamily="18" charset="0"/>
                            </a:rPr>
                            <m:t>𝒙</m:t>
                          </m:r>
                        </m:e>
                      </m:acc>
                      <m:r>
                        <a:rPr lang="es-ES" b="1" i="1" smtClean="0">
                          <a:latin typeface="Cambria Math" panose="02040503050406030204" pitchFamily="18" charset="0"/>
                        </a:rPr>
                        <m:t>′=</m:t>
                      </m:r>
                      <m:r>
                        <a:rPr lang="es-ES" b="1" i="1" smtClean="0">
                          <a:latin typeface="Cambria Math" panose="02040503050406030204" pitchFamily="18" charset="0"/>
                        </a:rPr>
                        <m:t>𝟏𝟖</m:t>
                      </m:r>
                      <m:r>
                        <a:rPr lang="es-ES" b="1" i="1" smtClean="0">
                          <a:latin typeface="Cambria Math" panose="02040503050406030204" pitchFamily="18" charset="0"/>
                        </a:rPr>
                        <m:t>.</m:t>
                      </m:r>
                      <m:r>
                        <a:rPr lang="es-ES" b="1" i="1" smtClean="0">
                          <a:latin typeface="Cambria Math" panose="02040503050406030204" pitchFamily="18" charset="0"/>
                        </a:rPr>
                        <m:t>𝟏</m:t>
                      </m:r>
                    </m:oMath>
                    <m:oMath xmlns:m="http://schemas.openxmlformats.org/officeDocument/2006/math">
                      <m:sSub>
                        <m:sSubPr>
                          <m:ctrlPr>
                            <a:rPr lang="es-ES" b="1" i="1" smtClean="0">
                              <a:latin typeface="Cambria Math" panose="02040503050406030204" pitchFamily="18" charset="0"/>
                            </a:rPr>
                          </m:ctrlPr>
                        </m:sSubPr>
                        <m:e>
                          <m:r>
                            <a:rPr lang="es-ES" b="1" i="1" smtClean="0">
                              <a:latin typeface="Cambria Math" panose="02040503050406030204" pitchFamily="18" charset="0"/>
                            </a:rPr>
                            <m:t>𝝈</m:t>
                          </m:r>
                        </m:e>
                        <m:sub>
                          <m:r>
                            <a:rPr lang="es-ES" b="1" i="1" smtClean="0">
                              <a:latin typeface="Cambria Math" panose="02040503050406030204" pitchFamily="18" charset="0"/>
                            </a:rPr>
                            <m:t>𝒙</m:t>
                          </m:r>
                          <m:r>
                            <a:rPr lang="es-ES" b="1" i="1" smtClean="0">
                              <a:latin typeface="Cambria Math" panose="02040503050406030204" pitchFamily="18" charset="0"/>
                            </a:rPr>
                            <m:t>′</m:t>
                          </m:r>
                        </m:sub>
                      </m:sSub>
                      <m:r>
                        <a:rPr lang="es-ES" b="1" i="1" smtClean="0">
                          <a:latin typeface="Cambria Math" panose="02040503050406030204" pitchFamily="18" charset="0"/>
                        </a:rPr>
                        <m:t>=</m:t>
                      </m:r>
                      <m:r>
                        <a:rPr lang="es-ES" b="1" i="1" smtClean="0">
                          <a:latin typeface="Cambria Math" panose="02040503050406030204" pitchFamily="18" charset="0"/>
                        </a:rPr>
                        <m:t>𝟑</m:t>
                      </m:r>
                      <m:r>
                        <a:rPr lang="es-ES" b="1" i="1" smtClean="0">
                          <a:latin typeface="Cambria Math" panose="02040503050406030204" pitchFamily="18" charset="0"/>
                        </a:rPr>
                        <m:t>.</m:t>
                      </m:r>
                      <m:r>
                        <a:rPr lang="es-ES" b="1" i="1" smtClean="0">
                          <a:latin typeface="Cambria Math" panose="02040503050406030204" pitchFamily="18" charset="0"/>
                        </a:rPr>
                        <m:t>𝟏</m:t>
                      </m:r>
                    </m:oMath>
                  </m:oMathPara>
                </a14:m>
                <a:endParaRPr lang="es-ES" b="1" dirty="0"/>
              </a:p>
            </p:txBody>
          </p:sp>
        </mc:Choice>
        <mc:Fallback xmlns="">
          <p:sp>
            <p:nvSpPr>
              <p:cNvPr id="222" name="CuadroTexto 221">
                <a:extLst>
                  <a:ext uri="{FF2B5EF4-FFF2-40B4-BE49-F238E27FC236}">
                    <a16:creationId xmlns:a16="http://schemas.microsoft.com/office/drawing/2014/main" id="{9A1F9BE6-2FC9-5642-9A4A-71CD990B5712}"/>
                  </a:ext>
                </a:extLst>
              </p:cNvPr>
              <p:cNvSpPr txBox="1">
                <a:spLocks noRot="1" noChangeAspect="1" noMove="1" noResize="1" noEditPoints="1" noAdjustHandles="1" noChangeArrowheads="1" noChangeShapeType="1" noTextEdit="1"/>
              </p:cNvSpPr>
              <p:nvPr/>
            </p:nvSpPr>
            <p:spPr>
              <a:xfrm>
                <a:off x="7641574" y="3598103"/>
                <a:ext cx="3714522" cy="923330"/>
              </a:xfrm>
              <a:prstGeom prst="rect">
                <a:avLst/>
              </a:prstGeom>
              <a:blipFill>
                <a:blip r:embed="rId4"/>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23" name="CuadroTexto 222">
                <a:extLst>
                  <a:ext uri="{FF2B5EF4-FFF2-40B4-BE49-F238E27FC236}">
                    <a16:creationId xmlns:a16="http://schemas.microsoft.com/office/drawing/2014/main" id="{FB4C35F8-035C-2B4C-8E29-D0F9B3C8EDB3}"/>
                  </a:ext>
                </a:extLst>
              </p:cNvPr>
              <p:cNvSpPr txBox="1"/>
              <p:nvPr/>
            </p:nvSpPr>
            <p:spPr>
              <a:xfrm>
                <a:off x="7578758" y="5458965"/>
                <a:ext cx="371452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ES" b="1" i="1" smtClean="0">
                          <a:latin typeface="Cambria Math" panose="02040503050406030204" pitchFamily="18" charset="0"/>
                        </a:rPr>
                        <m:t>𝒙</m:t>
                      </m:r>
                      <m:r>
                        <a:rPr lang="es-ES" b="1" i="1" smtClean="0">
                          <a:latin typeface="Cambria Math" panose="02040503050406030204" pitchFamily="18" charset="0"/>
                        </a:rPr>
                        <m:t>′′=</m:t>
                      </m:r>
                      <m:d>
                        <m:dPr>
                          <m:ctrlPr>
                            <a:rPr lang="es-ES" b="1" i="1" smtClean="0">
                              <a:latin typeface="Cambria Math" panose="02040503050406030204" pitchFamily="18" charset="0"/>
                            </a:rPr>
                          </m:ctrlPr>
                        </m:dPr>
                        <m:e>
                          <m:sSub>
                            <m:sSubPr>
                              <m:ctrlPr>
                                <a:rPr lang="es-ES" b="1" i="1" smtClean="0">
                                  <a:latin typeface="Cambria Math" panose="02040503050406030204" pitchFamily="18" charset="0"/>
                                </a:rPr>
                              </m:ctrlPr>
                            </m:sSubPr>
                            <m:e>
                              <m:r>
                                <a:rPr lang="es-ES" b="1" i="1" smtClean="0">
                                  <a:latin typeface="Cambria Math" panose="02040503050406030204" pitchFamily="18" charset="0"/>
                                </a:rPr>
                                <m:t>𝒙</m:t>
                              </m:r>
                            </m:e>
                            <m:sub>
                              <m:r>
                                <a:rPr lang="es-ES" b="1" i="1" smtClean="0">
                                  <a:latin typeface="Cambria Math" panose="02040503050406030204" pitchFamily="18" charset="0"/>
                                </a:rPr>
                                <m:t>𝟏</m:t>
                              </m:r>
                            </m:sub>
                          </m:sSub>
                          <m:r>
                            <a:rPr lang="es-ES" b="1" i="1" smtClean="0">
                              <a:latin typeface="Cambria Math" panose="02040503050406030204" pitchFamily="18" charset="0"/>
                            </a:rPr>
                            <m:t>,</m:t>
                          </m:r>
                          <m:sSub>
                            <m:sSubPr>
                              <m:ctrlPr>
                                <a:rPr lang="es-ES" b="1" i="1" smtClean="0">
                                  <a:latin typeface="Cambria Math" panose="02040503050406030204" pitchFamily="18" charset="0"/>
                                </a:rPr>
                              </m:ctrlPr>
                            </m:sSubPr>
                            <m:e>
                              <m:r>
                                <a:rPr lang="es-ES" b="1" i="1" smtClean="0">
                                  <a:latin typeface="Cambria Math" panose="02040503050406030204" pitchFamily="18" charset="0"/>
                                </a:rPr>
                                <m:t>𝒙</m:t>
                              </m:r>
                            </m:e>
                            <m:sub>
                              <m:r>
                                <a:rPr lang="es-ES" b="1" i="1" smtClean="0">
                                  <a:latin typeface="Cambria Math" panose="02040503050406030204" pitchFamily="18" charset="0"/>
                                </a:rPr>
                                <m:t>𝟐</m:t>
                              </m:r>
                            </m:sub>
                          </m:sSub>
                          <m:r>
                            <a:rPr lang="es-ES" b="1" i="1" smtClean="0">
                              <a:latin typeface="Cambria Math" panose="02040503050406030204" pitchFamily="18" charset="0"/>
                            </a:rPr>
                            <m:t>,…,</m:t>
                          </m:r>
                          <m:sSub>
                            <m:sSubPr>
                              <m:ctrlPr>
                                <a:rPr lang="es-ES" b="1" i="1" smtClean="0">
                                  <a:latin typeface="Cambria Math" panose="02040503050406030204" pitchFamily="18" charset="0"/>
                                </a:rPr>
                              </m:ctrlPr>
                            </m:sSubPr>
                            <m:e>
                              <m:r>
                                <a:rPr lang="es-ES" b="1" i="1" smtClean="0">
                                  <a:latin typeface="Cambria Math" panose="02040503050406030204" pitchFamily="18" charset="0"/>
                                </a:rPr>
                                <m:t>𝒙</m:t>
                              </m:r>
                            </m:e>
                            <m:sub>
                              <m:r>
                                <a:rPr lang="es-ES" b="1" i="1" smtClean="0">
                                  <a:latin typeface="Cambria Math" panose="02040503050406030204" pitchFamily="18" charset="0"/>
                                </a:rPr>
                                <m:t>𝒏</m:t>
                              </m:r>
                            </m:sub>
                          </m:sSub>
                        </m:e>
                      </m:d>
                    </m:oMath>
                    <m:oMath xmlns:m="http://schemas.openxmlformats.org/officeDocument/2006/math">
                      <m:sSup>
                        <m:sSupPr>
                          <m:ctrlPr>
                            <a:rPr lang="es-ES" b="1" i="1" smtClean="0">
                              <a:latin typeface="Cambria Math" panose="02040503050406030204" pitchFamily="18" charset="0"/>
                            </a:rPr>
                          </m:ctrlPr>
                        </m:sSupPr>
                        <m:e>
                          <m:acc>
                            <m:accPr>
                              <m:chr m:val="̅"/>
                              <m:ctrlPr>
                                <a:rPr lang="es-ES" b="1" i="1" smtClean="0">
                                  <a:latin typeface="Cambria Math" panose="02040503050406030204" pitchFamily="18" charset="0"/>
                                </a:rPr>
                              </m:ctrlPr>
                            </m:accPr>
                            <m:e>
                              <m:r>
                                <a:rPr lang="es-ES" b="1" i="1" smtClean="0">
                                  <a:latin typeface="Cambria Math" panose="02040503050406030204" pitchFamily="18" charset="0"/>
                                </a:rPr>
                                <m:t>𝒙</m:t>
                              </m:r>
                            </m:e>
                          </m:acc>
                        </m:e>
                        <m:sup>
                          <m:r>
                            <a:rPr lang="es-ES" b="1" i="1" smtClean="0">
                              <a:latin typeface="Cambria Math" panose="02040503050406030204" pitchFamily="18" charset="0"/>
                            </a:rPr>
                            <m:t>′′</m:t>
                          </m:r>
                        </m:sup>
                      </m:sSup>
                      <m:r>
                        <a:rPr lang="es-ES" b="1" i="1" smtClean="0">
                          <a:latin typeface="Cambria Math" panose="02040503050406030204" pitchFamily="18" charset="0"/>
                        </a:rPr>
                        <m:t>=</m:t>
                      </m:r>
                      <m:r>
                        <a:rPr lang="es-ES" b="1" i="1" smtClean="0">
                          <a:latin typeface="Cambria Math" panose="02040503050406030204" pitchFamily="18" charset="0"/>
                        </a:rPr>
                        <m:t>𝟏𝟏𝟐</m:t>
                      </m:r>
                      <m:r>
                        <a:rPr lang="es-ES" b="1" i="1" smtClean="0">
                          <a:latin typeface="Cambria Math" panose="02040503050406030204" pitchFamily="18" charset="0"/>
                        </a:rPr>
                        <m:t>.</m:t>
                      </m:r>
                      <m:r>
                        <a:rPr lang="es-ES" b="1" i="1" smtClean="0">
                          <a:latin typeface="Cambria Math" panose="02040503050406030204" pitchFamily="18" charset="0"/>
                        </a:rPr>
                        <m:t>𝟗</m:t>
                      </m:r>
                    </m:oMath>
                    <m:oMath xmlns:m="http://schemas.openxmlformats.org/officeDocument/2006/math">
                      <m:sSub>
                        <m:sSubPr>
                          <m:ctrlPr>
                            <a:rPr lang="es-ES" b="1" i="1" smtClean="0">
                              <a:latin typeface="Cambria Math" panose="02040503050406030204" pitchFamily="18" charset="0"/>
                            </a:rPr>
                          </m:ctrlPr>
                        </m:sSubPr>
                        <m:e>
                          <m:r>
                            <a:rPr lang="es-ES" b="1" i="1" smtClean="0">
                              <a:latin typeface="Cambria Math" panose="02040503050406030204" pitchFamily="18" charset="0"/>
                            </a:rPr>
                            <m:t>𝝈</m:t>
                          </m:r>
                        </m:e>
                        <m:sub>
                          <m:r>
                            <a:rPr lang="es-ES" b="1" i="1" smtClean="0">
                              <a:latin typeface="Cambria Math" panose="02040503050406030204" pitchFamily="18" charset="0"/>
                            </a:rPr>
                            <m:t>𝒙</m:t>
                          </m:r>
                          <m:r>
                            <a:rPr lang="es-ES" b="1" i="1" smtClean="0">
                              <a:latin typeface="Cambria Math" panose="02040503050406030204" pitchFamily="18" charset="0"/>
                            </a:rPr>
                            <m:t>′′</m:t>
                          </m:r>
                        </m:sub>
                      </m:sSub>
                      <m:r>
                        <a:rPr lang="es-ES" b="1" i="1" smtClean="0">
                          <a:latin typeface="Cambria Math" panose="02040503050406030204" pitchFamily="18" charset="0"/>
                        </a:rPr>
                        <m:t>=</m:t>
                      </m:r>
                      <m:r>
                        <a:rPr lang="es-ES" b="1" i="1" smtClean="0">
                          <a:latin typeface="Cambria Math" panose="02040503050406030204" pitchFamily="18" charset="0"/>
                        </a:rPr>
                        <m:t>𝟒</m:t>
                      </m:r>
                      <m:r>
                        <a:rPr lang="es-ES" b="1" i="1" smtClean="0">
                          <a:latin typeface="Cambria Math" panose="02040503050406030204" pitchFamily="18" charset="0"/>
                        </a:rPr>
                        <m:t>.</m:t>
                      </m:r>
                      <m:r>
                        <a:rPr lang="es-ES" b="1" i="1" smtClean="0">
                          <a:latin typeface="Cambria Math" panose="02040503050406030204" pitchFamily="18" charset="0"/>
                        </a:rPr>
                        <m:t>𝟓</m:t>
                      </m:r>
                    </m:oMath>
                  </m:oMathPara>
                </a14:m>
                <a:endParaRPr lang="es-ES" b="1" dirty="0"/>
              </a:p>
            </p:txBody>
          </p:sp>
        </mc:Choice>
        <mc:Fallback xmlns="">
          <p:sp>
            <p:nvSpPr>
              <p:cNvPr id="223" name="CuadroTexto 222">
                <a:extLst>
                  <a:ext uri="{FF2B5EF4-FFF2-40B4-BE49-F238E27FC236}">
                    <a16:creationId xmlns:a16="http://schemas.microsoft.com/office/drawing/2014/main" id="{FB4C35F8-035C-2B4C-8E29-D0F9B3C8EDB3}"/>
                  </a:ext>
                </a:extLst>
              </p:cNvPr>
              <p:cNvSpPr txBox="1">
                <a:spLocks noRot="1" noChangeAspect="1" noMove="1" noResize="1" noEditPoints="1" noAdjustHandles="1" noChangeArrowheads="1" noChangeShapeType="1" noTextEdit="1"/>
              </p:cNvSpPr>
              <p:nvPr/>
            </p:nvSpPr>
            <p:spPr>
              <a:xfrm>
                <a:off x="7578758" y="5458965"/>
                <a:ext cx="3714522" cy="923330"/>
              </a:xfrm>
              <a:prstGeom prst="rect">
                <a:avLst/>
              </a:prstGeom>
              <a:blipFill>
                <a:blip r:embed="rId5"/>
                <a:stretch>
                  <a:fillRect/>
                </a:stretch>
              </a:blipFill>
            </p:spPr>
            <p:txBody>
              <a:bodyPr/>
              <a:lstStyle/>
              <a:p>
                <a:r>
                  <a:rPr lang="es-ES">
                    <a:noFill/>
                  </a:rPr>
                  <a:t> </a:t>
                </a:r>
              </a:p>
            </p:txBody>
          </p:sp>
        </mc:Fallback>
      </mc:AlternateContent>
    </p:spTree>
    <p:extLst>
      <p:ext uri="{BB962C8B-B14F-4D97-AF65-F5344CB8AC3E}">
        <p14:creationId xmlns:p14="http://schemas.microsoft.com/office/powerpoint/2010/main" val="33418000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contenido 5">
            <a:extLst>
              <a:ext uri="{FF2B5EF4-FFF2-40B4-BE49-F238E27FC236}">
                <a16:creationId xmlns:a16="http://schemas.microsoft.com/office/drawing/2014/main" id="{7F5215C7-F39A-E549-8C1F-C2E6A39C2683}"/>
              </a:ext>
            </a:extLst>
          </p:cNvPr>
          <p:cNvSpPr>
            <a:spLocks noGrp="1"/>
          </p:cNvSpPr>
          <p:nvPr>
            <p:ph idx="1"/>
          </p:nvPr>
        </p:nvSpPr>
        <p:spPr>
          <a:xfrm>
            <a:off x="432000" y="1512000"/>
            <a:ext cx="9198116" cy="4679250"/>
          </a:xfrm>
        </p:spPr>
        <p:txBody>
          <a:bodyPr/>
          <a:lstStyle/>
          <a:p>
            <a:r>
              <a:rPr lang="es-ES" sz="3200" dirty="0"/>
              <a:t>Imaginemos que tenemos una población y extraemos diferentes muestras de tamaño n</a:t>
            </a:r>
          </a:p>
        </p:txBody>
      </p:sp>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MX" noProof="1"/>
              <a:t>Algunas variables aleatorias en las muestras</a:t>
            </a:r>
            <a:endParaRPr lang="es-ES" noProof="1"/>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r>
              <a:rPr lang="es-MX" noProof="1"/>
              <a:t>Y conceptos clave</a:t>
            </a:r>
            <a:endParaRPr lang="es-ES" noProof="1"/>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19</a:t>
            </a:fld>
            <a:endParaRPr lang="es-ES" noProof="1"/>
          </a:p>
        </p:txBody>
      </p:sp>
      <p:grpSp>
        <p:nvGrpSpPr>
          <p:cNvPr id="11" name="Grupo 10">
            <a:extLst>
              <a:ext uri="{FF2B5EF4-FFF2-40B4-BE49-F238E27FC236}">
                <a16:creationId xmlns:a16="http://schemas.microsoft.com/office/drawing/2014/main" id="{26968BC5-5B5E-F942-A41F-D9F3589BE23B}"/>
              </a:ext>
            </a:extLst>
          </p:cNvPr>
          <p:cNvGrpSpPr/>
          <p:nvPr/>
        </p:nvGrpSpPr>
        <p:grpSpPr>
          <a:xfrm>
            <a:off x="1165396" y="2443613"/>
            <a:ext cx="2789864" cy="2283823"/>
            <a:chOff x="1519474" y="3082617"/>
            <a:chExt cx="2789864" cy="2283823"/>
          </a:xfrm>
        </p:grpSpPr>
        <p:sp>
          <p:nvSpPr>
            <p:cNvPr id="12" name="Rectangle: Rounded Corners 11">
              <a:extLst>
                <a:ext uri="{FF2B5EF4-FFF2-40B4-BE49-F238E27FC236}">
                  <a16:creationId xmlns:a16="http://schemas.microsoft.com/office/drawing/2014/main" id="{F0D89BD2-56B0-4147-8A9D-74C3085FB8CE}"/>
                </a:ext>
              </a:extLst>
            </p:cNvPr>
            <p:cNvSpPr/>
            <p:nvPr/>
          </p:nvSpPr>
          <p:spPr>
            <a:xfrm>
              <a:off x="1519474" y="3082617"/>
              <a:ext cx="2789864" cy="2283823"/>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r>
                <a:rPr lang="es-MX" dirty="0"/>
                <a:t>Población</a:t>
              </a:r>
              <a:br>
                <a:rPr lang="es-MX" dirty="0"/>
              </a:br>
              <a:br>
                <a:rPr lang="es-MX" dirty="0"/>
              </a:br>
              <a:br>
                <a:rPr lang="es-MX" dirty="0"/>
              </a:br>
              <a:br>
                <a:rPr lang="es-MX" dirty="0"/>
              </a:br>
              <a:br>
                <a:rPr lang="es-MX" dirty="0"/>
              </a:br>
              <a:br>
                <a:rPr lang="es-MX" dirty="0"/>
              </a:br>
              <a:br>
                <a:rPr lang="es-MX" dirty="0"/>
              </a:br>
              <a:endParaRPr lang="es-ES" dirty="0"/>
            </a:p>
          </p:txBody>
        </p:sp>
        <p:sp>
          <p:nvSpPr>
            <p:cNvPr id="15" name="Oval 14">
              <a:extLst>
                <a:ext uri="{FF2B5EF4-FFF2-40B4-BE49-F238E27FC236}">
                  <a16:creationId xmlns:a16="http://schemas.microsoft.com/office/drawing/2014/main" id="{BA042819-110B-4E48-AE19-3A9E63E3E6E4}"/>
                </a:ext>
              </a:extLst>
            </p:cNvPr>
            <p:cNvSpPr/>
            <p:nvPr/>
          </p:nvSpPr>
          <p:spPr>
            <a:xfrm>
              <a:off x="1676007" y="351096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Oval 15">
              <a:extLst>
                <a:ext uri="{FF2B5EF4-FFF2-40B4-BE49-F238E27FC236}">
                  <a16:creationId xmlns:a16="http://schemas.microsoft.com/office/drawing/2014/main" id="{DCD11C69-2EB6-4B19-93D8-8E7A6FBF7EFC}"/>
                </a:ext>
              </a:extLst>
            </p:cNvPr>
            <p:cNvSpPr/>
            <p:nvPr/>
          </p:nvSpPr>
          <p:spPr>
            <a:xfrm>
              <a:off x="1906968" y="351096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Oval 16">
              <a:extLst>
                <a:ext uri="{FF2B5EF4-FFF2-40B4-BE49-F238E27FC236}">
                  <a16:creationId xmlns:a16="http://schemas.microsoft.com/office/drawing/2014/main" id="{212AF361-CAC6-4E95-9BED-85EF1DA09F33}"/>
                </a:ext>
              </a:extLst>
            </p:cNvPr>
            <p:cNvSpPr/>
            <p:nvPr/>
          </p:nvSpPr>
          <p:spPr>
            <a:xfrm>
              <a:off x="2137929" y="351096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Oval 17">
              <a:extLst>
                <a:ext uri="{FF2B5EF4-FFF2-40B4-BE49-F238E27FC236}">
                  <a16:creationId xmlns:a16="http://schemas.microsoft.com/office/drawing/2014/main" id="{8CF93C59-AACB-40B4-821A-C0FA3FA0A9A1}"/>
                </a:ext>
              </a:extLst>
            </p:cNvPr>
            <p:cNvSpPr/>
            <p:nvPr/>
          </p:nvSpPr>
          <p:spPr>
            <a:xfrm>
              <a:off x="2368890" y="351096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Oval 18">
              <a:extLst>
                <a:ext uri="{FF2B5EF4-FFF2-40B4-BE49-F238E27FC236}">
                  <a16:creationId xmlns:a16="http://schemas.microsoft.com/office/drawing/2014/main" id="{EEF8F758-B668-4F16-9136-F3ABD7451DD9}"/>
                </a:ext>
              </a:extLst>
            </p:cNvPr>
            <p:cNvSpPr/>
            <p:nvPr/>
          </p:nvSpPr>
          <p:spPr>
            <a:xfrm>
              <a:off x="2600830" y="351096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Oval 19">
              <a:extLst>
                <a:ext uri="{FF2B5EF4-FFF2-40B4-BE49-F238E27FC236}">
                  <a16:creationId xmlns:a16="http://schemas.microsoft.com/office/drawing/2014/main" id="{38AB61E1-D0BC-4E36-9BC3-1A7D55FF6BF5}"/>
                </a:ext>
              </a:extLst>
            </p:cNvPr>
            <p:cNvSpPr/>
            <p:nvPr/>
          </p:nvSpPr>
          <p:spPr>
            <a:xfrm>
              <a:off x="2832770" y="351096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Oval 20">
              <a:extLst>
                <a:ext uri="{FF2B5EF4-FFF2-40B4-BE49-F238E27FC236}">
                  <a16:creationId xmlns:a16="http://schemas.microsoft.com/office/drawing/2014/main" id="{DF5D26BF-1814-4B88-B6F7-A7F1F4AC4DBA}"/>
                </a:ext>
              </a:extLst>
            </p:cNvPr>
            <p:cNvSpPr/>
            <p:nvPr/>
          </p:nvSpPr>
          <p:spPr>
            <a:xfrm>
              <a:off x="3064710" y="351096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Oval 21">
              <a:extLst>
                <a:ext uri="{FF2B5EF4-FFF2-40B4-BE49-F238E27FC236}">
                  <a16:creationId xmlns:a16="http://schemas.microsoft.com/office/drawing/2014/main" id="{F6CC0F7F-E5B1-40E4-BC09-7444F7CD8E9F}"/>
                </a:ext>
              </a:extLst>
            </p:cNvPr>
            <p:cNvSpPr/>
            <p:nvPr/>
          </p:nvSpPr>
          <p:spPr>
            <a:xfrm>
              <a:off x="3296650" y="351096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Oval 22">
              <a:extLst>
                <a:ext uri="{FF2B5EF4-FFF2-40B4-BE49-F238E27FC236}">
                  <a16:creationId xmlns:a16="http://schemas.microsoft.com/office/drawing/2014/main" id="{26F715DC-76FC-4AE1-9183-5F63953D299B}"/>
                </a:ext>
              </a:extLst>
            </p:cNvPr>
            <p:cNvSpPr/>
            <p:nvPr/>
          </p:nvSpPr>
          <p:spPr>
            <a:xfrm>
              <a:off x="3528590" y="351096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Oval 23">
              <a:extLst>
                <a:ext uri="{FF2B5EF4-FFF2-40B4-BE49-F238E27FC236}">
                  <a16:creationId xmlns:a16="http://schemas.microsoft.com/office/drawing/2014/main" id="{18D9857A-DDB0-4F3C-8787-CE5018C9131E}"/>
                </a:ext>
              </a:extLst>
            </p:cNvPr>
            <p:cNvSpPr/>
            <p:nvPr/>
          </p:nvSpPr>
          <p:spPr>
            <a:xfrm>
              <a:off x="3760530" y="351096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Oval 24">
              <a:extLst>
                <a:ext uri="{FF2B5EF4-FFF2-40B4-BE49-F238E27FC236}">
                  <a16:creationId xmlns:a16="http://schemas.microsoft.com/office/drawing/2014/main" id="{FC6D81E7-A4A9-462B-AA81-986CDDA5EDB9}"/>
                </a:ext>
              </a:extLst>
            </p:cNvPr>
            <p:cNvSpPr/>
            <p:nvPr/>
          </p:nvSpPr>
          <p:spPr>
            <a:xfrm>
              <a:off x="3992470" y="351096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Oval 25">
              <a:extLst>
                <a:ext uri="{FF2B5EF4-FFF2-40B4-BE49-F238E27FC236}">
                  <a16:creationId xmlns:a16="http://schemas.microsoft.com/office/drawing/2014/main" id="{7ADB54E6-FB40-4A95-8043-C06FEE0382E0}"/>
                </a:ext>
              </a:extLst>
            </p:cNvPr>
            <p:cNvSpPr/>
            <p:nvPr/>
          </p:nvSpPr>
          <p:spPr>
            <a:xfrm>
              <a:off x="1676007" y="373174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Oval 26">
              <a:extLst>
                <a:ext uri="{FF2B5EF4-FFF2-40B4-BE49-F238E27FC236}">
                  <a16:creationId xmlns:a16="http://schemas.microsoft.com/office/drawing/2014/main" id="{2DF80ADB-FE5F-4ADA-A46A-1D0F49451506}"/>
                </a:ext>
              </a:extLst>
            </p:cNvPr>
            <p:cNvSpPr/>
            <p:nvPr/>
          </p:nvSpPr>
          <p:spPr>
            <a:xfrm>
              <a:off x="1906968" y="373174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Oval 27">
              <a:extLst>
                <a:ext uri="{FF2B5EF4-FFF2-40B4-BE49-F238E27FC236}">
                  <a16:creationId xmlns:a16="http://schemas.microsoft.com/office/drawing/2014/main" id="{4A8075A3-7E32-4D68-B523-414C378A73A7}"/>
                </a:ext>
              </a:extLst>
            </p:cNvPr>
            <p:cNvSpPr/>
            <p:nvPr/>
          </p:nvSpPr>
          <p:spPr>
            <a:xfrm>
              <a:off x="2137929" y="373174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Oval 28">
              <a:extLst>
                <a:ext uri="{FF2B5EF4-FFF2-40B4-BE49-F238E27FC236}">
                  <a16:creationId xmlns:a16="http://schemas.microsoft.com/office/drawing/2014/main" id="{9C64BA6C-7487-448A-B29C-FF0580C17FDB}"/>
                </a:ext>
              </a:extLst>
            </p:cNvPr>
            <p:cNvSpPr/>
            <p:nvPr/>
          </p:nvSpPr>
          <p:spPr>
            <a:xfrm>
              <a:off x="2368890" y="373174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Oval 29">
              <a:extLst>
                <a:ext uri="{FF2B5EF4-FFF2-40B4-BE49-F238E27FC236}">
                  <a16:creationId xmlns:a16="http://schemas.microsoft.com/office/drawing/2014/main" id="{380DD1B6-F17D-4AA4-925C-40CF03D7A5E2}"/>
                </a:ext>
              </a:extLst>
            </p:cNvPr>
            <p:cNvSpPr/>
            <p:nvPr/>
          </p:nvSpPr>
          <p:spPr>
            <a:xfrm>
              <a:off x="2600830" y="373174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Oval 30">
              <a:extLst>
                <a:ext uri="{FF2B5EF4-FFF2-40B4-BE49-F238E27FC236}">
                  <a16:creationId xmlns:a16="http://schemas.microsoft.com/office/drawing/2014/main" id="{5B325FC1-B90F-42B5-9AEC-A23147636574}"/>
                </a:ext>
              </a:extLst>
            </p:cNvPr>
            <p:cNvSpPr/>
            <p:nvPr/>
          </p:nvSpPr>
          <p:spPr>
            <a:xfrm>
              <a:off x="2832770" y="373174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Oval 31">
              <a:extLst>
                <a:ext uri="{FF2B5EF4-FFF2-40B4-BE49-F238E27FC236}">
                  <a16:creationId xmlns:a16="http://schemas.microsoft.com/office/drawing/2014/main" id="{EFD5D519-E809-4384-98D4-0DEEA2C71C82}"/>
                </a:ext>
              </a:extLst>
            </p:cNvPr>
            <p:cNvSpPr/>
            <p:nvPr/>
          </p:nvSpPr>
          <p:spPr>
            <a:xfrm>
              <a:off x="3064710" y="373174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Oval 32">
              <a:extLst>
                <a:ext uri="{FF2B5EF4-FFF2-40B4-BE49-F238E27FC236}">
                  <a16:creationId xmlns:a16="http://schemas.microsoft.com/office/drawing/2014/main" id="{FBE24EA4-9E81-4FCB-81C8-7F0F952B9DD3}"/>
                </a:ext>
              </a:extLst>
            </p:cNvPr>
            <p:cNvSpPr/>
            <p:nvPr/>
          </p:nvSpPr>
          <p:spPr>
            <a:xfrm>
              <a:off x="3296650" y="373174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Oval 33">
              <a:extLst>
                <a:ext uri="{FF2B5EF4-FFF2-40B4-BE49-F238E27FC236}">
                  <a16:creationId xmlns:a16="http://schemas.microsoft.com/office/drawing/2014/main" id="{9B24A501-D26D-455A-9AB2-E489A10563DA}"/>
                </a:ext>
              </a:extLst>
            </p:cNvPr>
            <p:cNvSpPr/>
            <p:nvPr/>
          </p:nvSpPr>
          <p:spPr>
            <a:xfrm>
              <a:off x="3528590" y="373174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Oval 34">
              <a:extLst>
                <a:ext uri="{FF2B5EF4-FFF2-40B4-BE49-F238E27FC236}">
                  <a16:creationId xmlns:a16="http://schemas.microsoft.com/office/drawing/2014/main" id="{3DB58578-7C91-47EB-88C8-319C5E3BC626}"/>
                </a:ext>
              </a:extLst>
            </p:cNvPr>
            <p:cNvSpPr/>
            <p:nvPr/>
          </p:nvSpPr>
          <p:spPr>
            <a:xfrm>
              <a:off x="3760530" y="373174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Oval 35">
              <a:extLst>
                <a:ext uri="{FF2B5EF4-FFF2-40B4-BE49-F238E27FC236}">
                  <a16:creationId xmlns:a16="http://schemas.microsoft.com/office/drawing/2014/main" id="{D76C3A3B-7CE5-4AFB-A413-DF7F2C0AB547}"/>
                </a:ext>
              </a:extLst>
            </p:cNvPr>
            <p:cNvSpPr/>
            <p:nvPr/>
          </p:nvSpPr>
          <p:spPr>
            <a:xfrm>
              <a:off x="3992470" y="373174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Oval 36">
              <a:extLst>
                <a:ext uri="{FF2B5EF4-FFF2-40B4-BE49-F238E27FC236}">
                  <a16:creationId xmlns:a16="http://schemas.microsoft.com/office/drawing/2014/main" id="{00AAF9FF-47EA-4ED3-9D8F-11212C375796}"/>
                </a:ext>
              </a:extLst>
            </p:cNvPr>
            <p:cNvSpPr/>
            <p:nvPr/>
          </p:nvSpPr>
          <p:spPr>
            <a:xfrm>
              <a:off x="1676007" y="394639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Oval 37">
              <a:extLst>
                <a:ext uri="{FF2B5EF4-FFF2-40B4-BE49-F238E27FC236}">
                  <a16:creationId xmlns:a16="http://schemas.microsoft.com/office/drawing/2014/main" id="{AECADBE7-A8AD-4545-A3A8-BE8650873A1E}"/>
                </a:ext>
              </a:extLst>
            </p:cNvPr>
            <p:cNvSpPr/>
            <p:nvPr/>
          </p:nvSpPr>
          <p:spPr>
            <a:xfrm>
              <a:off x="1906968" y="394639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Oval 38">
              <a:extLst>
                <a:ext uri="{FF2B5EF4-FFF2-40B4-BE49-F238E27FC236}">
                  <a16:creationId xmlns:a16="http://schemas.microsoft.com/office/drawing/2014/main" id="{C7630B71-438C-4D6A-AB12-10F554628190}"/>
                </a:ext>
              </a:extLst>
            </p:cNvPr>
            <p:cNvSpPr/>
            <p:nvPr/>
          </p:nvSpPr>
          <p:spPr>
            <a:xfrm>
              <a:off x="2137929" y="394639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Oval 39">
              <a:extLst>
                <a:ext uri="{FF2B5EF4-FFF2-40B4-BE49-F238E27FC236}">
                  <a16:creationId xmlns:a16="http://schemas.microsoft.com/office/drawing/2014/main" id="{E642341D-55FF-4F47-AFFB-271375B6554F}"/>
                </a:ext>
              </a:extLst>
            </p:cNvPr>
            <p:cNvSpPr/>
            <p:nvPr/>
          </p:nvSpPr>
          <p:spPr>
            <a:xfrm>
              <a:off x="2368890" y="394639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Oval 40">
              <a:extLst>
                <a:ext uri="{FF2B5EF4-FFF2-40B4-BE49-F238E27FC236}">
                  <a16:creationId xmlns:a16="http://schemas.microsoft.com/office/drawing/2014/main" id="{FD4EE99E-0788-45C0-9C6B-7839050EAAAF}"/>
                </a:ext>
              </a:extLst>
            </p:cNvPr>
            <p:cNvSpPr/>
            <p:nvPr/>
          </p:nvSpPr>
          <p:spPr>
            <a:xfrm>
              <a:off x="2600830" y="394639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Oval 41">
              <a:extLst>
                <a:ext uri="{FF2B5EF4-FFF2-40B4-BE49-F238E27FC236}">
                  <a16:creationId xmlns:a16="http://schemas.microsoft.com/office/drawing/2014/main" id="{FF04DB66-61C6-422F-9A75-6130B049FD3D}"/>
                </a:ext>
              </a:extLst>
            </p:cNvPr>
            <p:cNvSpPr/>
            <p:nvPr/>
          </p:nvSpPr>
          <p:spPr>
            <a:xfrm>
              <a:off x="2832770" y="394639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Oval 42">
              <a:extLst>
                <a:ext uri="{FF2B5EF4-FFF2-40B4-BE49-F238E27FC236}">
                  <a16:creationId xmlns:a16="http://schemas.microsoft.com/office/drawing/2014/main" id="{DC94EC82-BA68-4E6B-AA83-971D00BDE637}"/>
                </a:ext>
              </a:extLst>
            </p:cNvPr>
            <p:cNvSpPr/>
            <p:nvPr/>
          </p:nvSpPr>
          <p:spPr>
            <a:xfrm>
              <a:off x="3064710" y="394639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Oval 43">
              <a:extLst>
                <a:ext uri="{FF2B5EF4-FFF2-40B4-BE49-F238E27FC236}">
                  <a16:creationId xmlns:a16="http://schemas.microsoft.com/office/drawing/2014/main" id="{94FAAF91-918C-465C-8D98-C543F44B23E3}"/>
                </a:ext>
              </a:extLst>
            </p:cNvPr>
            <p:cNvSpPr/>
            <p:nvPr/>
          </p:nvSpPr>
          <p:spPr>
            <a:xfrm>
              <a:off x="3296650" y="394639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 name="Oval 44">
              <a:extLst>
                <a:ext uri="{FF2B5EF4-FFF2-40B4-BE49-F238E27FC236}">
                  <a16:creationId xmlns:a16="http://schemas.microsoft.com/office/drawing/2014/main" id="{0F83D3FE-6BDC-4F7D-B94C-B5038BA1C563}"/>
                </a:ext>
              </a:extLst>
            </p:cNvPr>
            <p:cNvSpPr/>
            <p:nvPr/>
          </p:nvSpPr>
          <p:spPr>
            <a:xfrm>
              <a:off x="3528590" y="394639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 name="Oval 45">
              <a:extLst>
                <a:ext uri="{FF2B5EF4-FFF2-40B4-BE49-F238E27FC236}">
                  <a16:creationId xmlns:a16="http://schemas.microsoft.com/office/drawing/2014/main" id="{CD955CB4-EC44-46EE-AC3B-E886AE14AD78}"/>
                </a:ext>
              </a:extLst>
            </p:cNvPr>
            <p:cNvSpPr/>
            <p:nvPr/>
          </p:nvSpPr>
          <p:spPr>
            <a:xfrm>
              <a:off x="3760530" y="394639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4D973C5F-234B-4997-B706-E3429D44EA51}"/>
                </a:ext>
              </a:extLst>
            </p:cNvPr>
            <p:cNvSpPr/>
            <p:nvPr/>
          </p:nvSpPr>
          <p:spPr>
            <a:xfrm>
              <a:off x="3992470" y="394639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0DB59B56-AD18-4ED1-9FED-AFC8B7C8276B}"/>
                </a:ext>
              </a:extLst>
            </p:cNvPr>
            <p:cNvSpPr/>
            <p:nvPr/>
          </p:nvSpPr>
          <p:spPr>
            <a:xfrm>
              <a:off x="1676007" y="415082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4BC4C97A-C95F-43BB-BA53-D92509E79992}"/>
                </a:ext>
              </a:extLst>
            </p:cNvPr>
            <p:cNvSpPr/>
            <p:nvPr/>
          </p:nvSpPr>
          <p:spPr>
            <a:xfrm>
              <a:off x="1906968" y="415082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0D368189-AFB9-4F76-A511-AE8FE661EA2C}"/>
                </a:ext>
              </a:extLst>
            </p:cNvPr>
            <p:cNvSpPr/>
            <p:nvPr/>
          </p:nvSpPr>
          <p:spPr>
            <a:xfrm>
              <a:off x="2137929" y="415082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Oval 50">
              <a:extLst>
                <a:ext uri="{FF2B5EF4-FFF2-40B4-BE49-F238E27FC236}">
                  <a16:creationId xmlns:a16="http://schemas.microsoft.com/office/drawing/2014/main" id="{1CEB2899-5D58-4027-B83A-5A22F0EFF93B}"/>
                </a:ext>
              </a:extLst>
            </p:cNvPr>
            <p:cNvSpPr/>
            <p:nvPr/>
          </p:nvSpPr>
          <p:spPr>
            <a:xfrm>
              <a:off x="2368890" y="415082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2" name="Oval 51">
              <a:extLst>
                <a:ext uri="{FF2B5EF4-FFF2-40B4-BE49-F238E27FC236}">
                  <a16:creationId xmlns:a16="http://schemas.microsoft.com/office/drawing/2014/main" id="{BE9DBE64-535C-4E46-9CC3-7559C0D58C1B}"/>
                </a:ext>
              </a:extLst>
            </p:cNvPr>
            <p:cNvSpPr/>
            <p:nvPr/>
          </p:nvSpPr>
          <p:spPr>
            <a:xfrm>
              <a:off x="2600830" y="415082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3" name="Oval 52">
              <a:extLst>
                <a:ext uri="{FF2B5EF4-FFF2-40B4-BE49-F238E27FC236}">
                  <a16:creationId xmlns:a16="http://schemas.microsoft.com/office/drawing/2014/main" id="{14B22726-F9A2-486C-A75D-B51FA610BDCC}"/>
                </a:ext>
              </a:extLst>
            </p:cNvPr>
            <p:cNvSpPr/>
            <p:nvPr/>
          </p:nvSpPr>
          <p:spPr>
            <a:xfrm>
              <a:off x="2832770" y="415082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4" name="Oval 53">
              <a:extLst>
                <a:ext uri="{FF2B5EF4-FFF2-40B4-BE49-F238E27FC236}">
                  <a16:creationId xmlns:a16="http://schemas.microsoft.com/office/drawing/2014/main" id="{5485BE66-4792-4193-A2E6-7C8EF6A9FFC9}"/>
                </a:ext>
              </a:extLst>
            </p:cNvPr>
            <p:cNvSpPr/>
            <p:nvPr/>
          </p:nvSpPr>
          <p:spPr>
            <a:xfrm>
              <a:off x="3064710" y="415082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5" name="Oval 54">
              <a:extLst>
                <a:ext uri="{FF2B5EF4-FFF2-40B4-BE49-F238E27FC236}">
                  <a16:creationId xmlns:a16="http://schemas.microsoft.com/office/drawing/2014/main" id="{2C79AC6A-1D95-41CD-A076-5797B7E574E2}"/>
                </a:ext>
              </a:extLst>
            </p:cNvPr>
            <p:cNvSpPr/>
            <p:nvPr/>
          </p:nvSpPr>
          <p:spPr>
            <a:xfrm>
              <a:off x="3296650" y="415082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6" name="Oval 55">
              <a:extLst>
                <a:ext uri="{FF2B5EF4-FFF2-40B4-BE49-F238E27FC236}">
                  <a16:creationId xmlns:a16="http://schemas.microsoft.com/office/drawing/2014/main" id="{5A0D9386-B813-4D87-B2BA-EFCD0355F3DF}"/>
                </a:ext>
              </a:extLst>
            </p:cNvPr>
            <p:cNvSpPr/>
            <p:nvPr/>
          </p:nvSpPr>
          <p:spPr>
            <a:xfrm>
              <a:off x="3528590" y="415082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7" name="Oval 56">
              <a:extLst>
                <a:ext uri="{FF2B5EF4-FFF2-40B4-BE49-F238E27FC236}">
                  <a16:creationId xmlns:a16="http://schemas.microsoft.com/office/drawing/2014/main" id="{4FB6E10E-C49B-4818-A2CD-6546C7768BB0}"/>
                </a:ext>
              </a:extLst>
            </p:cNvPr>
            <p:cNvSpPr/>
            <p:nvPr/>
          </p:nvSpPr>
          <p:spPr>
            <a:xfrm>
              <a:off x="3760530" y="415082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8" name="Oval 57">
              <a:extLst>
                <a:ext uri="{FF2B5EF4-FFF2-40B4-BE49-F238E27FC236}">
                  <a16:creationId xmlns:a16="http://schemas.microsoft.com/office/drawing/2014/main" id="{15FCD604-4A77-4150-B136-B67083A64864}"/>
                </a:ext>
              </a:extLst>
            </p:cNvPr>
            <p:cNvSpPr/>
            <p:nvPr/>
          </p:nvSpPr>
          <p:spPr>
            <a:xfrm>
              <a:off x="3992470" y="415082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9" name="Oval 58">
              <a:extLst>
                <a:ext uri="{FF2B5EF4-FFF2-40B4-BE49-F238E27FC236}">
                  <a16:creationId xmlns:a16="http://schemas.microsoft.com/office/drawing/2014/main" id="{A02E436C-1732-4DE7-A5D2-00009B333D64}"/>
                </a:ext>
              </a:extLst>
            </p:cNvPr>
            <p:cNvSpPr/>
            <p:nvPr/>
          </p:nvSpPr>
          <p:spPr>
            <a:xfrm>
              <a:off x="1676007" y="435526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0" name="Oval 59">
              <a:extLst>
                <a:ext uri="{FF2B5EF4-FFF2-40B4-BE49-F238E27FC236}">
                  <a16:creationId xmlns:a16="http://schemas.microsoft.com/office/drawing/2014/main" id="{9970D239-93B5-43B5-97E7-38FFBB17C0F0}"/>
                </a:ext>
              </a:extLst>
            </p:cNvPr>
            <p:cNvSpPr/>
            <p:nvPr/>
          </p:nvSpPr>
          <p:spPr>
            <a:xfrm>
              <a:off x="1906968" y="435526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1" name="Oval 60">
              <a:extLst>
                <a:ext uri="{FF2B5EF4-FFF2-40B4-BE49-F238E27FC236}">
                  <a16:creationId xmlns:a16="http://schemas.microsoft.com/office/drawing/2014/main" id="{7F6C5635-C6AF-4786-9F44-D1BAADEB0D3C}"/>
                </a:ext>
              </a:extLst>
            </p:cNvPr>
            <p:cNvSpPr/>
            <p:nvPr/>
          </p:nvSpPr>
          <p:spPr>
            <a:xfrm>
              <a:off x="2137929" y="435526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2" name="Oval 61">
              <a:extLst>
                <a:ext uri="{FF2B5EF4-FFF2-40B4-BE49-F238E27FC236}">
                  <a16:creationId xmlns:a16="http://schemas.microsoft.com/office/drawing/2014/main" id="{AF1EB08F-E3F1-4599-9D31-0444ED8D82E5}"/>
                </a:ext>
              </a:extLst>
            </p:cNvPr>
            <p:cNvSpPr/>
            <p:nvPr/>
          </p:nvSpPr>
          <p:spPr>
            <a:xfrm>
              <a:off x="2368890" y="435526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3" name="Oval 62">
              <a:extLst>
                <a:ext uri="{FF2B5EF4-FFF2-40B4-BE49-F238E27FC236}">
                  <a16:creationId xmlns:a16="http://schemas.microsoft.com/office/drawing/2014/main" id="{39358EAF-E650-4E48-9907-FF456E06C082}"/>
                </a:ext>
              </a:extLst>
            </p:cNvPr>
            <p:cNvSpPr/>
            <p:nvPr/>
          </p:nvSpPr>
          <p:spPr>
            <a:xfrm>
              <a:off x="2600830" y="435526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4" name="Oval 63">
              <a:extLst>
                <a:ext uri="{FF2B5EF4-FFF2-40B4-BE49-F238E27FC236}">
                  <a16:creationId xmlns:a16="http://schemas.microsoft.com/office/drawing/2014/main" id="{EC05E339-7B88-4805-8EA2-1AEBDA7CD9DF}"/>
                </a:ext>
              </a:extLst>
            </p:cNvPr>
            <p:cNvSpPr/>
            <p:nvPr/>
          </p:nvSpPr>
          <p:spPr>
            <a:xfrm>
              <a:off x="2832770" y="435526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5" name="Oval 64">
              <a:extLst>
                <a:ext uri="{FF2B5EF4-FFF2-40B4-BE49-F238E27FC236}">
                  <a16:creationId xmlns:a16="http://schemas.microsoft.com/office/drawing/2014/main" id="{DBA46671-AD13-47D6-BF6E-BD057F1B3DD7}"/>
                </a:ext>
              </a:extLst>
            </p:cNvPr>
            <p:cNvSpPr/>
            <p:nvPr/>
          </p:nvSpPr>
          <p:spPr>
            <a:xfrm>
              <a:off x="3064710" y="435526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6" name="Oval 65">
              <a:extLst>
                <a:ext uri="{FF2B5EF4-FFF2-40B4-BE49-F238E27FC236}">
                  <a16:creationId xmlns:a16="http://schemas.microsoft.com/office/drawing/2014/main" id="{AF4AFB20-C013-43D5-BB1C-8DA2D936ED47}"/>
                </a:ext>
              </a:extLst>
            </p:cNvPr>
            <p:cNvSpPr/>
            <p:nvPr/>
          </p:nvSpPr>
          <p:spPr>
            <a:xfrm>
              <a:off x="3296650" y="435526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7" name="Oval 66">
              <a:extLst>
                <a:ext uri="{FF2B5EF4-FFF2-40B4-BE49-F238E27FC236}">
                  <a16:creationId xmlns:a16="http://schemas.microsoft.com/office/drawing/2014/main" id="{99FF7F1B-FA72-4C9F-9B00-2B42F4EAE7F2}"/>
                </a:ext>
              </a:extLst>
            </p:cNvPr>
            <p:cNvSpPr/>
            <p:nvPr/>
          </p:nvSpPr>
          <p:spPr>
            <a:xfrm>
              <a:off x="3528590" y="435526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8" name="Oval 67">
              <a:extLst>
                <a:ext uri="{FF2B5EF4-FFF2-40B4-BE49-F238E27FC236}">
                  <a16:creationId xmlns:a16="http://schemas.microsoft.com/office/drawing/2014/main" id="{82538E33-4DE9-4F88-B75D-2FEA71AE7C4B}"/>
                </a:ext>
              </a:extLst>
            </p:cNvPr>
            <p:cNvSpPr/>
            <p:nvPr/>
          </p:nvSpPr>
          <p:spPr>
            <a:xfrm>
              <a:off x="3760530" y="435526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9" name="Oval 68">
              <a:extLst>
                <a:ext uri="{FF2B5EF4-FFF2-40B4-BE49-F238E27FC236}">
                  <a16:creationId xmlns:a16="http://schemas.microsoft.com/office/drawing/2014/main" id="{36D70D65-199B-40F5-8C8F-F619A2BF9D71}"/>
                </a:ext>
              </a:extLst>
            </p:cNvPr>
            <p:cNvSpPr/>
            <p:nvPr/>
          </p:nvSpPr>
          <p:spPr>
            <a:xfrm>
              <a:off x="3992470" y="435526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0" name="Oval 69">
              <a:extLst>
                <a:ext uri="{FF2B5EF4-FFF2-40B4-BE49-F238E27FC236}">
                  <a16:creationId xmlns:a16="http://schemas.microsoft.com/office/drawing/2014/main" id="{5B356672-E8EE-44AC-A6B4-55CF7DB7E9C6}"/>
                </a:ext>
              </a:extLst>
            </p:cNvPr>
            <p:cNvSpPr/>
            <p:nvPr/>
          </p:nvSpPr>
          <p:spPr>
            <a:xfrm>
              <a:off x="1676007" y="455969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1" name="Oval 70">
              <a:extLst>
                <a:ext uri="{FF2B5EF4-FFF2-40B4-BE49-F238E27FC236}">
                  <a16:creationId xmlns:a16="http://schemas.microsoft.com/office/drawing/2014/main" id="{36C7B0EA-C537-43BA-9395-2BE7A8F27136}"/>
                </a:ext>
              </a:extLst>
            </p:cNvPr>
            <p:cNvSpPr/>
            <p:nvPr/>
          </p:nvSpPr>
          <p:spPr>
            <a:xfrm>
              <a:off x="1906968" y="455969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2" name="Oval 71">
              <a:extLst>
                <a:ext uri="{FF2B5EF4-FFF2-40B4-BE49-F238E27FC236}">
                  <a16:creationId xmlns:a16="http://schemas.microsoft.com/office/drawing/2014/main" id="{AAF91CF5-DEE7-4A74-80AF-5C932167ACDF}"/>
                </a:ext>
              </a:extLst>
            </p:cNvPr>
            <p:cNvSpPr/>
            <p:nvPr/>
          </p:nvSpPr>
          <p:spPr>
            <a:xfrm>
              <a:off x="2137929" y="455969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3" name="Oval 72">
              <a:extLst>
                <a:ext uri="{FF2B5EF4-FFF2-40B4-BE49-F238E27FC236}">
                  <a16:creationId xmlns:a16="http://schemas.microsoft.com/office/drawing/2014/main" id="{529709EC-3A31-4A51-94A3-F93DFD530D5C}"/>
                </a:ext>
              </a:extLst>
            </p:cNvPr>
            <p:cNvSpPr/>
            <p:nvPr/>
          </p:nvSpPr>
          <p:spPr>
            <a:xfrm>
              <a:off x="2368890" y="455969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4" name="Oval 73">
              <a:extLst>
                <a:ext uri="{FF2B5EF4-FFF2-40B4-BE49-F238E27FC236}">
                  <a16:creationId xmlns:a16="http://schemas.microsoft.com/office/drawing/2014/main" id="{2436ABC1-933C-40F3-916E-DF7A046A8974}"/>
                </a:ext>
              </a:extLst>
            </p:cNvPr>
            <p:cNvSpPr/>
            <p:nvPr/>
          </p:nvSpPr>
          <p:spPr>
            <a:xfrm>
              <a:off x="2600830" y="455969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5" name="Oval 74">
              <a:extLst>
                <a:ext uri="{FF2B5EF4-FFF2-40B4-BE49-F238E27FC236}">
                  <a16:creationId xmlns:a16="http://schemas.microsoft.com/office/drawing/2014/main" id="{0B6B6F42-23F5-44CD-8B65-83C8DC5DA4C9}"/>
                </a:ext>
              </a:extLst>
            </p:cNvPr>
            <p:cNvSpPr/>
            <p:nvPr/>
          </p:nvSpPr>
          <p:spPr>
            <a:xfrm>
              <a:off x="2832770" y="455969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6" name="Oval 75">
              <a:extLst>
                <a:ext uri="{FF2B5EF4-FFF2-40B4-BE49-F238E27FC236}">
                  <a16:creationId xmlns:a16="http://schemas.microsoft.com/office/drawing/2014/main" id="{319A8A5D-EBAE-4EA7-8B38-1987100581AA}"/>
                </a:ext>
              </a:extLst>
            </p:cNvPr>
            <p:cNvSpPr/>
            <p:nvPr/>
          </p:nvSpPr>
          <p:spPr>
            <a:xfrm>
              <a:off x="3064710" y="455969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7" name="Oval 76">
              <a:extLst>
                <a:ext uri="{FF2B5EF4-FFF2-40B4-BE49-F238E27FC236}">
                  <a16:creationId xmlns:a16="http://schemas.microsoft.com/office/drawing/2014/main" id="{ACF296A9-1036-4DAC-80CB-B10978802D2B}"/>
                </a:ext>
              </a:extLst>
            </p:cNvPr>
            <p:cNvSpPr/>
            <p:nvPr/>
          </p:nvSpPr>
          <p:spPr>
            <a:xfrm>
              <a:off x="3296650" y="455969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8" name="Oval 77">
              <a:extLst>
                <a:ext uri="{FF2B5EF4-FFF2-40B4-BE49-F238E27FC236}">
                  <a16:creationId xmlns:a16="http://schemas.microsoft.com/office/drawing/2014/main" id="{5C9F86F5-94BF-43D0-AE58-68839442EF47}"/>
                </a:ext>
              </a:extLst>
            </p:cNvPr>
            <p:cNvSpPr/>
            <p:nvPr/>
          </p:nvSpPr>
          <p:spPr>
            <a:xfrm>
              <a:off x="3528590" y="455969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9" name="Oval 78">
              <a:extLst>
                <a:ext uri="{FF2B5EF4-FFF2-40B4-BE49-F238E27FC236}">
                  <a16:creationId xmlns:a16="http://schemas.microsoft.com/office/drawing/2014/main" id="{DDC21A54-D48F-4B79-9435-04B34945510F}"/>
                </a:ext>
              </a:extLst>
            </p:cNvPr>
            <p:cNvSpPr/>
            <p:nvPr/>
          </p:nvSpPr>
          <p:spPr>
            <a:xfrm>
              <a:off x="3760530" y="455969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0" name="Oval 79">
              <a:extLst>
                <a:ext uri="{FF2B5EF4-FFF2-40B4-BE49-F238E27FC236}">
                  <a16:creationId xmlns:a16="http://schemas.microsoft.com/office/drawing/2014/main" id="{9C044B41-7954-4A68-8241-E93252D2BE62}"/>
                </a:ext>
              </a:extLst>
            </p:cNvPr>
            <p:cNvSpPr/>
            <p:nvPr/>
          </p:nvSpPr>
          <p:spPr>
            <a:xfrm>
              <a:off x="3992470" y="455969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2" name="Oval 91">
              <a:extLst>
                <a:ext uri="{FF2B5EF4-FFF2-40B4-BE49-F238E27FC236}">
                  <a16:creationId xmlns:a16="http://schemas.microsoft.com/office/drawing/2014/main" id="{1CC432B5-4F36-4D73-B102-F0E43E10FF1C}"/>
                </a:ext>
              </a:extLst>
            </p:cNvPr>
            <p:cNvSpPr/>
            <p:nvPr/>
          </p:nvSpPr>
          <p:spPr>
            <a:xfrm>
              <a:off x="1676007" y="4758633"/>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3" name="Oval 92">
              <a:extLst>
                <a:ext uri="{FF2B5EF4-FFF2-40B4-BE49-F238E27FC236}">
                  <a16:creationId xmlns:a16="http://schemas.microsoft.com/office/drawing/2014/main" id="{9D105640-DA6E-4DB7-8F23-EC5C582A1E2B}"/>
                </a:ext>
              </a:extLst>
            </p:cNvPr>
            <p:cNvSpPr/>
            <p:nvPr/>
          </p:nvSpPr>
          <p:spPr>
            <a:xfrm>
              <a:off x="1906968" y="4758633"/>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4" name="Oval 93">
              <a:extLst>
                <a:ext uri="{FF2B5EF4-FFF2-40B4-BE49-F238E27FC236}">
                  <a16:creationId xmlns:a16="http://schemas.microsoft.com/office/drawing/2014/main" id="{4445DCF7-0856-4710-8F2B-E161798E7763}"/>
                </a:ext>
              </a:extLst>
            </p:cNvPr>
            <p:cNvSpPr/>
            <p:nvPr/>
          </p:nvSpPr>
          <p:spPr>
            <a:xfrm>
              <a:off x="2137929" y="4758633"/>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5" name="Oval 94">
              <a:extLst>
                <a:ext uri="{FF2B5EF4-FFF2-40B4-BE49-F238E27FC236}">
                  <a16:creationId xmlns:a16="http://schemas.microsoft.com/office/drawing/2014/main" id="{033022B5-F6EA-4676-B04D-9A5656E95510}"/>
                </a:ext>
              </a:extLst>
            </p:cNvPr>
            <p:cNvSpPr/>
            <p:nvPr/>
          </p:nvSpPr>
          <p:spPr>
            <a:xfrm>
              <a:off x="2368890" y="4758633"/>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6" name="Oval 95">
              <a:extLst>
                <a:ext uri="{FF2B5EF4-FFF2-40B4-BE49-F238E27FC236}">
                  <a16:creationId xmlns:a16="http://schemas.microsoft.com/office/drawing/2014/main" id="{03217362-DD63-4922-B122-DD034CE7389C}"/>
                </a:ext>
              </a:extLst>
            </p:cNvPr>
            <p:cNvSpPr/>
            <p:nvPr/>
          </p:nvSpPr>
          <p:spPr>
            <a:xfrm>
              <a:off x="2600830" y="4758633"/>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7" name="Oval 96">
              <a:extLst>
                <a:ext uri="{FF2B5EF4-FFF2-40B4-BE49-F238E27FC236}">
                  <a16:creationId xmlns:a16="http://schemas.microsoft.com/office/drawing/2014/main" id="{44D093A0-78D5-4CDF-B280-3A38AF12210F}"/>
                </a:ext>
              </a:extLst>
            </p:cNvPr>
            <p:cNvSpPr/>
            <p:nvPr/>
          </p:nvSpPr>
          <p:spPr>
            <a:xfrm>
              <a:off x="2832770" y="4758633"/>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8" name="Oval 97">
              <a:extLst>
                <a:ext uri="{FF2B5EF4-FFF2-40B4-BE49-F238E27FC236}">
                  <a16:creationId xmlns:a16="http://schemas.microsoft.com/office/drawing/2014/main" id="{1FE0FED1-0642-4543-9D51-FE9D0C4E0C7C}"/>
                </a:ext>
              </a:extLst>
            </p:cNvPr>
            <p:cNvSpPr/>
            <p:nvPr/>
          </p:nvSpPr>
          <p:spPr>
            <a:xfrm>
              <a:off x="3064710" y="4758633"/>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9" name="Oval 98">
              <a:extLst>
                <a:ext uri="{FF2B5EF4-FFF2-40B4-BE49-F238E27FC236}">
                  <a16:creationId xmlns:a16="http://schemas.microsoft.com/office/drawing/2014/main" id="{A5B6E800-1B23-4A2A-8722-0B25CDC10D2B}"/>
                </a:ext>
              </a:extLst>
            </p:cNvPr>
            <p:cNvSpPr/>
            <p:nvPr/>
          </p:nvSpPr>
          <p:spPr>
            <a:xfrm>
              <a:off x="3296650" y="4758633"/>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0" name="Oval 99">
              <a:extLst>
                <a:ext uri="{FF2B5EF4-FFF2-40B4-BE49-F238E27FC236}">
                  <a16:creationId xmlns:a16="http://schemas.microsoft.com/office/drawing/2014/main" id="{6701932B-4B13-455C-B2AC-033A6FB01CD6}"/>
                </a:ext>
              </a:extLst>
            </p:cNvPr>
            <p:cNvSpPr/>
            <p:nvPr/>
          </p:nvSpPr>
          <p:spPr>
            <a:xfrm>
              <a:off x="3528590" y="4758633"/>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1" name="Oval 100">
              <a:extLst>
                <a:ext uri="{FF2B5EF4-FFF2-40B4-BE49-F238E27FC236}">
                  <a16:creationId xmlns:a16="http://schemas.microsoft.com/office/drawing/2014/main" id="{E66F5B2D-CDF2-408C-B694-86444DEB5575}"/>
                </a:ext>
              </a:extLst>
            </p:cNvPr>
            <p:cNvSpPr/>
            <p:nvPr/>
          </p:nvSpPr>
          <p:spPr>
            <a:xfrm>
              <a:off x="3760530" y="4758633"/>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2" name="Oval 101">
              <a:extLst>
                <a:ext uri="{FF2B5EF4-FFF2-40B4-BE49-F238E27FC236}">
                  <a16:creationId xmlns:a16="http://schemas.microsoft.com/office/drawing/2014/main" id="{631A6AAA-E373-4DE7-A0F8-55BBD30E9533}"/>
                </a:ext>
              </a:extLst>
            </p:cNvPr>
            <p:cNvSpPr/>
            <p:nvPr/>
          </p:nvSpPr>
          <p:spPr>
            <a:xfrm>
              <a:off x="3992470" y="4758633"/>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3" name="Oval 102">
              <a:extLst>
                <a:ext uri="{FF2B5EF4-FFF2-40B4-BE49-F238E27FC236}">
                  <a16:creationId xmlns:a16="http://schemas.microsoft.com/office/drawing/2014/main" id="{8C9AD370-CAE1-4AD2-A415-4EB01178FAE6}"/>
                </a:ext>
              </a:extLst>
            </p:cNvPr>
            <p:cNvSpPr/>
            <p:nvPr/>
          </p:nvSpPr>
          <p:spPr>
            <a:xfrm>
              <a:off x="1676007" y="495757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4" name="Oval 103">
              <a:extLst>
                <a:ext uri="{FF2B5EF4-FFF2-40B4-BE49-F238E27FC236}">
                  <a16:creationId xmlns:a16="http://schemas.microsoft.com/office/drawing/2014/main" id="{063E4443-1BD3-464A-8B32-4D06A821D8B3}"/>
                </a:ext>
              </a:extLst>
            </p:cNvPr>
            <p:cNvSpPr/>
            <p:nvPr/>
          </p:nvSpPr>
          <p:spPr>
            <a:xfrm>
              <a:off x="1906968" y="495757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5" name="Oval 104">
              <a:extLst>
                <a:ext uri="{FF2B5EF4-FFF2-40B4-BE49-F238E27FC236}">
                  <a16:creationId xmlns:a16="http://schemas.microsoft.com/office/drawing/2014/main" id="{ABD73AB5-DBB1-43E7-B872-6F8EFD04AEB0}"/>
                </a:ext>
              </a:extLst>
            </p:cNvPr>
            <p:cNvSpPr/>
            <p:nvPr/>
          </p:nvSpPr>
          <p:spPr>
            <a:xfrm>
              <a:off x="2137929" y="495757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6" name="Oval 105">
              <a:extLst>
                <a:ext uri="{FF2B5EF4-FFF2-40B4-BE49-F238E27FC236}">
                  <a16:creationId xmlns:a16="http://schemas.microsoft.com/office/drawing/2014/main" id="{EC6D5106-E58B-4BFF-8BEF-372998233113}"/>
                </a:ext>
              </a:extLst>
            </p:cNvPr>
            <p:cNvSpPr/>
            <p:nvPr/>
          </p:nvSpPr>
          <p:spPr>
            <a:xfrm>
              <a:off x="2368890" y="495757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7" name="Oval 106">
              <a:extLst>
                <a:ext uri="{FF2B5EF4-FFF2-40B4-BE49-F238E27FC236}">
                  <a16:creationId xmlns:a16="http://schemas.microsoft.com/office/drawing/2014/main" id="{9687D82D-7418-49AB-8A9B-2FDC5C7128F1}"/>
                </a:ext>
              </a:extLst>
            </p:cNvPr>
            <p:cNvSpPr/>
            <p:nvPr/>
          </p:nvSpPr>
          <p:spPr>
            <a:xfrm>
              <a:off x="2600830" y="495757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8" name="Oval 107">
              <a:extLst>
                <a:ext uri="{FF2B5EF4-FFF2-40B4-BE49-F238E27FC236}">
                  <a16:creationId xmlns:a16="http://schemas.microsoft.com/office/drawing/2014/main" id="{D7176063-901E-4CBB-B945-21873B6805C4}"/>
                </a:ext>
              </a:extLst>
            </p:cNvPr>
            <p:cNvSpPr/>
            <p:nvPr/>
          </p:nvSpPr>
          <p:spPr>
            <a:xfrm>
              <a:off x="2832770" y="495757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9" name="Oval 108">
              <a:extLst>
                <a:ext uri="{FF2B5EF4-FFF2-40B4-BE49-F238E27FC236}">
                  <a16:creationId xmlns:a16="http://schemas.microsoft.com/office/drawing/2014/main" id="{A8E734F2-81E9-4735-B43C-C9DC07BD94DE}"/>
                </a:ext>
              </a:extLst>
            </p:cNvPr>
            <p:cNvSpPr/>
            <p:nvPr/>
          </p:nvSpPr>
          <p:spPr>
            <a:xfrm>
              <a:off x="3064710" y="495757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0" name="Oval 109">
              <a:extLst>
                <a:ext uri="{FF2B5EF4-FFF2-40B4-BE49-F238E27FC236}">
                  <a16:creationId xmlns:a16="http://schemas.microsoft.com/office/drawing/2014/main" id="{5EFC9D34-44DF-4912-942F-FBC45E93EE8F}"/>
                </a:ext>
              </a:extLst>
            </p:cNvPr>
            <p:cNvSpPr/>
            <p:nvPr/>
          </p:nvSpPr>
          <p:spPr>
            <a:xfrm>
              <a:off x="3296650" y="495757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1" name="Oval 110">
              <a:extLst>
                <a:ext uri="{FF2B5EF4-FFF2-40B4-BE49-F238E27FC236}">
                  <a16:creationId xmlns:a16="http://schemas.microsoft.com/office/drawing/2014/main" id="{A478FBB0-135F-41ED-9E61-3A5C852AFAB4}"/>
                </a:ext>
              </a:extLst>
            </p:cNvPr>
            <p:cNvSpPr/>
            <p:nvPr/>
          </p:nvSpPr>
          <p:spPr>
            <a:xfrm>
              <a:off x="3528590" y="495757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2" name="Oval 111">
              <a:extLst>
                <a:ext uri="{FF2B5EF4-FFF2-40B4-BE49-F238E27FC236}">
                  <a16:creationId xmlns:a16="http://schemas.microsoft.com/office/drawing/2014/main" id="{E0F97251-5D37-4CE2-8D8D-AE0CA23E4EF9}"/>
                </a:ext>
              </a:extLst>
            </p:cNvPr>
            <p:cNvSpPr/>
            <p:nvPr/>
          </p:nvSpPr>
          <p:spPr>
            <a:xfrm>
              <a:off x="3760530" y="495757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3" name="Oval 112">
              <a:extLst>
                <a:ext uri="{FF2B5EF4-FFF2-40B4-BE49-F238E27FC236}">
                  <a16:creationId xmlns:a16="http://schemas.microsoft.com/office/drawing/2014/main" id="{49C3FB9D-1356-4804-B092-CBC726AB8D01}"/>
                </a:ext>
              </a:extLst>
            </p:cNvPr>
            <p:cNvSpPr/>
            <p:nvPr/>
          </p:nvSpPr>
          <p:spPr>
            <a:xfrm>
              <a:off x="3992470" y="495757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7" name="Arrow: Right 6">
            <a:extLst>
              <a:ext uri="{FF2B5EF4-FFF2-40B4-BE49-F238E27FC236}">
                <a16:creationId xmlns:a16="http://schemas.microsoft.com/office/drawing/2014/main" id="{73CE728D-98D1-4357-9BEA-78E1B85A0FB1}"/>
              </a:ext>
            </a:extLst>
          </p:cNvPr>
          <p:cNvSpPr/>
          <p:nvPr/>
        </p:nvSpPr>
        <p:spPr>
          <a:xfrm>
            <a:off x="4260732" y="2266983"/>
            <a:ext cx="1917424" cy="825759"/>
          </a:xfrm>
          <a:prstGeom prst="rightArrow">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t>Muestreo</a:t>
            </a:r>
            <a:endParaRPr lang="es-ES" dirty="0"/>
          </a:p>
        </p:txBody>
      </p:sp>
      <p:grpSp>
        <p:nvGrpSpPr>
          <p:cNvPr id="148" name="Grupo 147">
            <a:extLst>
              <a:ext uri="{FF2B5EF4-FFF2-40B4-BE49-F238E27FC236}">
                <a16:creationId xmlns:a16="http://schemas.microsoft.com/office/drawing/2014/main" id="{B260148A-EF1D-A743-8CD6-BD24A603A443}"/>
              </a:ext>
            </a:extLst>
          </p:cNvPr>
          <p:cNvGrpSpPr/>
          <p:nvPr/>
        </p:nvGrpSpPr>
        <p:grpSpPr>
          <a:xfrm>
            <a:off x="6186220" y="3565482"/>
            <a:ext cx="1520710" cy="1161954"/>
            <a:chOff x="6291652" y="2583929"/>
            <a:chExt cx="1773632" cy="1502778"/>
          </a:xfrm>
        </p:grpSpPr>
        <p:sp>
          <p:nvSpPr>
            <p:cNvPr id="149" name="Rectangle: Rounded Corners 113">
              <a:extLst>
                <a:ext uri="{FF2B5EF4-FFF2-40B4-BE49-F238E27FC236}">
                  <a16:creationId xmlns:a16="http://schemas.microsoft.com/office/drawing/2014/main" id="{61247F49-5946-7440-9EFE-915B75FDC167}"/>
                </a:ext>
              </a:extLst>
            </p:cNvPr>
            <p:cNvSpPr/>
            <p:nvPr/>
          </p:nvSpPr>
          <p:spPr>
            <a:xfrm>
              <a:off x="6291652" y="2583929"/>
              <a:ext cx="1773632" cy="1502778"/>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endParaRPr lang="es-MX" dirty="0"/>
            </a:p>
            <a:p>
              <a:endParaRPr lang="es-MX" dirty="0"/>
            </a:p>
            <a:p>
              <a:endParaRPr lang="es-MX" dirty="0"/>
            </a:p>
            <a:p>
              <a:r>
                <a:rPr lang="es-MX" dirty="0"/>
                <a:t>Muestra 2</a:t>
              </a:r>
              <a:br>
                <a:rPr lang="es-MX" dirty="0"/>
              </a:br>
              <a:br>
                <a:rPr lang="es-MX" dirty="0"/>
              </a:br>
              <a:br>
                <a:rPr lang="es-MX" dirty="0"/>
              </a:br>
              <a:br>
                <a:rPr lang="es-MX" dirty="0"/>
              </a:br>
              <a:br>
                <a:rPr lang="es-MX" dirty="0"/>
              </a:br>
              <a:br>
                <a:rPr lang="es-MX" dirty="0"/>
              </a:br>
              <a:br>
                <a:rPr lang="es-MX" dirty="0"/>
              </a:br>
              <a:endParaRPr lang="es-ES" dirty="0"/>
            </a:p>
          </p:txBody>
        </p:sp>
        <p:sp>
          <p:nvSpPr>
            <p:cNvPr id="150" name="Oval 114">
              <a:extLst>
                <a:ext uri="{FF2B5EF4-FFF2-40B4-BE49-F238E27FC236}">
                  <a16:creationId xmlns:a16="http://schemas.microsoft.com/office/drawing/2014/main" id="{ECEA60E9-6EA5-1741-BD3C-4303E11E079E}"/>
                </a:ext>
              </a:extLst>
            </p:cNvPr>
            <p:cNvSpPr/>
            <p:nvPr/>
          </p:nvSpPr>
          <p:spPr>
            <a:xfrm>
              <a:off x="6607674" y="302085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1" name="Oval 115">
              <a:extLst>
                <a:ext uri="{FF2B5EF4-FFF2-40B4-BE49-F238E27FC236}">
                  <a16:creationId xmlns:a16="http://schemas.microsoft.com/office/drawing/2014/main" id="{167F35AC-7611-2843-A172-2CE0659F5B88}"/>
                </a:ext>
              </a:extLst>
            </p:cNvPr>
            <p:cNvSpPr/>
            <p:nvPr/>
          </p:nvSpPr>
          <p:spPr>
            <a:xfrm>
              <a:off x="6838635" y="302085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2" name="Oval 116">
              <a:extLst>
                <a:ext uri="{FF2B5EF4-FFF2-40B4-BE49-F238E27FC236}">
                  <a16:creationId xmlns:a16="http://schemas.microsoft.com/office/drawing/2014/main" id="{006C99B5-B2CE-5A44-A67D-075F84474C6D}"/>
                </a:ext>
              </a:extLst>
            </p:cNvPr>
            <p:cNvSpPr/>
            <p:nvPr/>
          </p:nvSpPr>
          <p:spPr>
            <a:xfrm>
              <a:off x="7069596" y="302085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3" name="Oval 117">
              <a:extLst>
                <a:ext uri="{FF2B5EF4-FFF2-40B4-BE49-F238E27FC236}">
                  <a16:creationId xmlns:a16="http://schemas.microsoft.com/office/drawing/2014/main" id="{9702D244-43C3-0B4E-94F4-3705DF5013F0}"/>
                </a:ext>
              </a:extLst>
            </p:cNvPr>
            <p:cNvSpPr/>
            <p:nvPr/>
          </p:nvSpPr>
          <p:spPr>
            <a:xfrm>
              <a:off x="7300557" y="302085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4" name="Oval 118">
              <a:extLst>
                <a:ext uri="{FF2B5EF4-FFF2-40B4-BE49-F238E27FC236}">
                  <a16:creationId xmlns:a16="http://schemas.microsoft.com/office/drawing/2014/main" id="{97BE9A99-3F0A-234D-BB67-2991E9A8F319}"/>
                </a:ext>
              </a:extLst>
            </p:cNvPr>
            <p:cNvSpPr/>
            <p:nvPr/>
          </p:nvSpPr>
          <p:spPr>
            <a:xfrm>
              <a:off x="7532497" y="302085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5" name="Oval 119">
              <a:extLst>
                <a:ext uri="{FF2B5EF4-FFF2-40B4-BE49-F238E27FC236}">
                  <a16:creationId xmlns:a16="http://schemas.microsoft.com/office/drawing/2014/main" id="{FAD71036-5DBD-DA43-98CE-732066F5D241}"/>
                </a:ext>
              </a:extLst>
            </p:cNvPr>
            <p:cNvSpPr/>
            <p:nvPr/>
          </p:nvSpPr>
          <p:spPr>
            <a:xfrm>
              <a:off x="6611807" y="3271508"/>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6" name="Oval 120">
              <a:extLst>
                <a:ext uri="{FF2B5EF4-FFF2-40B4-BE49-F238E27FC236}">
                  <a16:creationId xmlns:a16="http://schemas.microsoft.com/office/drawing/2014/main" id="{8093939D-606C-E841-B956-896C96926E21}"/>
                </a:ext>
              </a:extLst>
            </p:cNvPr>
            <p:cNvSpPr/>
            <p:nvPr/>
          </p:nvSpPr>
          <p:spPr>
            <a:xfrm>
              <a:off x="6842768" y="3271508"/>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7" name="Oval 121">
              <a:extLst>
                <a:ext uri="{FF2B5EF4-FFF2-40B4-BE49-F238E27FC236}">
                  <a16:creationId xmlns:a16="http://schemas.microsoft.com/office/drawing/2014/main" id="{8BEC2B72-C603-FE41-8A4E-8BC881C9EB33}"/>
                </a:ext>
              </a:extLst>
            </p:cNvPr>
            <p:cNvSpPr/>
            <p:nvPr/>
          </p:nvSpPr>
          <p:spPr>
            <a:xfrm>
              <a:off x="7073729" y="3271508"/>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8" name="Oval 122">
              <a:extLst>
                <a:ext uri="{FF2B5EF4-FFF2-40B4-BE49-F238E27FC236}">
                  <a16:creationId xmlns:a16="http://schemas.microsoft.com/office/drawing/2014/main" id="{11CDD965-02A6-FD4D-832B-0DBE381709CE}"/>
                </a:ext>
              </a:extLst>
            </p:cNvPr>
            <p:cNvSpPr/>
            <p:nvPr/>
          </p:nvSpPr>
          <p:spPr>
            <a:xfrm>
              <a:off x="7304690" y="3271508"/>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9" name="Oval 123">
              <a:extLst>
                <a:ext uri="{FF2B5EF4-FFF2-40B4-BE49-F238E27FC236}">
                  <a16:creationId xmlns:a16="http://schemas.microsoft.com/office/drawing/2014/main" id="{91F9A556-1BA6-2D43-9F37-9CD02246FC95}"/>
                </a:ext>
              </a:extLst>
            </p:cNvPr>
            <p:cNvSpPr/>
            <p:nvPr/>
          </p:nvSpPr>
          <p:spPr>
            <a:xfrm>
              <a:off x="7536630" y="3271508"/>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0" name="Oval 124">
              <a:extLst>
                <a:ext uri="{FF2B5EF4-FFF2-40B4-BE49-F238E27FC236}">
                  <a16:creationId xmlns:a16="http://schemas.microsoft.com/office/drawing/2014/main" id="{243ED74D-4431-D245-8863-540ABD8C6BEE}"/>
                </a:ext>
              </a:extLst>
            </p:cNvPr>
            <p:cNvSpPr/>
            <p:nvPr/>
          </p:nvSpPr>
          <p:spPr>
            <a:xfrm>
              <a:off x="6607674" y="3527939"/>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1" name="Oval 125">
              <a:extLst>
                <a:ext uri="{FF2B5EF4-FFF2-40B4-BE49-F238E27FC236}">
                  <a16:creationId xmlns:a16="http://schemas.microsoft.com/office/drawing/2014/main" id="{74C5CAD6-BFCF-4045-AEA9-41CD18AEBB36}"/>
                </a:ext>
              </a:extLst>
            </p:cNvPr>
            <p:cNvSpPr/>
            <p:nvPr/>
          </p:nvSpPr>
          <p:spPr>
            <a:xfrm>
              <a:off x="6838635" y="3527939"/>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2" name="Oval 126">
              <a:extLst>
                <a:ext uri="{FF2B5EF4-FFF2-40B4-BE49-F238E27FC236}">
                  <a16:creationId xmlns:a16="http://schemas.microsoft.com/office/drawing/2014/main" id="{C306F26B-7E19-E94B-90BF-473DBA724F23}"/>
                </a:ext>
              </a:extLst>
            </p:cNvPr>
            <p:cNvSpPr/>
            <p:nvPr/>
          </p:nvSpPr>
          <p:spPr>
            <a:xfrm>
              <a:off x="7069596" y="3527939"/>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3" name="Oval 127">
              <a:extLst>
                <a:ext uri="{FF2B5EF4-FFF2-40B4-BE49-F238E27FC236}">
                  <a16:creationId xmlns:a16="http://schemas.microsoft.com/office/drawing/2014/main" id="{0C28E4B7-B37B-8943-807A-B5FD3B742421}"/>
                </a:ext>
              </a:extLst>
            </p:cNvPr>
            <p:cNvSpPr/>
            <p:nvPr/>
          </p:nvSpPr>
          <p:spPr>
            <a:xfrm>
              <a:off x="7300557" y="3527939"/>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4" name="Oval 128">
              <a:extLst>
                <a:ext uri="{FF2B5EF4-FFF2-40B4-BE49-F238E27FC236}">
                  <a16:creationId xmlns:a16="http://schemas.microsoft.com/office/drawing/2014/main" id="{35BB35F8-6DA8-6545-ABB8-E1D67074E6E2}"/>
                </a:ext>
              </a:extLst>
            </p:cNvPr>
            <p:cNvSpPr/>
            <p:nvPr/>
          </p:nvSpPr>
          <p:spPr>
            <a:xfrm>
              <a:off x="7532497" y="3527939"/>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82" name="Grupo 181">
            <a:extLst>
              <a:ext uri="{FF2B5EF4-FFF2-40B4-BE49-F238E27FC236}">
                <a16:creationId xmlns:a16="http://schemas.microsoft.com/office/drawing/2014/main" id="{E41DE02C-A15C-8941-A4A5-1DD5BA3400A2}"/>
              </a:ext>
            </a:extLst>
          </p:cNvPr>
          <p:cNvGrpSpPr/>
          <p:nvPr/>
        </p:nvGrpSpPr>
        <p:grpSpPr>
          <a:xfrm>
            <a:off x="6215753" y="2162971"/>
            <a:ext cx="1520710" cy="1161954"/>
            <a:chOff x="6291652" y="2583929"/>
            <a:chExt cx="1773632" cy="1502778"/>
          </a:xfrm>
        </p:grpSpPr>
        <p:sp>
          <p:nvSpPr>
            <p:cNvPr id="183" name="Rectangle: Rounded Corners 113">
              <a:extLst>
                <a:ext uri="{FF2B5EF4-FFF2-40B4-BE49-F238E27FC236}">
                  <a16:creationId xmlns:a16="http://schemas.microsoft.com/office/drawing/2014/main" id="{08EB490D-F74D-F445-983D-262E9072B645}"/>
                </a:ext>
              </a:extLst>
            </p:cNvPr>
            <p:cNvSpPr/>
            <p:nvPr/>
          </p:nvSpPr>
          <p:spPr>
            <a:xfrm>
              <a:off x="6291652" y="2583929"/>
              <a:ext cx="1773632" cy="1502778"/>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endParaRPr lang="es-MX" dirty="0"/>
            </a:p>
            <a:p>
              <a:endParaRPr lang="es-MX" dirty="0"/>
            </a:p>
            <a:p>
              <a:endParaRPr lang="es-MX" dirty="0"/>
            </a:p>
            <a:p>
              <a:r>
                <a:rPr lang="es-MX" dirty="0"/>
                <a:t>Muestra 1</a:t>
              </a:r>
              <a:br>
                <a:rPr lang="es-MX" dirty="0"/>
              </a:br>
              <a:br>
                <a:rPr lang="es-MX" dirty="0"/>
              </a:br>
              <a:br>
                <a:rPr lang="es-MX" dirty="0"/>
              </a:br>
              <a:br>
                <a:rPr lang="es-MX" dirty="0"/>
              </a:br>
              <a:br>
                <a:rPr lang="es-MX" dirty="0"/>
              </a:br>
              <a:br>
                <a:rPr lang="es-MX" dirty="0"/>
              </a:br>
              <a:endParaRPr lang="es-ES" dirty="0"/>
            </a:p>
          </p:txBody>
        </p:sp>
        <p:sp>
          <p:nvSpPr>
            <p:cNvPr id="184" name="Oval 114">
              <a:extLst>
                <a:ext uri="{FF2B5EF4-FFF2-40B4-BE49-F238E27FC236}">
                  <a16:creationId xmlns:a16="http://schemas.microsoft.com/office/drawing/2014/main" id="{55702AA9-C4B0-4048-B361-85A1F06D3CC9}"/>
                </a:ext>
              </a:extLst>
            </p:cNvPr>
            <p:cNvSpPr/>
            <p:nvPr/>
          </p:nvSpPr>
          <p:spPr>
            <a:xfrm>
              <a:off x="6607674" y="302085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5" name="Oval 115">
              <a:extLst>
                <a:ext uri="{FF2B5EF4-FFF2-40B4-BE49-F238E27FC236}">
                  <a16:creationId xmlns:a16="http://schemas.microsoft.com/office/drawing/2014/main" id="{B57282CB-1F07-2344-83B1-EF465240F229}"/>
                </a:ext>
              </a:extLst>
            </p:cNvPr>
            <p:cNvSpPr/>
            <p:nvPr/>
          </p:nvSpPr>
          <p:spPr>
            <a:xfrm>
              <a:off x="6838635" y="302085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6" name="Oval 116">
              <a:extLst>
                <a:ext uri="{FF2B5EF4-FFF2-40B4-BE49-F238E27FC236}">
                  <a16:creationId xmlns:a16="http://schemas.microsoft.com/office/drawing/2014/main" id="{4D7B971F-FCB3-C741-93E1-395E1A048745}"/>
                </a:ext>
              </a:extLst>
            </p:cNvPr>
            <p:cNvSpPr/>
            <p:nvPr/>
          </p:nvSpPr>
          <p:spPr>
            <a:xfrm>
              <a:off x="7069596" y="302085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7" name="Oval 117">
              <a:extLst>
                <a:ext uri="{FF2B5EF4-FFF2-40B4-BE49-F238E27FC236}">
                  <a16:creationId xmlns:a16="http://schemas.microsoft.com/office/drawing/2014/main" id="{2644DEEA-0A79-9745-8C20-22D9219BF683}"/>
                </a:ext>
              </a:extLst>
            </p:cNvPr>
            <p:cNvSpPr/>
            <p:nvPr/>
          </p:nvSpPr>
          <p:spPr>
            <a:xfrm>
              <a:off x="7300557" y="302085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8" name="Oval 118">
              <a:extLst>
                <a:ext uri="{FF2B5EF4-FFF2-40B4-BE49-F238E27FC236}">
                  <a16:creationId xmlns:a16="http://schemas.microsoft.com/office/drawing/2014/main" id="{149AD2A5-8592-614F-953B-5491E555EE66}"/>
                </a:ext>
              </a:extLst>
            </p:cNvPr>
            <p:cNvSpPr/>
            <p:nvPr/>
          </p:nvSpPr>
          <p:spPr>
            <a:xfrm>
              <a:off x="7532497" y="302085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9" name="Oval 119">
              <a:extLst>
                <a:ext uri="{FF2B5EF4-FFF2-40B4-BE49-F238E27FC236}">
                  <a16:creationId xmlns:a16="http://schemas.microsoft.com/office/drawing/2014/main" id="{81A485DD-965C-304D-8476-F28DBCE6BDDD}"/>
                </a:ext>
              </a:extLst>
            </p:cNvPr>
            <p:cNvSpPr/>
            <p:nvPr/>
          </p:nvSpPr>
          <p:spPr>
            <a:xfrm>
              <a:off x="6611807" y="3271508"/>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0" name="Oval 120">
              <a:extLst>
                <a:ext uri="{FF2B5EF4-FFF2-40B4-BE49-F238E27FC236}">
                  <a16:creationId xmlns:a16="http://schemas.microsoft.com/office/drawing/2014/main" id="{3A67990A-A6FC-E24A-9B7F-12801E9F0745}"/>
                </a:ext>
              </a:extLst>
            </p:cNvPr>
            <p:cNvSpPr/>
            <p:nvPr/>
          </p:nvSpPr>
          <p:spPr>
            <a:xfrm>
              <a:off x="6842768" y="3271508"/>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1" name="Oval 121">
              <a:extLst>
                <a:ext uri="{FF2B5EF4-FFF2-40B4-BE49-F238E27FC236}">
                  <a16:creationId xmlns:a16="http://schemas.microsoft.com/office/drawing/2014/main" id="{002F86E0-808E-D74C-98FF-C0AF4440E582}"/>
                </a:ext>
              </a:extLst>
            </p:cNvPr>
            <p:cNvSpPr/>
            <p:nvPr/>
          </p:nvSpPr>
          <p:spPr>
            <a:xfrm>
              <a:off x="7073729" y="3271508"/>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2" name="Oval 122">
              <a:extLst>
                <a:ext uri="{FF2B5EF4-FFF2-40B4-BE49-F238E27FC236}">
                  <a16:creationId xmlns:a16="http://schemas.microsoft.com/office/drawing/2014/main" id="{65B95A6F-3CFF-714C-A379-546FFA575830}"/>
                </a:ext>
              </a:extLst>
            </p:cNvPr>
            <p:cNvSpPr/>
            <p:nvPr/>
          </p:nvSpPr>
          <p:spPr>
            <a:xfrm>
              <a:off x="7304690" y="3271508"/>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3" name="Oval 123">
              <a:extLst>
                <a:ext uri="{FF2B5EF4-FFF2-40B4-BE49-F238E27FC236}">
                  <a16:creationId xmlns:a16="http://schemas.microsoft.com/office/drawing/2014/main" id="{80DD8A95-AC2A-584F-B20E-462032CF9CBB}"/>
                </a:ext>
              </a:extLst>
            </p:cNvPr>
            <p:cNvSpPr/>
            <p:nvPr/>
          </p:nvSpPr>
          <p:spPr>
            <a:xfrm>
              <a:off x="7536630" y="3271508"/>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4" name="Oval 124">
              <a:extLst>
                <a:ext uri="{FF2B5EF4-FFF2-40B4-BE49-F238E27FC236}">
                  <a16:creationId xmlns:a16="http://schemas.microsoft.com/office/drawing/2014/main" id="{BC9A15AB-0286-6445-9C1E-8F8F89325EF1}"/>
                </a:ext>
              </a:extLst>
            </p:cNvPr>
            <p:cNvSpPr/>
            <p:nvPr/>
          </p:nvSpPr>
          <p:spPr>
            <a:xfrm>
              <a:off x="6607674" y="3527939"/>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5" name="Oval 125">
              <a:extLst>
                <a:ext uri="{FF2B5EF4-FFF2-40B4-BE49-F238E27FC236}">
                  <a16:creationId xmlns:a16="http://schemas.microsoft.com/office/drawing/2014/main" id="{EB74141B-AC6B-4346-AD95-DC3F8EE07F3F}"/>
                </a:ext>
              </a:extLst>
            </p:cNvPr>
            <p:cNvSpPr/>
            <p:nvPr/>
          </p:nvSpPr>
          <p:spPr>
            <a:xfrm>
              <a:off x="6838635" y="3527939"/>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6" name="Oval 126">
              <a:extLst>
                <a:ext uri="{FF2B5EF4-FFF2-40B4-BE49-F238E27FC236}">
                  <a16:creationId xmlns:a16="http://schemas.microsoft.com/office/drawing/2014/main" id="{1E76CCB3-EDD2-2748-9F9C-2414A5BDCE64}"/>
                </a:ext>
              </a:extLst>
            </p:cNvPr>
            <p:cNvSpPr/>
            <p:nvPr/>
          </p:nvSpPr>
          <p:spPr>
            <a:xfrm>
              <a:off x="7069596" y="3527939"/>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7" name="Oval 127">
              <a:extLst>
                <a:ext uri="{FF2B5EF4-FFF2-40B4-BE49-F238E27FC236}">
                  <a16:creationId xmlns:a16="http://schemas.microsoft.com/office/drawing/2014/main" id="{F545D910-C3AF-0346-933E-F086A2E57168}"/>
                </a:ext>
              </a:extLst>
            </p:cNvPr>
            <p:cNvSpPr/>
            <p:nvPr/>
          </p:nvSpPr>
          <p:spPr>
            <a:xfrm>
              <a:off x="7300557" y="3527939"/>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8" name="Oval 128">
              <a:extLst>
                <a:ext uri="{FF2B5EF4-FFF2-40B4-BE49-F238E27FC236}">
                  <a16:creationId xmlns:a16="http://schemas.microsoft.com/office/drawing/2014/main" id="{9D41D262-E2E7-FA43-814C-FCF90F51BCE5}"/>
                </a:ext>
              </a:extLst>
            </p:cNvPr>
            <p:cNvSpPr/>
            <p:nvPr/>
          </p:nvSpPr>
          <p:spPr>
            <a:xfrm>
              <a:off x="7532497" y="3527939"/>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99" name="Grupo 198">
            <a:extLst>
              <a:ext uri="{FF2B5EF4-FFF2-40B4-BE49-F238E27FC236}">
                <a16:creationId xmlns:a16="http://schemas.microsoft.com/office/drawing/2014/main" id="{739DC14D-B115-6B41-A11C-E1B8290B253A}"/>
              </a:ext>
            </a:extLst>
          </p:cNvPr>
          <p:cNvGrpSpPr/>
          <p:nvPr/>
        </p:nvGrpSpPr>
        <p:grpSpPr>
          <a:xfrm>
            <a:off x="6178156" y="5376958"/>
            <a:ext cx="1520710" cy="1161954"/>
            <a:chOff x="6291652" y="2583929"/>
            <a:chExt cx="1773632" cy="1502778"/>
          </a:xfrm>
        </p:grpSpPr>
        <p:sp>
          <p:nvSpPr>
            <p:cNvPr id="200" name="Rectangle: Rounded Corners 113">
              <a:extLst>
                <a:ext uri="{FF2B5EF4-FFF2-40B4-BE49-F238E27FC236}">
                  <a16:creationId xmlns:a16="http://schemas.microsoft.com/office/drawing/2014/main" id="{D54B834C-D020-FF4C-B5FA-2461677F2F3E}"/>
                </a:ext>
              </a:extLst>
            </p:cNvPr>
            <p:cNvSpPr/>
            <p:nvPr/>
          </p:nvSpPr>
          <p:spPr>
            <a:xfrm>
              <a:off x="6291652" y="2583929"/>
              <a:ext cx="1773632" cy="1502778"/>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endParaRPr lang="es-MX" dirty="0"/>
            </a:p>
            <a:p>
              <a:endParaRPr lang="es-MX" dirty="0"/>
            </a:p>
            <a:p>
              <a:endParaRPr lang="es-MX" dirty="0"/>
            </a:p>
            <a:p>
              <a:r>
                <a:rPr lang="es-MX" dirty="0"/>
                <a:t>Muestra m</a:t>
              </a:r>
              <a:br>
                <a:rPr lang="es-MX" dirty="0"/>
              </a:br>
              <a:br>
                <a:rPr lang="es-MX" dirty="0"/>
              </a:br>
              <a:br>
                <a:rPr lang="es-MX" dirty="0"/>
              </a:br>
              <a:br>
                <a:rPr lang="es-MX" dirty="0"/>
              </a:br>
              <a:br>
                <a:rPr lang="es-MX" dirty="0"/>
              </a:br>
              <a:br>
                <a:rPr lang="es-MX" dirty="0"/>
              </a:br>
              <a:br>
                <a:rPr lang="es-MX" dirty="0"/>
              </a:br>
              <a:endParaRPr lang="es-ES" dirty="0"/>
            </a:p>
          </p:txBody>
        </p:sp>
        <p:sp>
          <p:nvSpPr>
            <p:cNvPr id="201" name="Oval 114">
              <a:extLst>
                <a:ext uri="{FF2B5EF4-FFF2-40B4-BE49-F238E27FC236}">
                  <a16:creationId xmlns:a16="http://schemas.microsoft.com/office/drawing/2014/main" id="{59027454-D1DF-FA4F-A921-FF1D425F460E}"/>
                </a:ext>
              </a:extLst>
            </p:cNvPr>
            <p:cNvSpPr/>
            <p:nvPr/>
          </p:nvSpPr>
          <p:spPr>
            <a:xfrm>
              <a:off x="6607674" y="302085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2" name="Oval 115">
              <a:extLst>
                <a:ext uri="{FF2B5EF4-FFF2-40B4-BE49-F238E27FC236}">
                  <a16:creationId xmlns:a16="http://schemas.microsoft.com/office/drawing/2014/main" id="{49617A9F-53BB-D64D-B3B8-B2D6AC3EF23A}"/>
                </a:ext>
              </a:extLst>
            </p:cNvPr>
            <p:cNvSpPr/>
            <p:nvPr/>
          </p:nvSpPr>
          <p:spPr>
            <a:xfrm>
              <a:off x="6838635" y="302085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3" name="Oval 116">
              <a:extLst>
                <a:ext uri="{FF2B5EF4-FFF2-40B4-BE49-F238E27FC236}">
                  <a16:creationId xmlns:a16="http://schemas.microsoft.com/office/drawing/2014/main" id="{A77E0E80-EF6C-C649-BEC6-A8981FCB89FD}"/>
                </a:ext>
              </a:extLst>
            </p:cNvPr>
            <p:cNvSpPr/>
            <p:nvPr/>
          </p:nvSpPr>
          <p:spPr>
            <a:xfrm>
              <a:off x="7069596" y="302085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4" name="Oval 117">
              <a:extLst>
                <a:ext uri="{FF2B5EF4-FFF2-40B4-BE49-F238E27FC236}">
                  <a16:creationId xmlns:a16="http://schemas.microsoft.com/office/drawing/2014/main" id="{A97C8C72-C503-2E47-BCEE-162437C607C9}"/>
                </a:ext>
              </a:extLst>
            </p:cNvPr>
            <p:cNvSpPr/>
            <p:nvPr/>
          </p:nvSpPr>
          <p:spPr>
            <a:xfrm>
              <a:off x="7300557" y="302085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5" name="Oval 118">
              <a:extLst>
                <a:ext uri="{FF2B5EF4-FFF2-40B4-BE49-F238E27FC236}">
                  <a16:creationId xmlns:a16="http://schemas.microsoft.com/office/drawing/2014/main" id="{9941271D-8714-1646-BD9C-147AC236FDD8}"/>
                </a:ext>
              </a:extLst>
            </p:cNvPr>
            <p:cNvSpPr/>
            <p:nvPr/>
          </p:nvSpPr>
          <p:spPr>
            <a:xfrm>
              <a:off x="7532497" y="302085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6" name="Oval 119">
              <a:extLst>
                <a:ext uri="{FF2B5EF4-FFF2-40B4-BE49-F238E27FC236}">
                  <a16:creationId xmlns:a16="http://schemas.microsoft.com/office/drawing/2014/main" id="{14A5A586-E924-8240-9712-223F41D491E5}"/>
                </a:ext>
              </a:extLst>
            </p:cNvPr>
            <p:cNvSpPr/>
            <p:nvPr/>
          </p:nvSpPr>
          <p:spPr>
            <a:xfrm>
              <a:off x="6611807" y="3271508"/>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7" name="Oval 120">
              <a:extLst>
                <a:ext uri="{FF2B5EF4-FFF2-40B4-BE49-F238E27FC236}">
                  <a16:creationId xmlns:a16="http://schemas.microsoft.com/office/drawing/2014/main" id="{CB07B9D6-7BA6-274C-BC6F-B1894586439C}"/>
                </a:ext>
              </a:extLst>
            </p:cNvPr>
            <p:cNvSpPr/>
            <p:nvPr/>
          </p:nvSpPr>
          <p:spPr>
            <a:xfrm>
              <a:off x="6842768" y="3271508"/>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8" name="Oval 121">
              <a:extLst>
                <a:ext uri="{FF2B5EF4-FFF2-40B4-BE49-F238E27FC236}">
                  <a16:creationId xmlns:a16="http://schemas.microsoft.com/office/drawing/2014/main" id="{1E2BFF36-F6DC-3C4C-B0BE-0941A4613ACF}"/>
                </a:ext>
              </a:extLst>
            </p:cNvPr>
            <p:cNvSpPr/>
            <p:nvPr/>
          </p:nvSpPr>
          <p:spPr>
            <a:xfrm>
              <a:off x="7073729" y="3271508"/>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9" name="Oval 122">
              <a:extLst>
                <a:ext uri="{FF2B5EF4-FFF2-40B4-BE49-F238E27FC236}">
                  <a16:creationId xmlns:a16="http://schemas.microsoft.com/office/drawing/2014/main" id="{7BA8B677-BCF8-1A47-A357-E2B9B29E992A}"/>
                </a:ext>
              </a:extLst>
            </p:cNvPr>
            <p:cNvSpPr/>
            <p:nvPr/>
          </p:nvSpPr>
          <p:spPr>
            <a:xfrm>
              <a:off x="7304690" y="3271508"/>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0" name="Oval 123">
              <a:extLst>
                <a:ext uri="{FF2B5EF4-FFF2-40B4-BE49-F238E27FC236}">
                  <a16:creationId xmlns:a16="http://schemas.microsoft.com/office/drawing/2014/main" id="{41E8D7B0-02AF-6F42-B223-C303C9F54910}"/>
                </a:ext>
              </a:extLst>
            </p:cNvPr>
            <p:cNvSpPr/>
            <p:nvPr/>
          </p:nvSpPr>
          <p:spPr>
            <a:xfrm>
              <a:off x="7536630" y="3271508"/>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1" name="Oval 124">
              <a:extLst>
                <a:ext uri="{FF2B5EF4-FFF2-40B4-BE49-F238E27FC236}">
                  <a16:creationId xmlns:a16="http://schemas.microsoft.com/office/drawing/2014/main" id="{6830E302-3B39-A547-B6C1-5BAFB4703E3C}"/>
                </a:ext>
              </a:extLst>
            </p:cNvPr>
            <p:cNvSpPr/>
            <p:nvPr/>
          </p:nvSpPr>
          <p:spPr>
            <a:xfrm>
              <a:off x="6607674" y="3527939"/>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2" name="Oval 125">
              <a:extLst>
                <a:ext uri="{FF2B5EF4-FFF2-40B4-BE49-F238E27FC236}">
                  <a16:creationId xmlns:a16="http://schemas.microsoft.com/office/drawing/2014/main" id="{18A04C0A-617D-2341-A397-85805B112156}"/>
                </a:ext>
              </a:extLst>
            </p:cNvPr>
            <p:cNvSpPr/>
            <p:nvPr/>
          </p:nvSpPr>
          <p:spPr>
            <a:xfrm>
              <a:off x="6838635" y="3527939"/>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3" name="Oval 126">
              <a:extLst>
                <a:ext uri="{FF2B5EF4-FFF2-40B4-BE49-F238E27FC236}">
                  <a16:creationId xmlns:a16="http://schemas.microsoft.com/office/drawing/2014/main" id="{29513A94-766A-A04F-9899-11A6778CE4AC}"/>
                </a:ext>
              </a:extLst>
            </p:cNvPr>
            <p:cNvSpPr/>
            <p:nvPr/>
          </p:nvSpPr>
          <p:spPr>
            <a:xfrm>
              <a:off x="7069596" y="3527939"/>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4" name="Oval 127">
              <a:extLst>
                <a:ext uri="{FF2B5EF4-FFF2-40B4-BE49-F238E27FC236}">
                  <a16:creationId xmlns:a16="http://schemas.microsoft.com/office/drawing/2014/main" id="{F90A7746-7A32-AA43-9A1A-DAD8BA0646AA}"/>
                </a:ext>
              </a:extLst>
            </p:cNvPr>
            <p:cNvSpPr/>
            <p:nvPr/>
          </p:nvSpPr>
          <p:spPr>
            <a:xfrm>
              <a:off x="7300557" y="3527939"/>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5" name="Oval 128">
              <a:extLst>
                <a:ext uri="{FF2B5EF4-FFF2-40B4-BE49-F238E27FC236}">
                  <a16:creationId xmlns:a16="http://schemas.microsoft.com/office/drawing/2014/main" id="{BBB3B113-7864-8249-985A-B9A324C2DD33}"/>
                </a:ext>
              </a:extLst>
            </p:cNvPr>
            <p:cNvSpPr/>
            <p:nvPr/>
          </p:nvSpPr>
          <p:spPr>
            <a:xfrm>
              <a:off x="7532497" y="3527939"/>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16" name="CuadroTexto 215">
            <a:extLst>
              <a:ext uri="{FF2B5EF4-FFF2-40B4-BE49-F238E27FC236}">
                <a16:creationId xmlns:a16="http://schemas.microsoft.com/office/drawing/2014/main" id="{7A153C9E-BC07-1B43-9354-577E0EDAC51B}"/>
              </a:ext>
            </a:extLst>
          </p:cNvPr>
          <p:cNvSpPr txBox="1"/>
          <p:nvPr/>
        </p:nvSpPr>
        <p:spPr>
          <a:xfrm>
            <a:off x="6686156" y="4796972"/>
            <a:ext cx="3714522" cy="369332"/>
          </a:xfrm>
          <a:prstGeom prst="rect">
            <a:avLst/>
          </a:prstGeom>
          <a:noFill/>
        </p:spPr>
        <p:txBody>
          <a:bodyPr wrap="square" rtlCol="0">
            <a:spAutoFit/>
          </a:bodyPr>
          <a:lstStyle/>
          <a:p>
            <a:r>
              <a:rPr lang="es-ES" b="1" dirty="0"/>
              <a:t>…</a:t>
            </a:r>
          </a:p>
        </p:txBody>
      </p:sp>
      <p:sp>
        <p:nvSpPr>
          <p:cNvPr id="217" name="Arrow: Right 6">
            <a:extLst>
              <a:ext uri="{FF2B5EF4-FFF2-40B4-BE49-F238E27FC236}">
                <a16:creationId xmlns:a16="http://schemas.microsoft.com/office/drawing/2014/main" id="{3E63C90B-652E-004B-8651-C4D7052C1696}"/>
              </a:ext>
            </a:extLst>
          </p:cNvPr>
          <p:cNvSpPr/>
          <p:nvPr/>
        </p:nvSpPr>
        <p:spPr>
          <a:xfrm>
            <a:off x="4260732" y="3654978"/>
            <a:ext cx="1917424" cy="825759"/>
          </a:xfrm>
          <a:prstGeom prst="rightArrow">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t>Muestreo</a:t>
            </a:r>
            <a:endParaRPr lang="es-ES" dirty="0"/>
          </a:p>
        </p:txBody>
      </p:sp>
      <p:sp>
        <p:nvSpPr>
          <p:cNvPr id="218" name="Arrow: Right 6">
            <a:extLst>
              <a:ext uri="{FF2B5EF4-FFF2-40B4-BE49-F238E27FC236}">
                <a16:creationId xmlns:a16="http://schemas.microsoft.com/office/drawing/2014/main" id="{CC416C92-411A-6246-B005-AE57A9F4BE66}"/>
              </a:ext>
            </a:extLst>
          </p:cNvPr>
          <p:cNvSpPr/>
          <p:nvPr/>
        </p:nvSpPr>
        <p:spPr>
          <a:xfrm rot="1327275">
            <a:off x="3758834" y="5046086"/>
            <a:ext cx="2350351" cy="825759"/>
          </a:xfrm>
          <a:prstGeom prst="rightArrow">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t>Muestreo</a:t>
            </a:r>
            <a:endParaRPr lang="es-ES" dirty="0"/>
          </a:p>
        </p:txBody>
      </p:sp>
      <mc:AlternateContent xmlns:mc="http://schemas.openxmlformats.org/markup-compatibility/2006" xmlns:a14="http://schemas.microsoft.com/office/drawing/2010/main">
        <mc:Choice Requires="a14">
          <p:sp>
            <p:nvSpPr>
              <p:cNvPr id="221" name="CuadroTexto 220">
                <a:extLst>
                  <a:ext uri="{FF2B5EF4-FFF2-40B4-BE49-F238E27FC236}">
                    <a16:creationId xmlns:a16="http://schemas.microsoft.com/office/drawing/2014/main" id="{ACBF9E96-5965-C64A-A800-F71B26ECECBD}"/>
                  </a:ext>
                </a:extLst>
              </p:cNvPr>
              <p:cNvSpPr txBox="1"/>
              <p:nvPr/>
            </p:nvSpPr>
            <p:spPr>
              <a:xfrm>
                <a:off x="7872189" y="2266983"/>
                <a:ext cx="371452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ES" b="1" i="1" smtClean="0">
                          <a:latin typeface="Cambria Math" panose="02040503050406030204" pitchFamily="18" charset="0"/>
                        </a:rPr>
                        <m:t>𝒙</m:t>
                      </m:r>
                      <m:r>
                        <a:rPr lang="es-ES" b="1" i="1" smtClean="0">
                          <a:latin typeface="Cambria Math" panose="02040503050406030204" pitchFamily="18" charset="0"/>
                        </a:rPr>
                        <m:t>=</m:t>
                      </m:r>
                      <m:d>
                        <m:dPr>
                          <m:ctrlPr>
                            <a:rPr lang="es-ES" b="1" i="1" smtClean="0">
                              <a:latin typeface="Cambria Math" panose="02040503050406030204" pitchFamily="18" charset="0"/>
                            </a:rPr>
                          </m:ctrlPr>
                        </m:dPr>
                        <m:e>
                          <m:sSub>
                            <m:sSubPr>
                              <m:ctrlPr>
                                <a:rPr lang="es-ES" b="1" i="1" smtClean="0">
                                  <a:latin typeface="Cambria Math" panose="02040503050406030204" pitchFamily="18" charset="0"/>
                                </a:rPr>
                              </m:ctrlPr>
                            </m:sSubPr>
                            <m:e>
                              <m:r>
                                <a:rPr lang="es-ES" b="1" i="1" smtClean="0">
                                  <a:latin typeface="Cambria Math" panose="02040503050406030204" pitchFamily="18" charset="0"/>
                                </a:rPr>
                                <m:t>𝒙</m:t>
                              </m:r>
                            </m:e>
                            <m:sub>
                              <m:r>
                                <a:rPr lang="es-ES" b="1" i="1" smtClean="0">
                                  <a:latin typeface="Cambria Math" panose="02040503050406030204" pitchFamily="18" charset="0"/>
                                </a:rPr>
                                <m:t>𝟏</m:t>
                              </m:r>
                            </m:sub>
                          </m:sSub>
                          <m:r>
                            <a:rPr lang="es-ES" b="1" i="1" smtClean="0">
                              <a:latin typeface="Cambria Math" panose="02040503050406030204" pitchFamily="18" charset="0"/>
                            </a:rPr>
                            <m:t>,</m:t>
                          </m:r>
                          <m:sSub>
                            <m:sSubPr>
                              <m:ctrlPr>
                                <a:rPr lang="es-ES" b="1" i="1" smtClean="0">
                                  <a:latin typeface="Cambria Math" panose="02040503050406030204" pitchFamily="18" charset="0"/>
                                </a:rPr>
                              </m:ctrlPr>
                            </m:sSubPr>
                            <m:e>
                              <m:r>
                                <a:rPr lang="es-ES" b="1" i="1" smtClean="0">
                                  <a:latin typeface="Cambria Math" panose="02040503050406030204" pitchFamily="18" charset="0"/>
                                </a:rPr>
                                <m:t>𝒙</m:t>
                              </m:r>
                            </m:e>
                            <m:sub>
                              <m:r>
                                <a:rPr lang="es-ES" b="1" i="1" smtClean="0">
                                  <a:latin typeface="Cambria Math" panose="02040503050406030204" pitchFamily="18" charset="0"/>
                                </a:rPr>
                                <m:t>𝟐</m:t>
                              </m:r>
                            </m:sub>
                          </m:sSub>
                          <m:r>
                            <a:rPr lang="es-ES" b="1" i="1" smtClean="0">
                              <a:latin typeface="Cambria Math" panose="02040503050406030204" pitchFamily="18" charset="0"/>
                            </a:rPr>
                            <m:t>,…,</m:t>
                          </m:r>
                          <m:sSub>
                            <m:sSubPr>
                              <m:ctrlPr>
                                <a:rPr lang="es-ES" b="1" i="1" smtClean="0">
                                  <a:latin typeface="Cambria Math" panose="02040503050406030204" pitchFamily="18" charset="0"/>
                                </a:rPr>
                              </m:ctrlPr>
                            </m:sSubPr>
                            <m:e>
                              <m:r>
                                <a:rPr lang="es-ES" b="1" i="1" smtClean="0">
                                  <a:latin typeface="Cambria Math" panose="02040503050406030204" pitchFamily="18" charset="0"/>
                                </a:rPr>
                                <m:t>𝒙</m:t>
                              </m:r>
                            </m:e>
                            <m:sub>
                              <m:r>
                                <a:rPr lang="es-ES" b="1" i="1" smtClean="0">
                                  <a:latin typeface="Cambria Math" panose="02040503050406030204" pitchFamily="18" charset="0"/>
                                </a:rPr>
                                <m:t>𝒏</m:t>
                              </m:r>
                            </m:sub>
                          </m:sSub>
                        </m:e>
                      </m:d>
                    </m:oMath>
                    <m:oMath xmlns:m="http://schemas.openxmlformats.org/officeDocument/2006/math">
                      <m:acc>
                        <m:accPr>
                          <m:chr m:val="̅"/>
                          <m:ctrlPr>
                            <a:rPr lang="es-ES" b="1" i="1" smtClean="0">
                              <a:latin typeface="Cambria Math" panose="02040503050406030204" pitchFamily="18" charset="0"/>
                            </a:rPr>
                          </m:ctrlPr>
                        </m:accPr>
                        <m:e>
                          <m:r>
                            <a:rPr lang="es-ES" b="1" i="1" smtClean="0">
                              <a:latin typeface="Cambria Math" panose="02040503050406030204" pitchFamily="18" charset="0"/>
                            </a:rPr>
                            <m:t>𝒙</m:t>
                          </m:r>
                        </m:e>
                      </m:acc>
                      <m:r>
                        <a:rPr lang="es-ES" b="1" i="1" smtClean="0">
                          <a:latin typeface="Cambria Math" panose="02040503050406030204" pitchFamily="18" charset="0"/>
                        </a:rPr>
                        <m:t>=</m:t>
                      </m:r>
                      <m:r>
                        <a:rPr lang="es-ES" b="1" i="1" smtClean="0">
                          <a:latin typeface="Cambria Math" panose="02040503050406030204" pitchFamily="18" charset="0"/>
                        </a:rPr>
                        <m:t>𝟏𝟒</m:t>
                      </m:r>
                      <m:r>
                        <a:rPr lang="es-ES" b="1" i="1" smtClean="0">
                          <a:latin typeface="Cambria Math" panose="02040503050406030204" pitchFamily="18" charset="0"/>
                        </a:rPr>
                        <m:t>.</m:t>
                      </m:r>
                      <m:r>
                        <a:rPr lang="es-ES" b="1" i="1" smtClean="0">
                          <a:latin typeface="Cambria Math" panose="02040503050406030204" pitchFamily="18" charset="0"/>
                        </a:rPr>
                        <m:t>𝟓</m:t>
                      </m:r>
                    </m:oMath>
                    <m:oMath xmlns:m="http://schemas.openxmlformats.org/officeDocument/2006/math">
                      <m:sSub>
                        <m:sSubPr>
                          <m:ctrlPr>
                            <a:rPr lang="es-ES" b="1" i="1" smtClean="0">
                              <a:latin typeface="Cambria Math" panose="02040503050406030204" pitchFamily="18" charset="0"/>
                            </a:rPr>
                          </m:ctrlPr>
                        </m:sSubPr>
                        <m:e>
                          <m:r>
                            <a:rPr lang="es-ES" b="1" i="1" smtClean="0">
                              <a:latin typeface="Cambria Math" panose="02040503050406030204" pitchFamily="18" charset="0"/>
                            </a:rPr>
                            <m:t>𝝈</m:t>
                          </m:r>
                        </m:e>
                        <m:sub>
                          <m:r>
                            <a:rPr lang="es-ES" b="1" i="1" smtClean="0">
                              <a:latin typeface="Cambria Math" panose="02040503050406030204" pitchFamily="18" charset="0"/>
                            </a:rPr>
                            <m:t>𝒙</m:t>
                          </m:r>
                        </m:sub>
                      </m:sSub>
                      <m:r>
                        <a:rPr lang="es-ES" b="1" i="1" smtClean="0">
                          <a:latin typeface="Cambria Math" panose="02040503050406030204" pitchFamily="18" charset="0"/>
                        </a:rPr>
                        <m:t>=</m:t>
                      </m:r>
                      <m:r>
                        <a:rPr lang="es-ES" b="1" i="1" smtClean="0">
                          <a:latin typeface="Cambria Math" panose="02040503050406030204" pitchFamily="18" charset="0"/>
                        </a:rPr>
                        <m:t>𝟑</m:t>
                      </m:r>
                      <m:r>
                        <a:rPr lang="es-ES" b="1" i="1" smtClean="0">
                          <a:latin typeface="Cambria Math" panose="02040503050406030204" pitchFamily="18" charset="0"/>
                        </a:rPr>
                        <m:t>.</m:t>
                      </m:r>
                      <m:r>
                        <a:rPr lang="es-ES" b="1" i="1" smtClean="0">
                          <a:latin typeface="Cambria Math" panose="02040503050406030204" pitchFamily="18" charset="0"/>
                        </a:rPr>
                        <m:t>𝟒</m:t>
                      </m:r>
                    </m:oMath>
                  </m:oMathPara>
                </a14:m>
                <a:endParaRPr lang="es-ES" b="1" dirty="0"/>
              </a:p>
            </p:txBody>
          </p:sp>
        </mc:Choice>
        <mc:Fallback xmlns="">
          <p:sp>
            <p:nvSpPr>
              <p:cNvPr id="221" name="CuadroTexto 220">
                <a:extLst>
                  <a:ext uri="{FF2B5EF4-FFF2-40B4-BE49-F238E27FC236}">
                    <a16:creationId xmlns:a16="http://schemas.microsoft.com/office/drawing/2014/main" id="{ACBF9E96-5965-C64A-A800-F71B26ECECBD}"/>
                  </a:ext>
                </a:extLst>
              </p:cNvPr>
              <p:cNvSpPr txBox="1">
                <a:spLocks noRot="1" noChangeAspect="1" noMove="1" noResize="1" noEditPoints="1" noAdjustHandles="1" noChangeArrowheads="1" noChangeShapeType="1" noTextEdit="1"/>
              </p:cNvSpPr>
              <p:nvPr/>
            </p:nvSpPr>
            <p:spPr>
              <a:xfrm>
                <a:off x="7872189" y="2266983"/>
                <a:ext cx="3714522" cy="923330"/>
              </a:xfrm>
              <a:prstGeom prst="rect">
                <a:avLst/>
              </a:prstGeom>
              <a:blipFill>
                <a:blip r:embed="rId3"/>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22" name="CuadroTexto 221">
                <a:extLst>
                  <a:ext uri="{FF2B5EF4-FFF2-40B4-BE49-F238E27FC236}">
                    <a16:creationId xmlns:a16="http://schemas.microsoft.com/office/drawing/2014/main" id="{9A1F9BE6-2FC9-5642-9A4A-71CD990B5712}"/>
                  </a:ext>
                </a:extLst>
              </p:cNvPr>
              <p:cNvSpPr txBox="1"/>
              <p:nvPr/>
            </p:nvSpPr>
            <p:spPr>
              <a:xfrm>
                <a:off x="7641574" y="3598103"/>
                <a:ext cx="371452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ES" b="1" i="1" smtClean="0">
                          <a:latin typeface="Cambria Math" panose="02040503050406030204" pitchFamily="18" charset="0"/>
                        </a:rPr>
                        <m:t>𝒙</m:t>
                      </m:r>
                      <m:r>
                        <a:rPr lang="es-ES" b="1" i="1" smtClean="0">
                          <a:latin typeface="Cambria Math" panose="02040503050406030204" pitchFamily="18" charset="0"/>
                        </a:rPr>
                        <m:t>′=</m:t>
                      </m:r>
                      <m:d>
                        <m:dPr>
                          <m:ctrlPr>
                            <a:rPr lang="es-ES" b="1" i="1" smtClean="0">
                              <a:latin typeface="Cambria Math" panose="02040503050406030204" pitchFamily="18" charset="0"/>
                            </a:rPr>
                          </m:ctrlPr>
                        </m:dPr>
                        <m:e>
                          <m:sSub>
                            <m:sSubPr>
                              <m:ctrlPr>
                                <a:rPr lang="es-ES" b="1" i="1" smtClean="0">
                                  <a:latin typeface="Cambria Math" panose="02040503050406030204" pitchFamily="18" charset="0"/>
                                </a:rPr>
                              </m:ctrlPr>
                            </m:sSubPr>
                            <m:e>
                              <m:r>
                                <a:rPr lang="es-ES" b="1" i="1" smtClean="0">
                                  <a:latin typeface="Cambria Math" panose="02040503050406030204" pitchFamily="18" charset="0"/>
                                </a:rPr>
                                <m:t>𝒙</m:t>
                              </m:r>
                            </m:e>
                            <m:sub>
                              <m:r>
                                <a:rPr lang="es-ES" b="1" i="1" smtClean="0">
                                  <a:latin typeface="Cambria Math" panose="02040503050406030204" pitchFamily="18" charset="0"/>
                                </a:rPr>
                                <m:t>𝟏</m:t>
                              </m:r>
                            </m:sub>
                          </m:sSub>
                          <m:r>
                            <a:rPr lang="es-ES" b="1" i="1" smtClean="0">
                              <a:latin typeface="Cambria Math" panose="02040503050406030204" pitchFamily="18" charset="0"/>
                            </a:rPr>
                            <m:t>,</m:t>
                          </m:r>
                          <m:sSub>
                            <m:sSubPr>
                              <m:ctrlPr>
                                <a:rPr lang="es-ES" b="1" i="1" smtClean="0">
                                  <a:latin typeface="Cambria Math" panose="02040503050406030204" pitchFamily="18" charset="0"/>
                                </a:rPr>
                              </m:ctrlPr>
                            </m:sSubPr>
                            <m:e>
                              <m:r>
                                <a:rPr lang="es-ES" b="1" i="1" smtClean="0">
                                  <a:latin typeface="Cambria Math" panose="02040503050406030204" pitchFamily="18" charset="0"/>
                                </a:rPr>
                                <m:t>𝒙</m:t>
                              </m:r>
                            </m:e>
                            <m:sub>
                              <m:r>
                                <a:rPr lang="es-ES" b="1" i="1" smtClean="0">
                                  <a:latin typeface="Cambria Math" panose="02040503050406030204" pitchFamily="18" charset="0"/>
                                </a:rPr>
                                <m:t>𝟐</m:t>
                              </m:r>
                            </m:sub>
                          </m:sSub>
                          <m:r>
                            <a:rPr lang="es-ES" b="1" i="1" smtClean="0">
                              <a:latin typeface="Cambria Math" panose="02040503050406030204" pitchFamily="18" charset="0"/>
                            </a:rPr>
                            <m:t>,…,</m:t>
                          </m:r>
                          <m:sSub>
                            <m:sSubPr>
                              <m:ctrlPr>
                                <a:rPr lang="es-ES" b="1" i="1" smtClean="0">
                                  <a:latin typeface="Cambria Math" panose="02040503050406030204" pitchFamily="18" charset="0"/>
                                </a:rPr>
                              </m:ctrlPr>
                            </m:sSubPr>
                            <m:e>
                              <m:r>
                                <a:rPr lang="es-ES" b="1" i="1" smtClean="0">
                                  <a:latin typeface="Cambria Math" panose="02040503050406030204" pitchFamily="18" charset="0"/>
                                </a:rPr>
                                <m:t>𝒙</m:t>
                              </m:r>
                            </m:e>
                            <m:sub>
                              <m:r>
                                <a:rPr lang="es-ES" b="1" i="1" smtClean="0">
                                  <a:latin typeface="Cambria Math" panose="02040503050406030204" pitchFamily="18" charset="0"/>
                                </a:rPr>
                                <m:t>𝒏</m:t>
                              </m:r>
                            </m:sub>
                          </m:sSub>
                        </m:e>
                      </m:d>
                    </m:oMath>
                    <m:oMath xmlns:m="http://schemas.openxmlformats.org/officeDocument/2006/math">
                      <m:acc>
                        <m:accPr>
                          <m:chr m:val="̅"/>
                          <m:ctrlPr>
                            <a:rPr lang="es-ES" b="1" i="1" smtClean="0">
                              <a:latin typeface="Cambria Math" panose="02040503050406030204" pitchFamily="18" charset="0"/>
                            </a:rPr>
                          </m:ctrlPr>
                        </m:accPr>
                        <m:e>
                          <m:r>
                            <a:rPr lang="es-ES" b="1" i="1" smtClean="0">
                              <a:latin typeface="Cambria Math" panose="02040503050406030204" pitchFamily="18" charset="0"/>
                            </a:rPr>
                            <m:t>𝒙</m:t>
                          </m:r>
                        </m:e>
                      </m:acc>
                      <m:r>
                        <a:rPr lang="es-ES" b="1" i="1" smtClean="0">
                          <a:latin typeface="Cambria Math" panose="02040503050406030204" pitchFamily="18" charset="0"/>
                        </a:rPr>
                        <m:t>′=</m:t>
                      </m:r>
                      <m:r>
                        <a:rPr lang="es-ES" b="1" i="1" smtClean="0">
                          <a:latin typeface="Cambria Math" panose="02040503050406030204" pitchFamily="18" charset="0"/>
                        </a:rPr>
                        <m:t>𝟏𝟖</m:t>
                      </m:r>
                      <m:r>
                        <a:rPr lang="es-ES" b="1" i="1" smtClean="0">
                          <a:latin typeface="Cambria Math" panose="02040503050406030204" pitchFamily="18" charset="0"/>
                        </a:rPr>
                        <m:t>.</m:t>
                      </m:r>
                      <m:r>
                        <a:rPr lang="es-ES" b="1" i="1" smtClean="0">
                          <a:latin typeface="Cambria Math" panose="02040503050406030204" pitchFamily="18" charset="0"/>
                        </a:rPr>
                        <m:t>𝟏</m:t>
                      </m:r>
                    </m:oMath>
                    <m:oMath xmlns:m="http://schemas.openxmlformats.org/officeDocument/2006/math">
                      <m:sSub>
                        <m:sSubPr>
                          <m:ctrlPr>
                            <a:rPr lang="es-ES" b="1" i="1" smtClean="0">
                              <a:latin typeface="Cambria Math" panose="02040503050406030204" pitchFamily="18" charset="0"/>
                            </a:rPr>
                          </m:ctrlPr>
                        </m:sSubPr>
                        <m:e>
                          <m:r>
                            <a:rPr lang="es-ES" b="1" i="1" smtClean="0">
                              <a:latin typeface="Cambria Math" panose="02040503050406030204" pitchFamily="18" charset="0"/>
                            </a:rPr>
                            <m:t>𝝈</m:t>
                          </m:r>
                        </m:e>
                        <m:sub>
                          <m:r>
                            <a:rPr lang="es-ES" b="1" i="1" smtClean="0">
                              <a:latin typeface="Cambria Math" panose="02040503050406030204" pitchFamily="18" charset="0"/>
                            </a:rPr>
                            <m:t>𝒙</m:t>
                          </m:r>
                          <m:r>
                            <a:rPr lang="es-ES" b="1" i="1" smtClean="0">
                              <a:latin typeface="Cambria Math" panose="02040503050406030204" pitchFamily="18" charset="0"/>
                            </a:rPr>
                            <m:t>′</m:t>
                          </m:r>
                        </m:sub>
                      </m:sSub>
                      <m:r>
                        <a:rPr lang="es-ES" b="1" i="1" smtClean="0">
                          <a:latin typeface="Cambria Math" panose="02040503050406030204" pitchFamily="18" charset="0"/>
                        </a:rPr>
                        <m:t>=</m:t>
                      </m:r>
                      <m:r>
                        <a:rPr lang="es-ES" b="1" i="1" smtClean="0">
                          <a:latin typeface="Cambria Math" panose="02040503050406030204" pitchFamily="18" charset="0"/>
                        </a:rPr>
                        <m:t>𝟑</m:t>
                      </m:r>
                      <m:r>
                        <a:rPr lang="es-ES" b="1" i="1" smtClean="0">
                          <a:latin typeface="Cambria Math" panose="02040503050406030204" pitchFamily="18" charset="0"/>
                        </a:rPr>
                        <m:t>.</m:t>
                      </m:r>
                      <m:r>
                        <a:rPr lang="es-ES" b="1" i="1" smtClean="0">
                          <a:latin typeface="Cambria Math" panose="02040503050406030204" pitchFamily="18" charset="0"/>
                        </a:rPr>
                        <m:t>𝟏</m:t>
                      </m:r>
                    </m:oMath>
                  </m:oMathPara>
                </a14:m>
                <a:endParaRPr lang="es-ES" b="1" dirty="0"/>
              </a:p>
            </p:txBody>
          </p:sp>
        </mc:Choice>
        <mc:Fallback xmlns="">
          <p:sp>
            <p:nvSpPr>
              <p:cNvPr id="222" name="CuadroTexto 221">
                <a:extLst>
                  <a:ext uri="{FF2B5EF4-FFF2-40B4-BE49-F238E27FC236}">
                    <a16:creationId xmlns:a16="http://schemas.microsoft.com/office/drawing/2014/main" id="{9A1F9BE6-2FC9-5642-9A4A-71CD990B5712}"/>
                  </a:ext>
                </a:extLst>
              </p:cNvPr>
              <p:cNvSpPr txBox="1">
                <a:spLocks noRot="1" noChangeAspect="1" noMove="1" noResize="1" noEditPoints="1" noAdjustHandles="1" noChangeArrowheads="1" noChangeShapeType="1" noTextEdit="1"/>
              </p:cNvSpPr>
              <p:nvPr/>
            </p:nvSpPr>
            <p:spPr>
              <a:xfrm>
                <a:off x="7641574" y="3598103"/>
                <a:ext cx="3714522" cy="923330"/>
              </a:xfrm>
              <a:prstGeom prst="rect">
                <a:avLst/>
              </a:prstGeom>
              <a:blipFill>
                <a:blip r:embed="rId4"/>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23" name="CuadroTexto 222">
                <a:extLst>
                  <a:ext uri="{FF2B5EF4-FFF2-40B4-BE49-F238E27FC236}">
                    <a16:creationId xmlns:a16="http://schemas.microsoft.com/office/drawing/2014/main" id="{FB4C35F8-035C-2B4C-8E29-D0F9B3C8EDB3}"/>
                  </a:ext>
                </a:extLst>
              </p:cNvPr>
              <p:cNvSpPr txBox="1"/>
              <p:nvPr/>
            </p:nvSpPr>
            <p:spPr>
              <a:xfrm>
                <a:off x="7578758" y="5458965"/>
                <a:ext cx="371452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ES" b="1" i="1" smtClean="0">
                          <a:latin typeface="Cambria Math" panose="02040503050406030204" pitchFamily="18" charset="0"/>
                        </a:rPr>
                        <m:t>𝒙</m:t>
                      </m:r>
                      <m:r>
                        <a:rPr lang="es-ES" b="1" i="1" smtClean="0">
                          <a:latin typeface="Cambria Math" panose="02040503050406030204" pitchFamily="18" charset="0"/>
                        </a:rPr>
                        <m:t>′′=</m:t>
                      </m:r>
                      <m:d>
                        <m:dPr>
                          <m:ctrlPr>
                            <a:rPr lang="es-ES" b="1" i="1" smtClean="0">
                              <a:latin typeface="Cambria Math" panose="02040503050406030204" pitchFamily="18" charset="0"/>
                            </a:rPr>
                          </m:ctrlPr>
                        </m:dPr>
                        <m:e>
                          <m:sSub>
                            <m:sSubPr>
                              <m:ctrlPr>
                                <a:rPr lang="es-ES" b="1" i="1" smtClean="0">
                                  <a:latin typeface="Cambria Math" panose="02040503050406030204" pitchFamily="18" charset="0"/>
                                </a:rPr>
                              </m:ctrlPr>
                            </m:sSubPr>
                            <m:e>
                              <m:r>
                                <a:rPr lang="es-ES" b="1" i="1" smtClean="0">
                                  <a:latin typeface="Cambria Math" panose="02040503050406030204" pitchFamily="18" charset="0"/>
                                </a:rPr>
                                <m:t>𝒙</m:t>
                              </m:r>
                            </m:e>
                            <m:sub>
                              <m:r>
                                <a:rPr lang="es-ES" b="1" i="1" smtClean="0">
                                  <a:latin typeface="Cambria Math" panose="02040503050406030204" pitchFamily="18" charset="0"/>
                                </a:rPr>
                                <m:t>𝟏</m:t>
                              </m:r>
                            </m:sub>
                          </m:sSub>
                          <m:r>
                            <a:rPr lang="es-ES" b="1" i="1" smtClean="0">
                              <a:latin typeface="Cambria Math" panose="02040503050406030204" pitchFamily="18" charset="0"/>
                            </a:rPr>
                            <m:t>,</m:t>
                          </m:r>
                          <m:sSub>
                            <m:sSubPr>
                              <m:ctrlPr>
                                <a:rPr lang="es-ES" b="1" i="1" smtClean="0">
                                  <a:latin typeface="Cambria Math" panose="02040503050406030204" pitchFamily="18" charset="0"/>
                                </a:rPr>
                              </m:ctrlPr>
                            </m:sSubPr>
                            <m:e>
                              <m:r>
                                <a:rPr lang="es-ES" b="1" i="1" smtClean="0">
                                  <a:latin typeface="Cambria Math" panose="02040503050406030204" pitchFamily="18" charset="0"/>
                                </a:rPr>
                                <m:t>𝒙</m:t>
                              </m:r>
                            </m:e>
                            <m:sub>
                              <m:r>
                                <a:rPr lang="es-ES" b="1" i="1" smtClean="0">
                                  <a:latin typeface="Cambria Math" panose="02040503050406030204" pitchFamily="18" charset="0"/>
                                </a:rPr>
                                <m:t>𝟐</m:t>
                              </m:r>
                            </m:sub>
                          </m:sSub>
                          <m:r>
                            <a:rPr lang="es-ES" b="1" i="1" smtClean="0">
                              <a:latin typeface="Cambria Math" panose="02040503050406030204" pitchFamily="18" charset="0"/>
                            </a:rPr>
                            <m:t>,…,</m:t>
                          </m:r>
                          <m:sSub>
                            <m:sSubPr>
                              <m:ctrlPr>
                                <a:rPr lang="es-ES" b="1" i="1" smtClean="0">
                                  <a:latin typeface="Cambria Math" panose="02040503050406030204" pitchFamily="18" charset="0"/>
                                </a:rPr>
                              </m:ctrlPr>
                            </m:sSubPr>
                            <m:e>
                              <m:r>
                                <a:rPr lang="es-ES" b="1" i="1" smtClean="0">
                                  <a:latin typeface="Cambria Math" panose="02040503050406030204" pitchFamily="18" charset="0"/>
                                </a:rPr>
                                <m:t>𝒙</m:t>
                              </m:r>
                            </m:e>
                            <m:sub>
                              <m:r>
                                <a:rPr lang="es-ES" b="1" i="1" smtClean="0">
                                  <a:latin typeface="Cambria Math" panose="02040503050406030204" pitchFamily="18" charset="0"/>
                                </a:rPr>
                                <m:t>𝒏</m:t>
                              </m:r>
                            </m:sub>
                          </m:sSub>
                        </m:e>
                      </m:d>
                    </m:oMath>
                    <m:oMath xmlns:m="http://schemas.openxmlformats.org/officeDocument/2006/math">
                      <m:sSup>
                        <m:sSupPr>
                          <m:ctrlPr>
                            <a:rPr lang="es-ES" b="1" i="1" smtClean="0">
                              <a:latin typeface="Cambria Math" panose="02040503050406030204" pitchFamily="18" charset="0"/>
                            </a:rPr>
                          </m:ctrlPr>
                        </m:sSupPr>
                        <m:e>
                          <m:acc>
                            <m:accPr>
                              <m:chr m:val="̅"/>
                              <m:ctrlPr>
                                <a:rPr lang="es-ES" b="1" i="1" smtClean="0">
                                  <a:latin typeface="Cambria Math" panose="02040503050406030204" pitchFamily="18" charset="0"/>
                                </a:rPr>
                              </m:ctrlPr>
                            </m:accPr>
                            <m:e>
                              <m:r>
                                <a:rPr lang="es-ES" b="1" i="1" smtClean="0">
                                  <a:latin typeface="Cambria Math" panose="02040503050406030204" pitchFamily="18" charset="0"/>
                                </a:rPr>
                                <m:t>𝒙</m:t>
                              </m:r>
                            </m:e>
                          </m:acc>
                        </m:e>
                        <m:sup>
                          <m:r>
                            <a:rPr lang="es-ES" b="1" i="1" smtClean="0">
                              <a:latin typeface="Cambria Math" panose="02040503050406030204" pitchFamily="18" charset="0"/>
                            </a:rPr>
                            <m:t>′′</m:t>
                          </m:r>
                        </m:sup>
                      </m:sSup>
                      <m:r>
                        <a:rPr lang="es-ES" b="1" i="1" smtClean="0">
                          <a:latin typeface="Cambria Math" panose="02040503050406030204" pitchFamily="18" charset="0"/>
                        </a:rPr>
                        <m:t>=</m:t>
                      </m:r>
                      <m:r>
                        <a:rPr lang="es-ES" b="1" i="1" smtClean="0">
                          <a:latin typeface="Cambria Math" panose="02040503050406030204" pitchFamily="18" charset="0"/>
                        </a:rPr>
                        <m:t>𝟏𝟏𝟐</m:t>
                      </m:r>
                      <m:r>
                        <a:rPr lang="es-ES" b="1" i="1" smtClean="0">
                          <a:latin typeface="Cambria Math" panose="02040503050406030204" pitchFamily="18" charset="0"/>
                        </a:rPr>
                        <m:t>.</m:t>
                      </m:r>
                      <m:r>
                        <a:rPr lang="es-ES" b="1" i="1" smtClean="0">
                          <a:latin typeface="Cambria Math" panose="02040503050406030204" pitchFamily="18" charset="0"/>
                        </a:rPr>
                        <m:t>𝟗</m:t>
                      </m:r>
                    </m:oMath>
                    <m:oMath xmlns:m="http://schemas.openxmlformats.org/officeDocument/2006/math">
                      <m:sSub>
                        <m:sSubPr>
                          <m:ctrlPr>
                            <a:rPr lang="es-ES" b="1" i="1" smtClean="0">
                              <a:latin typeface="Cambria Math" panose="02040503050406030204" pitchFamily="18" charset="0"/>
                            </a:rPr>
                          </m:ctrlPr>
                        </m:sSubPr>
                        <m:e>
                          <m:r>
                            <a:rPr lang="es-ES" b="1" i="1" smtClean="0">
                              <a:latin typeface="Cambria Math" panose="02040503050406030204" pitchFamily="18" charset="0"/>
                            </a:rPr>
                            <m:t>𝝈</m:t>
                          </m:r>
                        </m:e>
                        <m:sub>
                          <m:r>
                            <a:rPr lang="es-ES" b="1" i="1" smtClean="0">
                              <a:latin typeface="Cambria Math" panose="02040503050406030204" pitchFamily="18" charset="0"/>
                            </a:rPr>
                            <m:t>𝒙</m:t>
                          </m:r>
                          <m:r>
                            <a:rPr lang="es-ES" b="1" i="1" smtClean="0">
                              <a:latin typeface="Cambria Math" panose="02040503050406030204" pitchFamily="18" charset="0"/>
                            </a:rPr>
                            <m:t>′′</m:t>
                          </m:r>
                        </m:sub>
                      </m:sSub>
                      <m:r>
                        <a:rPr lang="es-ES" b="1" i="1" smtClean="0">
                          <a:latin typeface="Cambria Math" panose="02040503050406030204" pitchFamily="18" charset="0"/>
                        </a:rPr>
                        <m:t>=</m:t>
                      </m:r>
                      <m:r>
                        <a:rPr lang="es-ES" b="1" i="1" smtClean="0">
                          <a:latin typeface="Cambria Math" panose="02040503050406030204" pitchFamily="18" charset="0"/>
                        </a:rPr>
                        <m:t>𝟒</m:t>
                      </m:r>
                      <m:r>
                        <a:rPr lang="es-ES" b="1" i="1" smtClean="0">
                          <a:latin typeface="Cambria Math" panose="02040503050406030204" pitchFamily="18" charset="0"/>
                        </a:rPr>
                        <m:t>.</m:t>
                      </m:r>
                      <m:r>
                        <a:rPr lang="es-ES" b="1" i="1" smtClean="0">
                          <a:latin typeface="Cambria Math" panose="02040503050406030204" pitchFamily="18" charset="0"/>
                        </a:rPr>
                        <m:t>𝟓</m:t>
                      </m:r>
                    </m:oMath>
                  </m:oMathPara>
                </a14:m>
                <a:endParaRPr lang="es-ES" b="1" dirty="0"/>
              </a:p>
            </p:txBody>
          </p:sp>
        </mc:Choice>
        <mc:Fallback xmlns="">
          <p:sp>
            <p:nvSpPr>
              <p:cNvPr id="223" name="CuadroTexto 222">
                <a:extLst>
                  <a:ext uri="{FF2B5EF4-FFF2-40B4-BE49-F238E27FC236}">
                    <a16:creationId xmlns:a16="http://schemas.microsoft.com/office/drawing/2014/main" id="{FB4C35F8-035C-2B4C-8E29-D0F9B3C8EDB3}"/>
                  </a:ext>
                </a:extLst>
              </p:cNvPr>
              <p:cNvSpPr txBox="1">
                <a:spLocks noRot="1" noChangeAspect="1" noMove="1" noResize="1" noEditPoints="1" noAdjustHandles="1" noChangeArrowheads="1" noChangeShapeType="1" noTextEdit="1"/>
              </p:cNvSpPr>
              <p:nvPr/>
            </p:nvSpPr>
            <p:spPr>
              <a:xfrm>
                <a:off x="7578758" y="5458965"/>
                <a:ext cx="3714522" cy="923330"/>
              </a:xfrm>
              <a:prstGeom prst="rect">
                <a:avLst/>
              </a:prstGeom>
              <a:blipFill>
                <a:blip r:embed="rId5"/>
                <a:stretch>
                  <a:fillRect/>
                </a:stretch>
              </a:blipFill>
            </p:spPr>
            <p:txBody>
              <a:bodyPr/>
              <a:lstStyle/>
              <a:p>
                <a:r>
                  <a:rPr lang="es-ES">
                    <a:noFill/>
                  </a:rPr>
                  <a:t> </a:t>
                </a:r>
              </a:p>
            </p:txBody>
          </p:sp>
        </mc:Fallback>
      </mc:AlternateContent>
      <p:sp>
        <p:nvSpPr>
          <p:cNvPr id="165" name="Llamada rectangular redondeada 3">
            <a:extLst>
              <a:ext uri="{FF2B5EF4-FFF2-40B4-BE49-F238E27FC236}">
                <a16:creationId xmlns:a16="http://schemas.microsoft.com/office/drawing/2014/main" id="{D1975BAA-7CD2-4CF6-BE74-A5574E39A48E}"/>
              </a:ext>
            </a:extLst>
          </p:cNvPr>
          <p:cNvSpPr/>
          <p:nvPr/>
        </p:nvSpPr>
        <p:spPr>
          <a:xfrm>
            <a:off x="9436019" y="109446"/>
            <a:ext cx="2497253" cy="2213754"/>
          </a:xfrm>
          <a:prstGeom prst="wedgeRoundRectCallout">
            <a:avLst>
              <a:gd name="adj1" fmla="val -62196"/>
              <a:gd name="adj2" fmla="val 54086"/>
              <a:gd name="adj3" fmla="val 16667"/>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sz="1600" b="1" dirty="0">
                <a:solidFill>
                  <a:schemeClr val="tx1"/>
                </a:solidFill>
              </a:rPr>
              <a:t>Cada vez que tomemos una muestra, tendremos un valor diferente para las métricas calculadas sobre la muestra como la media, desviación estándar, etc.</a:t>
            </a:r>
            <a:r>
              <a:rPr lang="es-ES" sz="1600" dirty="0"/>
              <a:t>.</a:t>
            </a:r>
          </a:p>
        </p:txBody>
      </p:sp>
    </p:spTree>
    <p:extLst>
      <p:ext uri="{BB962C8B-B14F-4D97-AF65-F5344CB8AC3E}">
        <p14:creationId xmlns:p14="http://schemas.microsoft.com/office/powerpoint/2010/main" val="1202701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MX" noProof="1"/>
              <a:t>¿</a:t>
            </a:r>
            <a:r>
              <a:rPr lang="es-ES" noProof="1"/>
              <a:t>En qué punto estamos?</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512000"/>
            <a:ext cx="9500895" cy="4679250"/>
          </a:xfrm>
        </p:spPr>
        <p:txBody>
          <a:bodyPr/>
          <a:lstStyle/>
          <a:p>
            <a:pPr lvl="1"/>
            <a:r>
              <a:rPr lang="es-ES" sz="3600" dirty="0">
                <a:sym typeface="Wingdings" pitchFamily="2" charset="2"/>
              </a:rPr>
              <a:t>Unidad 5 – Inferencia Estadística</a:t>
            </a:r>
          </a:p>
          <a:p>
            <a:pPr lvl="2"/>
            <a:r>
              <a:rPr lang="es-ES" sz="3400" b="1" dirty="0">
                <a:solidFill>
                  <a:srgbClr val="FF0000"/>
                </a:solidFill>
                <a:sym typeface="Wingdings" pitchFamily="2" charset="2"/>
              </a:rPr>
              <a:t>1. Distribuciones en el muestreo</a:t>
            </a:r>
          </a:p>
          <a:p>
            <a:pPr lvl="2"/>
            <a:r>
              <a:rPr lang="es-ES" sz="3400" dirty="0">
                <a:sym typeface="Wingdings" pitchFamily="2" charset="2"/>
              </a:rPr>
              <a:t>2. Inferencia básica en poblaciones normales</a:t>
            </a:r>
          </a:p>
          <a:p>
            <a:pPr lvl="2"/>
            <a:endParaRPr lang="es-ES" sz="3400" dirty="0">
              <a:sym typeface="Wingdings" pitchFamily="2" charset="2"/>
            </a:endParaRPr>
          </a:p>
          <a:p>
            <a:pPr lvl="2"/>
            <a:r>
              <a:rPr lang="es-ES" sz="3400" dirty="0">
                <a:sym typeface="Wingdings" pitchFamily="2" charset="2"/>
              </a:rPr>
              <a:t>3 Análisis de la varianza</a:t>
            </a:r>
          </a:p>
          <a:p>
            <a:pPr lvl="2"/>
            <a:r>
              <a:rPr lang="es-ES" sz="3400" dirty="0">
                <a:sym typeface="Wingdings" pitchFamily="2" charset="2"/>
              </a:rPr>
              <a:t>4. Introducción a la regresión lineal</a:t>
            </a:r>
          </a:p>
          <a:p>
            <a:pPr lvl="1"/>
            <a:endParaRPr lang="es-ES" sz="2800" dirty="0"/>
          </a:p>
          <a:p>
            <a:pPr lvl="1"/>
            <a:endParaRPr lang="es-ES" sz="2800" dirty="0"/>
          </a:p>
          <a:p>
            <a:pPr lvl="1"/>
            <a:endParaRPr lang="es-ES" sz="2800" dirty="0"/>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2</a:t>
            </a:fld>
            <a:endParaRPr lang="es-ES" noProof="1"/>
          </a:p>
        </p:txBody>
      </p:sp>
    </p:spTree>
    <p:extLst>
      <p:ext uri="{BB962C8B-B14F-4D97-AF65-F5344CB8AC3E}">
        <p14:creationId xmlns:p14="http://schemas.microsoft.com/office/powerpoint/2010/main" val="24789544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contenido 5">
            <a:extLst>
              <a:ext uri="{FF2B5EF4-FFF2-40B4-BE49-F238E27FC236}">
                <a16:creationId xmlns:a16="http://schemas.microsoft.com/office/drawing/2014/main" id="{7F5215C7-F39A-E549-8C1F-C2E6A39C2683}"/>
              </a:ext>
            </a:extLst>
          </p:cNvPr>
          <p:cNvSpPr>
            <a:spLocks noGrp="1"/>
          </p:cNvSpPr>
          <p:nvPr>
            <p:ph idx="1"/>
          </p:nvPr>
        </p:nvSpPr>
        <p:spPr>
          <a:xfrm>
            <a:off x="432000" y="1512000"/>
            <a:ext cx="9198116" cy="4679250"/>
          </a:xfrm>
        </p:spPr>
        <p:txBody>
          <a:bodyPr/>
          <a:lstStyle/>
          <a:p>
            <a:r>
              <a:rPr lang="es-ES" sz="3200" dirty="0"/>
              <a:t>Imaginemos que tenemos una población y extraemos diferentes muestras de tamaño n</a:t>
            </a:r>
          </a:p>
        </p:txBody>
      </p:sp>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MX" noProof="1"/>
              <a:t>Algunas variables aleatorias en las muestras</a:t>
            </a:r>
            <a:endParaRPr lang="es-ES" noProof="1"/>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r>
              <a:rPr lang="es-MX" noProof="1"/>
              <a:t>Y conceptos clave</a:t>
            </a:r>
            <a:endParaRPr lang="es-ES" noProof="1"/>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20</a:t>
            </a:fld>
            <a:endParaRPr lang="es-ES" noProof="1"/>
          </a:p>
        </p:txBody>
      </p:sp>
      <p:grpSp>
        <p:nvGrpSpPr>
          <p:cNvPr id="11" name="Grupo 10">
            <a:extLst>
              <a:ext uri="{FF2B5EF4-FFF2-40B4-BE49-F238E27FC236}">
                <a16:creationId xmlns:a16="http://schemas.microsoft.com/office/drawing/2014/main" id="{26968BC5-5B5E-F942-A41F-D9F3589BE23B}"/>
              </a:ext>
            </a:extLst>
          </p:cNvPr>
          <p:cNvGrpSpPr/>
          <p:nvPr/>
        </p:nvGrpSpPr>
        <p:grpSpPr>
          <a:xfrm>
            <a:off x="1165396" y="2443613"/>
            <a:ext cx="2789864" cy="2283823"/>
            <a:chOff x="1519474" y="3082617"/>
            <a:chExt cx="2789864" cy="2283823"/>
          </a:xfrm>
        </p:grpSpPr>
        <p:sp>
          <p:nvSpPr>
            <p:cNvPr id="12" name="Rectangle: Rounded Corners 11">
              <a:extLst>
                <a:ext uri="{FF2B5EF4-FFF2-40B4-BE49-F238E27FC236}">
                  <a16:creationId xmlns:a16="http://schemas.microsoft.com/office/drawing/2014/main" id="{F0D89BD2-56B0-4147-8A9D-74C3085FB8CE}"/>
                </a:ext>
              </a:extLst>
            </p:cNvPr>
            <p:cNvSpPr/>
            <p:nvPr/>
          </p:nvSpPr>
          <p:spPr>
            <a:xfrm>
              <a:off x="1519474" y="3082617"/>
              <a:ext cx="2789864" cy="2283823"/>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r>
                <a:rPr lang="es-MX" dirty="0"/>
                <a:t>Población</a:t>
              </a:r>
              <a:br>
                <a:rPr lang="es-MX" dirty="0"/>
              </a:br>
              <a:br>
                <a:rPr lang="es-MX" dirty="0"/>
              </a:br>
              <a:br>
                <a:rPr lang="es-MX" dirty="0"/>
              </a:br>
              <a:br>
                <a:rPr lang="es-MX" dirty="0"/>
              </a:br>
              <a:br>
                <a:rPr lang="es-MX" dirty="0"/>
              </a:br>
              <a:br>
                <a:rPr lang="es-MX" dirty="0"/>
              </a:br>
              <a:br>
                <a:rPr lang="es-MX" dirty="0"/>
              </a:br>
              <a:endParaRPr lang="es-ES" dirty="0"/>
            </a:p>
          </p:txBody>
        </p:sp>
        <p:sp>
          <p:nvSpPr>
            <p:cNvPr id="15" name="Oval 14">
              <a:extLst>
                <a:ext uri="{FF2B5EF4-FFF2-40B4-BE49-F238E27FC236}">
                  <a16:creationId xmlns:a16="http://schemas.microsoft.com/office/drawing/2014/main" id="{BA042819-110B-4E48-AE19-3A9E63E3E6E4}"/>
                </a:ext>
              </a:extLst>
            </p:cNvPr>
            <p:cNvSpPr/>
            <p:nvPr/>
          </p:nvSpPr>
          <p:spPr>
            <a:xfrm>
              <a:off x="1676007" y="351096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Oval 15">
              <a:extLst>
                <a:ext uri="{FF2B5EF4-FFF2-40B4-BE49-F238E27FC236}">
                  <a16:creationId xmlns:a16="http://schemas.microsoft.com/office/drawing/2014/main" id="{DCD11C69-2EB6-4B19-93D8-8E7A6FBF7EFC}"/>
                </a:ext>
              </a:extLst>
            </p:cNvPr>
            <p:cNvSpPr/>
            <p:nvPr/>
          </p:nvSpPr>
          <p:spPr>
            <a:xfrm>
              <a:off x="1906968" y="351096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Oval 16">
              <a:extLst>
                <a:ext uri="{FF2B5EF4-FFF2-40B4-BE49-F238E27FC236}">
                  <a16:creationId xmlns:a16="http://schemas.microsoft.com/office/drawing/2014/main" id="{212AF361-CAC6-4E95-9BED-85EF1DA09F33}"/>
                </a:ext>
              </a:extLst>
            </p:cNvPr>
            <p:cNvSpPr/>
            <p:nvPr/>
          </p:nvSpPr>
          <p:spPr>
            <a:xfrm>
              <a:off x="2137929" y="351096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Oval 17">
              <a:extLst>
                <a:ext uri="{FF2B5EF4-FFF2-40B4-BE49-F238E27FC236}">
                  <a16:creationId xmlns:a16="http://schemas.microsoft.com/office/drawing/2014/main" id="{8CF93C59-AACB-40B4-821A-C0FA3FA0A9A1}"/>
                </a:ext>
              </a:extLst>
            </p:cNvPr>
            <p:cNvSpPr/>
            <p:nvPr/>
          </p:nvSpPr>
          <p:spPr>
            <a:xfrm>
              <a:off x="2368890" y="351096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Oval 18">
              <a:extLst>
                <a:ext uri="{FF2B5EF4-FFF2-40B4-BE49-F238E27FC236}">
                  <a16:creationId xmlns:a16="http://schemas.microsoft.com/office/drawing/2014/main" id="{EEF8F758-B668-4F16-9136-F3ABD7451DD9}"/>
                </a:ext>
              </a:extLst>
            </p:cNvPr>
            <p:cNvSpPr/>
            <p:nvPr/>
          </p:nvSpPr>
          <p:spPr>
            <a:xfrm>
              <a:off x="2600830" y="351096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Oval 19">
              <a:extLst>
                <a:ext uri="{FF2B5EF4-FFF2-40B4-BE49-F238E27FC236}">
                  <a16:creationId xmlns:a16="http://schemas.microsoft.com/office/drawing/2014/main" id="{38AB61E1-D0BC-4E36-9BC3-1A7D55FF6BF5}"/>
                </a:ext>
              </a:extLst>
            </p:cNvPr>
            <p:cNvSpPr/>
            <p:nvPr/>
          </p:nvSpPr>
          <p:spPr>
            <a:xfrm>
              <a:off x="2832770" y="351096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Oval 20">
              <a:extLst>
                <a:ext uri="{FF2B5EF4-FFF2-40B4-BE49-F238E27FC236}">
                  <a16:creationId xmlns:a16="http://schemas.microsoft.com/office/drawing/2014/main" id="{DF5D26BF-1814-4B88-B6F7-A7F1F4AC4DBA}"/>
                </a:ext>
              </a:extLst>
            </p:cNvPr>
            <p:cNvSpPr/>
            <p:nvPr/>
          </p:nvSpPr>
          <p:spPr>
            <a:xfrm>
              <a:off x="3064710" y="351096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Oval 21">
              <a:extLst>
                <a:ext uri="{FF2B5EF4-FFF2-40B4-BE49-F238E27FC236}">
                  <a16:creationId xmlns:a16="http://schemas.microsoft.com/office/drawing/2014/main" id="{F6CC0F7F-E5B1-40E4-BC09-7444F7CD8E9F}"/>
                </a:ext>
              </a:extLst>
            </p:cNvPr>
            <p:cNvSpPr/>
            <p:nvPr/>
          </p:nvSpPr>
          <p:spPr>
            <a:xfrm>
              <a:off x="3296650" y="351096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Oval 22">
              <a:extLst>
                <a:ext uri="{FF2B5EF4-FFF2-40B4-BE49-F238E27FC236}">
                  <a16:creationId xmlns:a16="http://schemas.microsoft.com/office/drawing/2014/main" id="{26F715DC-76FC-4AE1-9183-5F63953D299B}"/>
                </a:ext>
              </a:extLst>
            </p:cNvPr>
            <p:cNvSpPr/>
            <p:nvPr/>
          </p:nvSpPr>
          <p:spPr>
            <a:xfrm>
              <a:off x="3528590" y="351096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Oval 23">
              <a:extLst>
                <a:ext uri="{FF2B5EF4-FFF2-40B4-BE49-F238E27FC236}">
                  <a16:creationId xmlns:a16="http://schemas.microsoft.com/office/drawing/2014/main" id="{18D9857A-DDB0-4F3C-8787-CE5018C9131E}"/>
                </a:ext>
              </a:extLst>
            </p:cNvPr>
            <p:cNvSpPr/>
            <p:nvPr/>
          </p:nvSpPr>
          <p:spPr>
            <a:xfrm>
              <a:off x="3760530" y="351096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Oval 24">
              <a:extLst>
                <a:ext uri="{FF2B5EF4-FFF2-40B4-BE49-F238E27FC236}">
                  <a16:creationId xmlns:a16="http://schemas.microsoft.com/office/drawing/2014/main" id="{FC6D81E7-A4A9-462B-AA81-986CDDA5EDB9}"/>
                </a:ext>
              </a:extLst>
            </p:cNvPr>
            <p:cNvSpPr/>
            <p:nvPr/>
          </p:nvSpPr>
          <p:spPr>
            <a:xfrm>
              <a:off x="3992470" y="351096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Oval 25">
              <a:extLst>
                <a:ext uri="{FF2B5EF4-FFF2-40B4-BE49-F238E27FC236}">
                  <a16:creationId xmlns:a16="http://schemas.microsoft.com/office/drawing/2014/main" id="{7ADB54E6-FB40-4A95-8043-C06FEE0382E0}"/>
                </a:ext>
              </a:extLst>
            </p:cNvPr>
            <p:cNvSpPr/>
            <p:nvPr/>
          </p:nvSpPr>
          <p:spPr>
            <a:xfrm>
              <a:off x="1676007" y="373174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Oval 26">
              <a:extLst>
                <a:ext uri="{FF2B5EF4-FFF2-40B4-BE49-F238E27FC236}">
                  <a16:creationId xmlns:a16="http://schemas.microsoft.com/office/drawing/2014/main" id="{2DF80ADB-FE5F-4ADA-A46A-1D0F49451506}"/>
                </a:ext>
              </a:extLst>
            </p:cNvPr>
            <p:cNvSpPr/>
            <p:nvPr/>
          </p:nvSpPr>
          <p:spPr>
            <a:xfrm>
              <a:off x="1906968" y="373174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Oval 27">
              <a:extLst>
                <a:ext uri="{FF2B5EF4-FFF2-40B4-BE49-F238E27FC236}">
                  <a16:creationId xmlns:a16="http://schemas.microsoft.com/office/drawing/2014/main" id="{4A8075A3-7E32-4D68-B523-414C378A73A7}"/>
                </a:ext>
              </a:extLst>
            </p:cNvPr>
            <p:cNvSpPr/>
            <p:nvPr/>
          </p:nvSpPr>
          <p:spPr>
            <a:xfrm>
              <a:off x="2137929" y="373174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Oval 28">
              <a:extLst>
                <a:ext uri="{FF2B5EF4-FFF2-40B4-BE49-F238E27FC236}">
                  <a16:creationId xmlns:a16="http://schemas.microsoft.com/office/drawing/2014/main" id="{9C64BA6C-7487-448A-B29C-FF0580C17FDB}"/>
                </a:ext>
              </a:extLst>
            </p:cNvPr>
            <p:cNvSpPr/>
            <p:nvPr/>
          </p:nvSpPr>
          <p:spPr>
            <a:xfrm>
              <a:off x="2368890" y="373174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Oval 29">
              <a:extLst>
                <a:ext uri="{FF2B5EF4-FFF2-40B4-BE49-F238E27FC236}">
                  <a16:creationId xmlns:a16="http://schemas.microsoft.com/office/drawing/2014/main" id="{380DD1B6-F17D-4AA4-925C-40CF03D7A5E2}"/>
                </a:ext>
              </a:extLst>
            </p:cNvPr>
            <p:cNvSpPr/>
            <p:nvPr/>
          </p:nvSpPr>
          <p:spPr>
            <a:xfrm>
              <a:off x="2600830" y="373174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Oval 30">
              <a:extLst>
                <a:ext uri="{FF2B5EF4-FFF2-40B4-BE49-F238E27FC236}">
                  <a16:creationId xmlns:a16="http://schemas.microsoft.com/office/drawing/2014/main" id="{5B325FC1-B90F-42B5-9AEC-A23147636574}"/>
                </a:ext>
              </a:extLst>
            </p:cNvPr>
            <p:cNvSpPr/>
            <p:nvPr/>
          </p:nvSpPr>
          <p:spPr>
            <a:xfrm>
              <a:off x="2832770" y="373174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Oval 31">
              <a:extLst>
                <a:ext uri="{FF2B5EF4-FFF2-40B4-BE49-F238E27FC236}">
                  <a16:creationId xmlns:a16="http://schemas.microsoft.com/office/drawing/2014/main" id="{EFD5D519-E809-4384-98D4-0DEEA2C71C82}"/>
                </a:ext>
              </a:extLst>
            </p:cNvPr>
            <p:cNvSpPr/>
            <p:nvPr/>
          </p:nvSpPr>
          <p:spPr>
            <a:xfrm>
              <a:off x="3064710" y="373174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Oval 32">
              <a:extLst>
                <a:ext uri="{FF2B5EF4-FFF2-40B4-BE49-F238E27FC236}">
                  <a16:creationId xmlns:a16="http://schemas.microsoft.com/office/drawing/2014/main" id="{FBE24EA4-9E81-4FCB-81C8-7F0F952B9DD3}"/>
                </a:ext>
              </a:extLst>
            </p:cNvPr>
            <p:cNvSpPr/>
            <p:nvPr/>
          </p:nvSpPr>
          <p:spPr>
            <a:xfrm>
              <a:off x="3296650" y="373174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Oval 33">
              <a:extLst>
                <a:ext uri="{FF2B5EF4-FFF2-40B4-BE49-F238E27FC236}">
                  <a16:creationId xmlns:a16="http://schemas.microsoft.com/office/drawing/2014/main" id="{9B24A501-D26D-455A-9AB2-E489A10563DA}"/>
                </a:ext>
              </a:extLst>
            </p:cNvPr>
            <p:cNvSpPr/>
            <p:nvPr/>
          </p:nvSpPr>
          <p:spPr>
            <a:xfrm>
              <a:off x="3528590" y="373174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Oval 34">
              <a:extLst>
                <a:ext uri="{FF2B5EF4-FFF2-40B4-BE49-F238E27FC236}">
                  <a16:creationId xmlns:a16="http://schemas.microsoft.com/office/drawing/2014/main" id="{3DB58578-7C91-47EB-88C8-319C5E3BC626}"/>
                </a:ext>
              </a:extLst>
            </p:cNvPr>
            <p:cNvSpPr/>
            <p:nvPr/>
          </p:nvSpPr>
          <p:spPr>
            <a:xfrm>
              <a:off x="3760530" y="373174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Oval 35">
              <a:extLst>
                <a:ext uri="{FF2B5EF4-FFF2-40B4-BE49-F238E27FC236}">
                  <a16:creationId xmlns:a16="http://schemas.microsoft.com/office/drawing/2014/main" id="{D76C3A3B-7CE5-4AFB-A413-DF7F2C0AB547}"/>
                </a:ext>
              </a:extLst>
            </p:cNvPr>
            <p:cNvSpPr/>
            <p:nvPr/>
          </p:nvSpPr>
          <p:spPr>
            <a:xfrm>
              <a:off x="3992470" y="373174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Oval 36">
              <a:extLst>
                <a:ext uri="{FF2B5EF4-FFF2-40B4-BE49-F238E27FC236}">
                  <a16:creationId xmlns:a16="http://schemas.microsoft.com/office/drawing/2014/main" id="{00AAF9FF-47EA-4ED3-9D8F-11212C375796}"/>
                </a:ext>
              </a:extLst>
            </p:cNvPr>
            <p:cNvSpPr/>
            <p:nvPr/>
          </p:nvSpPr>
          <p:spPr>
            <a:xfrm>
              <a:off x="1676007" y="394639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Oval 37">
              <a:extLst>
                <a:ext uri="{FF2B5EF4-FFF2-40B4-BE49-F238E27FC236}">
                  <a16:creationId xmlns:a16="http://schemas.microsoft.com/office/drawing/2014/main" id="{AECADBE7-A8AD-4545-A3A8-BE8650873A1E}"/>
                </a:ext>
              </a:extLst>
            </p:cNvPr>
            <p:cNvSpPr/>
            <p:nvPr/>
          </p:nvSpPr>
          <p:spPr>
            <a:xfrm>
              <a:off x="1906968" y="394639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Oval 38">
              <a:extLst>
                <a:ext uri="{FF2B5EF4-FFF2-40B4-BE49-F238E27FC236}">
                  <a16:creationId xmlns:a16="http://schemas.microsoft.com/office/drawing/2014/main" id="{C7630B71-438C-4D6A-AB12-10F554628190}"/>
                </a:ext>
              </a:extLst>
            </p:cNvPr>
            <p:cNvSpPr/>
            <p:nvPr/>
          </p:nvSpPr>
          <p:spPr>
            <a:xfrm>
              <a:off x="2137929" y="394639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Oval 39">
              <a:extLst>
                <a:ext uri="{FF2B5EF4-FFF2-40B4-BE49-F238E27FC236}">
                  <a16:creationId xmlns:a16="http://schemas.microsoft.com/office/drawing/2014/main" id="{E642341D-55FF-4F47-AFFB-271375B6554F}"/>
                </a:ext>
              </a:extLst>
            </p:cNvPr>
            <p:cNvSpPr/>
            <p:nvPr/>
          </p:nvSpPr>
          <p:spPr>
            <a:xfrm>
              <a:off x="2368890" y="394639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Oval 40">
              <a:extLst>
                <a:ext uri="{FF2B5EF4-FFF2-40B4-BE49-F238E27FC236}">
                  <a16:creationId xmlns:a16="http://schemas.microsoft.com/office/drawing/2014/main" id="{FD4EE99E-0788-45C0-9C6B-7839050EAAAF}"/>
                </a:ext>
              </a:extLst>
            </p:cNvPr>
            <p:cNvSpPr/>
            <p:nvPr/>
          </p:nvSpPr>
          <p:spPr>
            <a:xfrm>
              <a:off x="2600830" y="394639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Oval 41">
              <a:extLst>
                <a:ext uri="{FF2B5EF4-FFF2-40B4-BE49-F238E27FC236}">
                  <a16:creationId xmlns:a16="http://schemas.microsoft.com/office/drawing/2014/main" id="{FF04DB66-61C6-422F-9A75-6130B049FD3D}"/>
                </a:ext>
              </a:extLst>
            </p:cNvPr>
            <p:cNvSpPr/>
            <p:nvPr/>
          </p:nvSpPr>
          <p:spPr>
            <a:xfrm>
              <a:off x="2832770" y="394639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Oval 42">
              <a:extLst>
                <a:ext uri="{FF2B5EF4-FFF2-40B4-BE49-F238E27FC236}">
                  <a16:creationId xmlns:a16="http://schemas.microsoft.com/office/drawing/2014/main" id="{DC94EC82-BA68-4E6B-AA83-971D00BDE637}"/>
                </a:ext>
              </a:extLst>
            </p:cNvPr>
            <p:cNvSpPr/>
            <p:nvPr/>
          </p:nvSpPr>
          <p:spPr>
            <a:xfrm>
              <a:off x="3064710" y="394639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Oval 43">
              <a:extLst>
                <a:ext uri="{FF2B5EF4-FFF2-40B4-BE49-F238E27FC236}">
                  <a16:creationId xmlns:a16="http://schemas.microsoft.com/office/drawing/2014/main" id="{94FAAF91-918C-465C-8D98-C543F44B23E3}"/>
                </a:ext>
              </a:extLst>
            </p:cNvPr>
            <p:cNvSpPr/>
            <p:nvPr/>
          </p:nvSpPr>
          <p:spPr>
            <a:xfrm>
              <a:off x="3296650" y="394639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 name="Oval 44">
              <a:extLst>
                <a:ext uri="{FF2B5EF4-FFF2-40B4-BE49-F238E27FC236}">
                  <a16:creationId xmlns:a16="http://schemas.microsoft.com/office/drawing/2014/main" id="{0F83D3FE-6BDC-4F7D-B94C-B5038BA1C563}"/>
                </a:ext>
              </a:extLst>
            </p:cNvPr>
            <p:cNvSpPr/>
            <p:nvPr/>
          </p:nvSpPr>
          <p:spPr>
            <a:xfrm>
              <a:off x="3528590" y="394639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 name="Oval 45">
              <a:extLst>
                <a:ext uri="{FF2B5EF4-FFF2-40B4-BE49-F238E27FC236}">
                  <a16:creationId xmlns:a16="http://schemas.microsoft.com/office/drawing/2014/main" id="{CD955CB4-EC44-46EE-AC3B-E886AE14AD78}"/>
                </a:ext>
              </a:extLst>
            </p:cNvPr>
            <p:cNvSpPr/>
            <p:nvPr/>
          </p:nvSpPr>
          <p:spPr>
            <a:xfrm>
              <a:off x="3760530" y="394639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4D973C5F-234B-4997-B706-E3429D44EA51}"/>
                </a:ext>
              </a:extLst>
            </p:cNvPr>
            <p:cNvSpPr/>
            <p:nvPr/>
          </p:nvSpPr>
          <p:spPr>
            <a:xfrm>
              <a:off x="3992470" y="394639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0DB59B56-AD18-4ED1-9FED-AFC8B7C8276B}"/>
                </a:ext>
              </a:extLst>
            </p:cNvPr>
            <p:cNvSpPr/>
            <p:nvPr/>
          </p:nvSpPr>
          <p:spPr>
            <a:xfrm>
              <a:off x="1676007" y="415082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4BC4C97A-C95F-43BB-BA53-D92509E79992}"/>
                </a:ext>
              </a:extLst>
            </p:cNvPr>
            <p:cNvSpPr/>
            <p:nvPr/>
          </p:nvSpPr>
          <p:spPr>
            <a:xfrm>
              <a:off x="1906968" y="415082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0D368189-AFB9-4F76-A511-AE8FE661EA2C}"/>
                </a:ext>
              </a:extLst>
            </p:cNvPr>
            <p:cNvSpPr/>
            <p:nvPr/>
          </p:nvSpPr>
          <p:spPr>
            <a:xfrm>
              <a:off x="2137929" y="415082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Oval 50">
              <a:extLst>
                <a:ext uri="{FF2B5EF4-FFF2-40B4-BE49-F238E27FC236}">
                  <a16:creationId xmlns:a16="http://schemas.microsoft.com/office/drawing/2014/main" id="{1CEB2899-5D58-4027-B83A-5A22F0EFF93B}"/>
                </a:ext>
              </a:extLst>
            </p:cNvPr>
            <p:cNvSpPr/>
            <p:nvPr/>
          </p:nvSpPr>
          <p:spPr>
            <a:xfrm>
              <a:off x="2368890" y="415082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2" name="Oval 51">
              <a:extLst>
                <a:ext uri="{FF2B5EF4-FFF2-40B4-BE49-F238E27FC236}">
                  <a16:creationId xmlns:a16="http://schemas.microsoft.com/office/drawing/2014/main" id="{BE9DBE64-535C-4E46-9CC3-7559C0D58C1B}"/>
                </a:ext>
              </a:extLst>
            </p:cNvPr>
            <p:cNvSpPr/>
            <p:nvPr/>
          </p:nvSpPr>
          <p:spPr>
            <a:xfrm>
              <a:off x="2600830" y="415082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3" name="Oval 52">
              <a:extLst>
                <a:ext uri="{FF2B5EF4-FFF2-40B4-BE49-F238E27FC236}">
                  <a16:creationId xmlns:a16="http://schemas.microsoft.com/office/drawing/2014/main" id="{14B22726-F9A2-486C-A75D-B51FA610BDCC}"/>
                </a:ext>
              </a:extLst>
            </p:cNvPr>
            <p:cNvSpPr/>
            <p:nvPr/>
          </p:nvSpPr>
          <p:spPr>
            <a:xfrm>
              <a:off x="2832770" y="415082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4" name="Oval 53">
              <a:extLst>
                <a:ext uri="{FF2B5EF4-FFF2-40B4-BE49-F238E27FC236}">
                  <a16:creationId xmlns:a16="http://schemas.microsoft.com/office/drawing/2014/main" id="{5485BE66-4792-4193-A2E6-7C8EF6A9FFC9}"/>
                </a:ext>
              </a:extLst>
            </p:cNvPr>
            <p:cNvSpPr/>
            <p:nvPr/>
          </p:nvSpPr>
          <p:spPr>
            <a:xfrm>
              <a:off x="3064710" y="415082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5" name="Oval 54">
              <a:extLst>
                <a:ext uri="{FF2B5EF4-FFF2-40B4-BE49-F238E27FC236}">
                  <a16:creationId xmlns:a16="http://schemas.microsoft.com/office/drawing/2014/main" id="{2C79AC6A-1D95-41CD-A076-5797B7E574E2}"/>
                </a:ext>
              </a:extLst>
            </p:cNvPr>
            <p:cNvSpPr/>
            <p:nvPr/>
          </p:nvSpPr>
          <p:spPr>
            <a:xfrm>
              <a:off x="3296650" y="415082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6" name="Oval 55">
              <a:extLst>
                <a:ext uri="{FF2B5EF4-FFF2-40B4-BE49-F238E27FC236}">
                  <a16:creationId xmlns:a16="http://schemas.microsoft.com/office/drawing/2014/main" id="{5A0D9386-B813-4D87-B2BA-EFCD0355F3DF}"/>
                </a:ext>
              </a:extLst>
            </p:cNvPr>
            <p:cNvSpPr/>
            <p:nvPr/>
          </p:nvSpPr>
          <p:spPr>
            <a:xfrm>
              <a:off x="3528590" y="415082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7" name="Oval 56">
              <a:extLst>
                <a:ext uri="{FF2B5EF4-FFF2-40B4-BE49-F238E27FC236}">
                  <a16:creationId xmlns:a16="http://schemas.microsoft.com/office/drawing/2014/main" id="{4FB6E10E-C49B-4818-A2CD-6546C7768BB0}"/>
                </a:ext>
              </a:extLst>
            </p:cNvPr>
            <p:cNvSpPr/>
            <p:nvPr/>
          </p:nvSpPr>
          <p:spPr>
            <a:xfrm>
              <a:off x="3760530" y="415082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8" name="Oval 57">
              <a:extLst>
                <a:ext uri="{FF2B5EF4-FFF2-40B4-BE49-F238E27FC236}">
                  <a16:creationId xmlns:a16="http://schemas.microsoft.com/office/drawing/2014/main" id="{15FCD604-4A77-4150-B136-B67083A64864}"/>
                </a:ext>
              </a:extLst>
            </p:cNvPr>
            <p:cNvSpPr/>
            <p:nvPr/>
          </p:nvSpPr>
          <p:spPr>
            <a:xfrm>
              <a:off x="3992470" y="415082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9" name="Oval 58">
              <a:extLst>
                <a:ext uri="{FF2B5EF4-FFF2-40B4-BE49-F238E27FC236}">
                  <a16:creationId xmlns:a16="http://schemas.microsoft.com/office/drawing/2014/main" id="{A02E436C-1732-4DE7-A5D2-00009B333D64}"/>
                </a:ext>
              </a:extLst>
            </p:cNvPr>
            <p:cNvSpPr/>
            <p:nvPr/>
          </p:nvSpPr>
          <p:spPr>
            <a:xfrm>
              <a:off x="1676007" y="435526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0" name="Oval 59">
              <a:extLst>
                <a:ext uri="{FF2B5EF4-FFF2-40B4-BE49-F238E27FC236}">
                  <a16:creationId xmlns:a16="http://schemas.microsoft.com/office/drawing/2014/main" id="{9970D239-93B5-43B5-97E7-38FFBB17C0F0}"/>
                </a:ext>
              </a:extLst>
            </p:cNvPr>
            <p:cNvSpPr/>
            <p:nvPr/>
          </p:nvSpPr>
          <p:spPr>
            <a:xfrm>
              <a:off x="1906968" y="435526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1" name="Oval 60">
              <a:extLst>
                <a:ext uri="{FF2B5EF4-FFF2-40B4-BE49-F238E27FC236}">
                  <a16:creationId xmlns:a16="http://schemas.microsoft.com/office/drawing/2014/main" id="{7F6C5635-C6AF-4786-9F44-D1BAADEB0D3C}"/>
                </a:ext>
              </a:extLst>
            </p:cNvPr>
            <p:cNvSpPr/>
            <p:nvPr/>
          </p:nvSpPr>
          <p:spPr>
            <a:xfrm>
              <a:off x="2137929" y="435526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2" name="Oval 61">
              <a:extLst>
                <a:ext uri="{FF2B5EF4-FFF2-40B4-BE49-F238E27FC236}">
                  <a16:creationId xmlns:a16="http://schemas.microsoft.com/office/drawing/2014/main" id="{AF1EB08F-E3F1-4599-9D31-0444ED8D82E5}"/>
                </a:ext>
              </a:extLst>
            </p:cNvPr>
            <p:cNvSpPr/>
            <p:nvPr/>
          </p:nvSpPr>
          <p:spPr>
            <a:xfrm>
              <a:off x="2368890" y="435526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3" name="Oval 62">
              <a:extLst>
                <a:ext uri="{FF2B5EF4-FFF2-40B4-BE49-F238E27FC236}">
                  <a16:creationId xmlns:a16="http://schemas.microsoft.com/office/drawing/2014/main" id="{39358EAF-E650-4E48-9907-FF456E06C082}"/>
                </a:ext>
              </a:extLst>
            </p:cNvPr>
            <p:cNvSpPr/>
            <p:nvPr/>
          </p:nvSpPr>
          <p:spPr>
            <a:xfrm>
              <a:off x="2600830" y="435526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4" name="Oval 63">
              <a:extLst>
                <a:ext uri="{FF2B5EF4-FFF2-40B4-BE49-F238E27FC236}">
                  <a16:creationId xmlns:a16="http://schemas.microsoft.com/office/drawing/2014/main" id="{EC05E339-7B88-4805-8EA2-1AEBDA7CD9DF}"/>
                </a:ext>
              </a:extLst>
            </p:cNvPr>
            <p:cNvSpPr/>
            <p:nvPr/>
          </p:nvSpPr>
          <p:spPr>
            <a:xfrm>
              <a:off x="2832770" y="435526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5" name="Oval 64">
              <a:extLst>
                <a:ext uri="{FF2B5EF4-FFF2-40B4-BE49-F238E27FC236}">
                  <a16:creationId xmlns:a16="http://schemas.microsoft.com/office/drawing/2014/main" id="{DBA46671-AD13-47D6-BF6E-BD057F1B3DD7}"/>
                </a:ext>
              </a:extLst>
            </p:cNvPr>
            <p:cNvSpPr/>
            <p:nvPr/>
          </p:nvSpPr>
          <p:spPr>
            <a:xfrm>
              <a:off x="3064710" y="435526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6" name="Oval 65">
              <a:extLst>
                <a:ext uri="{FF2B5EF4-FFF2-40B4-BE49-F238E27FC236}">
                  <a16:creationId xmlns:a16="http://schemas.microsoft.com/office/drawing/2014/main" id="{AF4AFB20-C013-43D5-BB1C-8DA2D936ED47}"/>
                </a:ext>
              </a:extLst>
            </p:cNvPr>
            <p:cNvSpPr/>
            <p:nvPr/>
          </p:nvSpPr>
          <p:spPr>
            <a:xfrm>
              <a:off x="3296650" y="435526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7" name="Oval 66">
              <a:extLst>
                <a:ext uri="{FF2B5EF4-FFF2-40B4-BE49-F238E27FC236}">
                  <a16:creationId xmlns:a16="http://schemas.microsoft.com/office/drawing/2014/main" id="{99FF7F1B-FA72-4C9F-9B00-2B42F4EAE7F2}"/>
                </a:ext>
              </a:extLst>
            </p:cNvPr>
            <p:cNvSpPr/>
            <p:nvPr/>
          </p:nvSpPr>
          <p:spPr>
            <a:xfrm>
              <a:off x="3528590" y="435526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8" name="Oval 67">
              <a:extLst>
                <a:ext uri="{FF2B5EF4-FFF2-40B4-BE49-F238E27FC236}">
                  <a16:creationId xmlns:a16="http://schemas.microsoft.com/office/drawing/2014/main" id="{82538E33-4DE9-4F88-B75D-2FEA71AE7C4B}"/>
                </a:ext>
              </a:extLst>
            </p:cNvPr>
            <p:cNvSpPr/>
            <p:nvPr/>
          </p:nvSpPr>
          <p:spPr>
            <a:xfrm>
              <a:off x="3760530" y="435526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9" name="Oval 68">
              <a:extLst>
                <a:ext uri="{FF2B5EF4-FFF2-40B4-BE49-F238E27FC236}">
                  <a16:creationId xmlns:a16="http://schemas.microsoft.com/office/drawing/2014/main" id="{36D70D65-199B-40F5-8C8F-F619A2BF9D71}"/>
                </a:ext>
              </a:extLst>
            </p:cNvPr>
            <p:cNvSpPr/>
            <p:nvPr/>
          </p:nvSpPr>
          <p:spPr>
            <a:xfrm>
              <a:off x="3992470" y="435526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0" name="Oval 69">
              <a:extLst>
                <a:ext uri="{FF2B5EF4-FFF2-40B4-BE49-F238E27FC236}">
                  <a16:creationId xmlns:a16="http://schemas.microsoft.com/office/drawing/2014/main" id="{5B356672-E8EE-44AC-A6B4-55CF7DB7E9C6}"/>
                </a:ext>
              </a:extLst>
            </p:cNvPr>
            <p:cNvSpPr/>
            <p:nvPr/>
          </p:nvSpPr>
          <p:spPr>
            <a:xfrm>
              <a:off x="1676007" y="455969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1" name="Oval 70">
              <a:extLst>
                <a:ext uri="{FF2B5EF4-FFF2-40B4-BE49-F238E27FC236}">
                  <a16:creationId xmlns:a16="http://schemas.microsoft.com/office/drawing/2014/main" id="{36C7B0EA-C537-43BA-9395-2BE7A8F27136}"/>
                </a:ext>
              </a:extLst>
            </p:cNvPr>
            <p:cNvSpPr/>
            <p:nvPr/>
          </p:nvSpPr>
          <p:spPr>
            <a:xfrm>
              <a:off x="1906968" y="455969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2" name="Oval 71">
              <a:extLst>
                <a:ext uri="{FF2B5EF4-FFF2-40B4-BE49-F238E27FC236}">
                  <a16:creationId xmlns:a16="http://schemas.microsoft.com/office/drawing/2014/main" id="{AAF91CF5-DEE7-4A74-80AF-5C932167ACDF}"/>
                </a:ext>
              </a:extLst>
            </p:cNvPr>
            <p:cNvSpPr/>
            <p:nvPr/>
          </p:nvSpPr>
          <p:spPr>
            <a:xfrm>
              <a:off x="2137929" y="455969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3" name="Oval 72">
              <a:extLst>
                <a:ext uri="{FF2B5EF4-FFF2-40B4-BE49-F238E27FC236}">
                  <a16:creationId xmlns:a16="http://schemas.microsoft.com/office/drawing/2014/main" id="{529709EC-3A31-4A51-94A3-F93DFD530D5C}"/>
                </a:ext>
              </a:extLst>
            </p:cNvPr>
            <p:cNvSpPr/>
            <p:nvPr/>
          </p:nvSpPr>
          <p:spPr>
            <a:xfrm>
              <a:off x="2368890" y="455969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4" name="Oval 73">
              <a:extLst>
                <a:ext uri="{FF2B5EF4-FFF2-40B4-BE49-F238E27FC236}">
                  <a16:creationId xmlns:a16="http://schemas.microsoft.com/office/drawing/2014/main" id="{2436ABC1-933C-40F3-916E-DF7A046A8974}"/>
                </a:ext>
              </a:extLst>
            </p:cNvPr>
            <p:cNvSpPr/>
            <p:nvPr/>
          </p:nvSpPr>
          <p:spPr>
            <a:xfrm>
              <a:off x="2600830" y="455969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5" name="Oval 74">
              <a:extLst>
                <a:ext uri="{FF2B5EF4-FFF2-40B4-BE49-F238E27FC236}">
                  <a16:creationId xmlns:a16="http://schemas.microsoft.com/office/drawing/2014/main" id="{0B6B6F42-23F5-44CD-8B65-83C8DC5DA4C9}"/>
                </a:ext>
              </a:extLst>
            </p:cNvPr>
            <p:cNvSpPr/>
            <p:nvPr/>
          </p:nvSpPr>
          <p:spPr>
            <a:xfrm>
              <a:off x="2832770" y="455969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6" name="Oval 75">
              <a:extLst>
                <a:ext uri="{FF2B5EF4-FFF2-40B4-BE49-F238E27FC236}">
                  <a16:creationId xmlns:a16="http://schemas.microsoft.com/office/drawing/2014/main" id="{319A8A5D-EBAE-4EA7-8B38-1987100581AA}"/>
                </a:ext>
              </a:extLst>
            </p:cNvPr>
            <p:cNvSpPr/>
            <p:nvPr/>
          </p:nvSpPr>
          <p:spPr>
            <a:xfrm>
              <a:off x="3064710" y="455969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7" name="Oval 76">
              <a:extLst>
                <a:ext uri="{FF2B5EF4-FFF2-40B4-BE49-F238E27FC236}">
                  <a16:creationId xmlns:a16="http://schemas.microsoft.com/office/drawing/2014/main" id="{ACF296A9-1036-4DAC-80CB-B10978802D2B}"/>
                </a:ext>
              </a:extLst>
            </p:cNvPr>
            <p:cNvSpPr/>
            <p:nvPr/>
          </p:nvSpPr>
          <p:spPr>
            <a:xfrm>
              <a:off x="3296650" y="455969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8" name="Oval 77">
              <a:extLst>
                <a:ext uri="{FF2B5EF4-FFF2-40B4-BE49-F238E27FC236}">
                  <a16:creationId xmlns:a16="http://schemas.microsoft.com/office/drawing/2014/main" id="{5C9F86F5-94BF-43D0-AE58-68839442EF47}"/>
                </a:ext>
              </a:extLst>
            </p:cNvPr>
            <p:cNvSpPr/>
            <p:nvPr/>
          </p:nvSpPr>
          <p:spPr>
            <a:xfrm>
              <a:off x="3528590" y="455969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9" name="Oval 78">
              <a:extLst>
                <a:ext uri="{FF2B5EF4-FFF2-40B4-BE49-F238E27FC236}">
                  <a16:creationId xmlns:a16="http://schemas.microsoft.com/office/drawing/2014/main" id="{DDC21A54-D48F-4B79-9435-04B34945510F}"/>
                </a:ext>
              </a:extLst>
            </p:cNvPr>
            <p:cNvSpPr/>
            <p:nvPr/>
          </p:nvSpPr>
          <p:spPr>
            <a:xfrm>
              <a:off x="3760530" y="455969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0" name="Oval 79">
              <a:extLst>
                <a:ext uri="{FF2B5EF4-FFF2-40B4-BE49-F238E27FC236}">
                  <a16:creationId xmlns:a16="http://schemas.microsoft.com/office/drawing/2014/main" id="{9C044B41-7954-4A68-8241-E93252D2BE62}"/>
                </a:ext>
              </a:extLst>
            </p:cNvPr>
            <p:cNvSpPr/>
            <p:nvPr/>
          </p:nvSpPr>
          <p:spPr>
            <a:xfrm>
              <a:off x="3992470" y="455969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2" name="Oval 91">
              <a:extLst>
                <a:ext uri="{FF2B5EF4-FFF2-40B4-BE49-F238E27FC236}">
                  <a16:creationId xmlns:a16="http://schemas.microsoft.com/office/drawing/2014/main" id="{1CC432B5-4F36-4D73-B102-F0E43E10FF1C}"/>
                </a:ext>
              </a:extLst>
            </p:cNvPr>
            <p:cNvSpPr/>
            <p:nvPr/>
          </p:nvSpPr>
          <p:spPr>
            <a:xfrm>
              <a:off x="1676007" y="4758633"/>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3" name="Oval 92">
              <a:extLst>
                <a:ext uri="{FF2B5EF4-FFF2-40B4-BE49-F238E27FC236}">
                  <a16:creationId xmlns:a16="http://schemas.microsoft.com/office/drawing/2014/main" id="{9D105640-DA6E-4DB7-8F23-EC5C582A1E2B}"/>
                </a:ext>
              </a:extLst>
            </p:cNvPr>
            <p:cNvSpPr/>
            <p:nvPr/>
          </p:nvSpPr>
          <p:spPr>
            <a:xfrm>
              <a:off x="1906968" y="4758633"/>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4" name="Oval 93">
              <a:extLst>
                <a:ext uri="{FF2B5EF4-FFF2-40B4-BE49-F238E27FC236}">
                  <a16:creationId xmlns:a16="http://schemas.microsoft.com/office/drawing/2014/main" id="{4445DCF7-0856-4710-8F2B-E161798E7763}"/>
                </a:ext>
              </a:extLst>
            </p:cNvPr>
            <p:cNvSpPr/>
            <p:nvPr/>
          </p:nvSpPr>
          <p:spPr>
            <a:xfrm>
              <a:off x="2137929" y="4758633"/>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5" name="Oval 94">
              <a:extLst>
                <a:ext uri="{FF2B5EF4-FFF2-40B4-BE49-F238E27FC236}">
                  <a16:creationId xmlns:a16="http://schemas.microsoft.com/office/drawing/2014/main" id="{033022B5-F6EA-4676-B04D-9A5656E95510}"/>
                </a:ext>
              </a:extLst>
            </p:cNvPr>
            <p:cNvSpPr/>
            <p:nvPr/>
          </p:nvSpPr>
          <p:spPr>
            <a:xfrm>
              <a:off x="2368890" y="4758633"/>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6" name="Oval 95">
              <a:extLst>
                <a:ext uri="{FF2B5EF4-FFF2-40B4-BE49-F238E27FC236}">
                  <a16:creationId xmlns:a16="http://schemas.microsoft.com/office/drawing/2014/main" id="{03217362-DD63-4922-B122-DD034CE7389C}"/>
                </a:ext>
              </a:extLst>
            </p:cNvPr>
            <p:cNvSpPr/>
            <p:nvPr/>
          </p:nvSpPr>
          <p:spPr>
            <a:xfrm>
              <a:off x="2600830" y="4758633"/>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7" name="Oval 96">
              <a:extLst>
                <a:ext uri="{FF2B5EF4-FFF2-40B4-BE49-F238E27FC236}">
                  <a16:creationId xmlns:a16="http://schemas.microsoft.com/office/drawing/2014/main" id="{44D093A0-78D5-4CDF-B280-3A38AF12210F}"/>
                </a:ext>
              </a:extLst>
            </p:cNvPr>
            <p:cNvSpPr/>
            <p:nvPr/>
          </p:nvSpPr>
          <p:spPr>
            <a:xfrm>
              <a:off x="2832770" y="4758633"/>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8" name="Oval 97">
              <a:extLst>
                <a:ext uri="{FF2B5EF4-FFF2-40B4-BE49-F238E27FC236}">
                  <a16:creationId xmlns:a16="http://schemas.microsoft.com/office/drawing/2014/main" id="{1FE0FED1-0642-4543-9D51-FE9D0C4E0C7C}"/>
                </a:ext>
              </a:extLst>
            </p:cNvPr>
            <p:cNvSpPr/>
            <p:nvPr/>
          </p:nvSpPr>
          <p:spPr>
            <a:xfrm>
              <a:off x="3064710" y="4758633"/>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9" name="Oval 98">
              <a:extLst>
                <a:ext uri="{FF2B5EF4-FFF2-40B4-BE49-F238E27FC236}">
                  <a16:creationId xmlns:a16="http://schemas.microsoft.com/office/drawing/2014/main" id="{A5B6E800-1B23-4A2A-8722-0B25CDC10D2B}"/>
                </a:ext>
              </a:extLst>
            </p:cNvPr>
            <p:cNvSpPr/>
            <p:nvPr/>
          </p:nvSpPr>
          <p:spPr>
            <a:xfrm>
              <a:off x="3296650" y="4758633"/>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0" name="Oval 99">
              <a:extLst>
                <a:ext uri="{FF2B5EF4-FFF2-40B4-BE49-F238E27FC236}">
                  <a16:creationId xmlns:a16="http://schemas.microsoft.com/office/drawing/2014/main" id="{6701932B-4B13-455C-B2AC-033A6FB01CD6}"/>
                </a:ext>
              </a:extLst>
            </p:cNvPr>
            <p:cNvSpPr/>
            <p:nvPr/>
          </p:nvSpPr>
          <p:spPr>
            <a:xfrm>
              <a:off x="3528590" y="4758633"/>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1" name="Oval 100">
              <a:extLst>
                <a:ext uri="{FF2B5EF4-FFF2-40B4-BE49-F238E27FC236}">
                  <a16:creationId xmlns:a16="http://schemas.microsoft.com/office/drawing/2014/main" id="{E66F5B2D-CDF2-408C-B694-86444DEB5575}"/>
                </a:ext>
              </a:extLst>
            </p:cNvPr>
            <p:cNvSpPr/>
            <p:nvPr/>
          </p:nvSpPr>
          <p:spPr>
            <a:xfrm>
              <a:off x="3760530" y="4758633"/>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2" name="Oval 101">
              <a:extLst>
                <a:ext uri="{FF2B5EF4-FFF2-40B4-BE49-F238E27FC236}">
                  <a16:creationId xmlns:a16="http://schemas.microsoft.com/office/drawing/2014/main" id="{631A6AAA-E373-4DE7-A0F8-55BBD30E9533}"/>
                </a:ext>
              </a:extLst>
            </p:cNvPr>
            <p:cNvSpPr/>
            <p:nvPr/>
          </p:nvSpPr>
          <p:spPr>
            <a:xfrm>
              <a:off x="3992470" y="4758633"/>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3" name="Oval 102">
              <a:extLst>
                <a:ext uri="{FF2B5EF4-FFF2-40B4-BE49-F238E27FC236}">
                  <a16:creationId xmlns:a16="http://schemas.microsoft.com/office/drawing/2014/main" id="{8C9AD370-CAE1-4AD2-A415-4EB01178FAE6}"/>
                </a:ext>
              </a:extLst>
            </p:cNvPr>
            <p:cNvSpPr/>
            <p:nvPr/>
          </p:nvSpPr>
          <p:spPr>
            <a:xfrm>
              <a:off x="1676007" y="495757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4" name="Oval 103">
              <a:extLst>
                <a:ext uri="{FF2B5EF4-FFF2-40B4-BE49-F238E27FC236}">
                  <a16:creationId xmlns:a16="http://schemas.microsoft.com/office/drawing/2014/main" id="{063E4443-1BD3-464A-8B32-4D06A821D8B3}"/>
                </a:ext>
              </a:extLst>
            </p:cNvPr>
            <p:cNvSpPr/>
            <p:nvPr/>
          </p:nvSpPr>
          <p:spPr>
            <a:xfrm>
              <a:off x="1906968" y="495757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5" name="Oval 104">
              <a:extLst>
                <a:ext uri="{FF2B5EF4-FFF2-40B4-BE49-F238E27FC236}">
                  <a16:creationId xmlns:a16="http://schemas.microsoft.com/office/drawing/2014/main" id="{ABD73AB5-DBB1-43E7-B872-6F8EFD04AEB0}"/>
                </a:ext>
              </a:extLst>
            </p:cNvPr>
            <p:cNvSpPr/>
            <p:nvPr/>
          </p:nvSpPr>
          <p:spPr>
            <a:xfrm>
              <a:off x="2137929" y="495757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6" name="Oval 105">
              <a:extLst>
                <a:ext uri="{FF2B5EF4-FFF2-40B4-BE49-F238E27FC236}">
                  <a16:creationId xmlns:a16="http://schemas.microsoft.com/office/drawing/2014/main" id="{EC6D5106-E58B-4BFF-8BEF-372998233113}"/>
                </a:ext>
              </a:extLst>
            </p:cNvPr>
            <p:cNvSpPr/>
            <p:nvPr/>
          </p:nvSpPr>
          <p:spPr>
            <a:xfrm>
              <a:off x="2368890" y="495757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7" name="Oval 106">
              <a:extLst>
                <a:ext uri="{FF2B5EF4-FFF2-40B4-BE49-F238E27FC236}">
                  <a16:creationId xmlns:a16="http://schemas.microsoft.com/office/drawing/2014/main" id="{9687D82D-7418-49AB-8A9B-2FDC5C7128F1}"/>
                </a:ext>
              </a:extLst>
            </p:cNvPr>
            <p:cNvSpPr/>
            <p:nvPr/>
          </p:nvSpPr>
          <p:spPr>
            <a:xfrm>
              <a:off x="2600830" y="495757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8" name="Oval 107">
              <a:extLst>
                <a:ext uri="{FF2B5EF4-FFF2-40B4-BE49-F238E27FC236}">
                  <a16:creationId xmlns:a16="http://schemas.microsoft.com/office/drawing/2014/main" id="{D7176063-901E-4CBB-B945-21873B6805C4}"/>
                </a:ext>
              </a:extLst>
            </p:cNvPr>
            <p:cNvSpPr/>
            <p:nvPr/>
          </p:nvSpPr>
          <p:spPr>
            <a:xfrm>
              <a:off x="2832770" y="495757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9" name="Oval 108">
              <a:extLst>
                <a:ext uri="{FF2B5EF4-FFF2-40B4-BE49-F238E27FC236}">
                  <a16:creationId xmlns:a16="http://schemas.microsoft.com/office/drawing/2014/main" id="{A8E734F2-81E9-4735-B43C-C9DC07BD94DE}"/>
                </a:ext>
              </a:extLst>
            </p:cNvPr>
            <p:cNvSpPr/>
            <p:nvPr/>
          </p:nvSpPr>
          <p:spPr>
            <a:xfrm>
              <a:off x="3064710" y="495757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0" name="Oval 109">
              <a:extLst>
                <a:ext uri="{FF2B5EF4-FFF2-40B4-BE49-F238E27FC236}">
                  <a16:creationId xmlns:a16="http://schemas.microsoft.com/office/drawing/2014/main" id="{5EFC9D34-44DF-4912-942F-FBC45E93EE8F}"/>
                </a:ext>
              </a:extLst>
            </p:cNvPr>
            <p:cNvSpPr/>
            <p:nvPr/>
          </p:nvSpPr>
          <p:spPr>
            <a:xfrm>
              <a:off x="3296650" y="495757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1" name="Oval 110">
              <a:extLst>
                <a:ext uri="{FF2B5EF4-FFF2-40B4-BE49-F238E27FC236}">
                  <a16:creationId xmlns:a16="http://schemas.microsoft.com/office/drawing/2014/main" id="{A478FBB0-135F-41ED-9E61-3A5C852AFAB4}"/>
                </a:ext>
              </a:extLst>
            </p:cNvPr>
            <p:cNvSpPr/>
            <p:nvPr/>
          </p:nvSpPr>
          <p:spPr>
            <a:xfrm>
              <a:off x="3528590" y="495757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2" name="Oval 111">
              <a:extLst>
                <a:ext uri="{FF2B5EF4-FFF2-40B4-BE49-F238E27FC236}">
                  <a16:creationId xmlns:a16="http://schemas.microsoft.com/office/drawing/2014/main" id="{E0F97251-5D37-4CE2-8D8D-AE0CA23E4EF9}"/>
                </a:ext>
              </a:extLst>
            </p:cNvPr>
            <p:cNvSpPr/>
            <p:nvPr/>
          </p:nvSpPr>
          <p:spPr>
            <a:xfrm>
              <a:off x="3760530" y="495757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3" name="Oval 112">
              <a:extLst>
                <a:ext uri="{FF2B5EF4-FFF2-40B4-BE49-F238E27FC236}">
                  <a16:creationId xmlns:a16="http://schemas.microsoft.com/office/drawing/2014/main" id="{49C3FB9D-1356-4804-B092-CBC726AB8D01}"/>
                </a:ext>
              </a:extLst>
            </p:cNvPr>
            <p:cNvSpPr/>
            <p:nvPr/>
          </p:nvSpPr>
          <p:spPr>
            <a:xfrm>
              <a:off x="3992470" y="495757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7" name="Arrow: Right 6">
            <a:extLst>
              <a:ext uri="{FF2B5EF4-FFF2-40B4-BE49-F238E27FC236}">
                <a16:creationId xmlns:a16="http://schemas.microsoft.com/office/drawing/2014/main" id="{73CE728D-98D1-4357-9BEA-78E1B85A0FB1}"/>
              </a:ext>
            </a:extLst>
          </p:cNvPr>
          <p:cNvSpPr/>
          <p:nvPr/>
        </p:nvSpPr>
        <p:spPr>
          <a:xfrm>
            <a:off x="4260732" y="2266983"/>
            <a:ext cx="1917424" cy="825759"/>
          </a:xfrm>
          <a:prstGeom prst="rightArrow">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t>Muestreo</a:t>
            </a:r>
            <a:endParaRPr lang="es-ES" dirty="0"/>
          </a:p>
        </p:txBody>
      </p:sp>
      <p:grpSp>
        <p:nvGrpSpPr>
          <p:cNvPr id="148" name="Grupo 147">
            <a:extLst>
              <a:ext uri="{FF2B5EF4-FFF2-40B4-BE49-F238E27FC236}">
                <a16:creationId xmlns:a16="http://schemas.microsoft.com/office/drawing/2014/main" id="{B260148A-EF1D-A743-8CD6-BD24A603A443}"/>
              </a:ext>
            </a:extLst>
          </p:cNvPr>
          <p:cNvGrpSpPr/>
          <p:nvPr/>
        </p:nvGrpSpPr>
        <p:grpSpPr>
          <a:xfrm>
            <a:off x="6186220" y="3565482"/>
            <a:ext cx="1520710" cy="1161954"/>
            <a:chOff x="6291652" y="2583929"/>
            <a:chExt cx="1773632" cy="1502778"/>
          </a:xfrm>
        </p:grpSpPr>
        <p:sp>
          <p:nvSpPr>
            <p:cNvPr id="149" name="Rectangle: Rounded Corners 113">
              <a:extLst>
                <a:ext uri="{FF2B5EF4-FFF2-40B4-BE49-F238E27FC236}">
                  <a16:creationId xmlns:a16="http://schemas.microsoft.com/office/drawing/2014/main" id="{61247F49-5946-7440-9EFE-915B75FDC167}"/>
                </a:ext>
              </a:extLst>
            </p:cNvPr>
            <p:cNvSpPr/>
            <p:nvPr/>
          </p:nvSpPr>
          <p:spPr>
            <a:xfrm>
              <a:off x="6291652" y="2583929"/>
              <a:ext cx="1773632" cy="1502778"/>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endParaRPr lang="es-MX" dirty="0"/>
            </a:p>
            <a:p>
              <a:endParaRPr lang="es-MX" dirty="0"/>
            </a:p>
            <a:p>
              <a:endParaRPr lang="es-MX" dirty="0"/>
            </a:p>
            <a:p>
              <a:r>
                <a:rPr lang="es-MX" dirty="0"/>
                <a:t>Muestra 2</a:t>
              </a:r>
              <a:br>
                <a:rPr lang="es-MX" dirty="0"/>
              </a:br>
              <a:br>
                <a:rPr lang="es-MX" dirty="0"/>
              </a:br>
              <a:br>
                <a:rPr lang="es-MX" dirty="0"/>
              </a:br>
              <a:br>
                <a:rPr lang="es-MX" dirty="0"/>
              </a:br>
              <a:br>
                <a:rPr lang="es-MX" dirty="0"/>
              </a:br>
              <a:br>
                <a:rPr lang="es-MX" dirty="0"/>
              </a:br>
              <a:br>
                <a:rPr lang="es-MX" dirty="0"/>
              </a:br>
              <a:endParaRPr lang="es-ES" dirty="0"/>
            </a:p>
          </p:txBody>
        </p:sp>
        <p:sp>
          <p:nvSpPr>
            <p:cNvPr id="150" name="Oval 114">
              <a:extLst>
                <a:ext uri="{FF2B5EF4-FFF2-40B4-BE49-F238E27FC236}">
                  <a16:creationId xmlns:a16="http://schemas.microsoft.com/office/drawing/2014/main" id="{ECEA60E9-6EA5-1741-BD3C-4303E11E079E}"/>
                </a:ext>
              </a:extLst>
            </p:cNvPr>
            <p:cNvSpPr/>
            <p:nvPr/>
          </p:nvSpPr>
          <p:spPr>
            <a:xfrm>
              <a:off x="6607674" y="302085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1" name="Oval 115">
              <a:extLst>
                <a:ext uri="{FF2B5EF4-FFF2-40B4-BE49-F238E27FC236}">
                  <a16:creationId xmlns:a16="http://schemas.microsoft.com/office/drawing/2014/main" id="{167F35AC-7611-2843-A172-2CE0659F5B88}"/>
                </a:ext>
              </a:extLst>
            </p:cNvPr>
            <p:cNvSpPr/>
            <p:nvPr/>
          </p:nvSpPr>
          <p:spPr>
            <a:xfrm>
              <a:off x="6838635" y="302085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2" name="Oval 116">
              <a:extLst>
                <a:ext uri="{FF2B5EF4-FFF2-40B4-BE49-F238E27FC236}">
                  <a16:creationId xmlns:a16="http://schemas.microsoft.com/office/drawing/2014/main" id="{006C99B5-B2CE-5A44-A67D-075F84474C6D}"/>
                </a:ext>
              </a:extLst>
            </p:cNvPr>
            <p:cNvSpPr/>
            <p:nvPr/>
          </p:nvSpPr>
          <p:spPr>
            <a:xfrm>
              <a:off x="7069596" y="302085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3" name="Oval 117">
              <a:extLst>
                <a:ext uri="{FF2B5EF4-FFF2-40B4-BE49-F238E27FC236}">
                  <a16:creationId xmlns:a16="http://schemas.microsoft.com/office/drawing/2014/main" id="{9702D244-43C3-0B4E-94F4-3705DF5013F0}"/>
                </a:ext>
              </a:extLst>
            </p:cNvPr>
            <p:cNvSpPr/>
            <p:nvPr/>
          </p:nvSpPr>
          <p:spPr>
            <a:xfrm>
              <a:off x="7300557" y="302085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4" name="Oval 118">
              <a:extLst>
                <a:ext uri="{FF2B5EF4-FFF2-40B4-BE49-F238E27FC236}">
                  <a16:creationId xmlns:a16="http://schemas.microsoft.com/office/drawing/2014/main" id="{97BE9A99-3F0A-234D-BB67-2991E9A8F319}"/>
                </a:ext>
              </a:extLst>
            </p:cNvPr>
            <p:cNvSpPr/>
            <p:nvPr/>
          </p:nvSpPr>
          <p:spPr>
            <a:xfrm>
              <a:off x="7532497" y="302085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5" name="Oval 119">
              <a:extLst>
                <a:ext uri="{FF2B5EF4-FFF2-40B4-BE49-F238E27FC236}">
                  <a16:creationId xmlns:a16="http://schemas.microsoft.com/office/drawing/2014/main" id="{FAD71036-5DBD-DA43-98CE-732066F5D241}"/>
                </a:ext>
              </a:extLst>
            </p:cNvPr>
            <p:cNvSpPr/>
            <p:nvPr/>
          </p:nvSpPr>
          <p:spPr>
            <a:xfrm>
              <a:off x="6611807" y="3271508"/>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6" name="Oval 120">
              <a:extLst>
                <a:ext uri="{FF2B5EF4-FFF2-40B4-BE49-F238E27FC236}">
                  <a16:creationId xmlns:a16="http://schemas.microsoft.com/office/drawing/2014/main" id="{8093939D-606C-E841-B956-896C96926E21}"/>
                </a:ext>
              </a:extLst>
            </p:cNvPr>
            <p:cNvSpPr/>
            <p:nvPr/>
          </p:nvSpPr>
          <p:spPr>
            <a:xfrm>
              <a:off x="6842768" y="3271508"/>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7" name="Oval 121">
              <a:extLst>
                <a:ext uri="{FF2B5EF4-FFF2-40B4-BE49-F238E27FC236}">
                  <a16:creationId xmlns:a16="http://schemas.microsoft.com/office/drawing/2014/main" id="{8BEC2B72-C603-FE41-8A4E-8BC881C9EB33}"/>
                </a:ext>
              </a:extLst>
            </p:cNvPr>
            <p:cNvSpPr/>
            <p:nvPr/>
          </p:nvSpPr>
          <p:spPr>
            <a:xfrm>
              <a:off x="7073729" y="3271508"/>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8" name="Oval 122">
              <a:extLst>
                <a:ext uri="{FF2B5EF4-FFF2-40B4-BE49-F238E27FC236}">
                  <a16:creationId xmlns:a16="http://schemas.microsoft.com/office/drawing/2014/main" id="{11CDD965-02A6-FD4D-832B-0DBE381709CE}"/>
                </a:ext>
              </a:extLst>
            </p:cNvPr>
            <p:cNvSpPr/>
            <p:nvPr/>
          </p:nvSpPr>
          <p:spPr>
            <a:xfrm>
              <a:off x="7304690" y="3271508"/>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9" name="Oval 123">
              <a:extLst>
                <a:ext uri="{FF2B5EF4-FFF2-40B4-BE49-F238E27FC236}">
                  <a16:creationId xmlns:a16="http://schemas.microsoft.com/office/drawing/2014/main" id="{91F9A556-1BA6-2D43-9F37-9CD02246FC95}"/>
                </a:ext>
              </a:extLst>
            </p:cNvPr>
            <p:cNvSpPr/>
            <p:nvPr/>
          </p:nvSpPr>
          <p:spPr>
            <a:xfrm>
              <a:off x="7536630" y="3271508"/>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0" name="Oval 124">
              <a:extLst>
                <a:ext uri="{FF2B5EF4-FFF2-40B4-BE49-F238E27FC236}">
                  <a16:creationId xmlns:a16="http://schemas.microsoft.com/office/drawing/2014/main" id="{243ED74D-4431-D245-8863-540ABD8C6BEE}"/>
                </a:ext>
              </a:extLst>
            </p:cNvPr>
            <p:cNvSpPr/>
            <p:nvPr/>
          </p:nvSpPr>
          <p:spPr>
            <a:xfrm>
              <a:off x="6607674" y="3527939"/>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1" name="Oval 125">
              <a:extLst>
                <a:ext uri="{FF2B5EF4-FFF2-40B4-BE49-F238E27FC236}">
                  <a16:creationId xmlns:a16="http://schemas.microsoft.com/office/drawing/2014/main" id="{74C5CAD6-BFCF-4045-AEA9-41CD18AEBB36}"/>
                </a:ext>
              </a:extLst>
            </p:cNvPr>
            <p:cNvSpPr/>
            <p:nvPr/>
          </p:nvSpPr>
          <p:spPr>
            <a:xfrm>
              <a:off x="6838635" y="3527939"/>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2" name="Oval 126">
              <a:extLst>
                <a:ext uri="{FF2B5EF4-FFF2-40B4-BE49-F238E27FC236}">
                  <a16:creationId xmlns:a16="http://schemas.microsoft.com/office/drawing/2014/main" id="{C306F26B-7E19-E94B-90BF-473DBA724F23}"/>
                </a:ext>
              </a:extLst>
            </p:cNvPr>
            <p:cNvSpPr/>
            <p:nvPr/>
          </p:nvSpPr>
          <p:spPr>
            <a:xfrm>
              <a:off x="7069596" y="3527939"/>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3" name="Oval 127">
              <a:extLst>
                <a:ext uri="{FF2B5EF4-FFF2-40B4-BE49-F238E27FC236}">
                  <a16:creationId xmlns:a16="http://schemas.microsoft.com/office/drawing/2014/main" id="{0C28E4B7-B37B-8943-807A-B5FD3B742421}"/>
                </a:ext>
              </a:extLst>
            </p:cNvPr>
            <p:cNvSpPr/>
            <p:nvPr/>
          </p:nvSpPr>
          <p:spPr>
            <a:xfrm>
              <a:off x="7300557" y="3527939"/>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4" name="Oval 128">
              <a:extLst>
                <a:ext uri="{FF2B5EF4-FFF2-40B4-BE49-F238E27FC236}">
                  <a16:creationId xmlns:a16="http://schemas.microsoft.com/office/drawing/2014/main" id="{35BB35F8-6DA8-6545-ABB8-E1D67074E6E2}"/>
                </a:ext>
              </a:extLst>
            </p:cNvPr>
            <p:cNvSpPr/>
            <p:nvPr/>
          </p:nvSpPr>
          <p:spPr>
            <a:xfrm>
              <a:off x="7532497" y="3527939"/>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82" name="Grupo 181">
            <a:extLst>
              <a:ext uri="{FF2B5EF4-FFF2-40B4-BE49-F238E27FC236}">
                <a16:creationId xmlns:a16="http://schemas.microsoft.com/office/drawing/2014/main" id="{E41DE02C-A15C-8941-A4A5-1DD5BA3400A2}"/>
              </a:ext>
            </a:extLst>
          </p:cNvPr>
          <p:cNvGrpSpPr/>
          <p:nvPr/>
        </p:nvGrpSpPr>
        <p:grpSpPr>
          <a:xfrm>
            <a:off x="6215753" y="2162971"/>
            <a:ext cx="1520710" cy="1161954"/>
            <a:chOff x="6291652" y="2583929"/>
            <a:chExt cx="1773632" cy="1502778"/>
          </a:xfrm>
        </p:grpSpPr>
        <p:sp>
          <p:nvSpPr>
            <p:cNvPr id="183" name="Rectangle: Rounded Corners 113">
              <a:extLst>
                <a:ext uri="{FF2B5EF4-FFF2-40B4-BE49-F238E27FC236}">
                  <a16:creationId xmlns:a16="http://schemas.microsoft.com/office/drawing/2014/main" id="{08EB490D-F74D-F445-983D-262E9072B645}"/>
                </a:ext>
              </a:extLst>
            </p:cNvPr>
            <p:cNvSpPr/>
            <p:nvPr/>
          </p:nvSpPr>
          <p:spPr>
            <a:xfrm>
              <a:off x="6291652" y="2583929"/>
              <a:ext cx="1773632" cy="1502778"/>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endParaRPr lang="es-MX" dirty="0"/>
            </a:p>
            <a:p>
              <a:endParaRPr lang="es-MX" dirty="0"/>
            </a:p>
            <a:p>
              <a:endParaRPr lang="es-MX" dirty="0"/>
            </a:p>
            <a:p>
              <a:r>
                <a:rPr lang="es-MX" dirty="0"/>
                <a:t>Muestra 1</a:t>
              </a:r>
              <a:br>
                <a:rPr lang="es-MX" dirty="0"/>
              </a:br>
              <a:br>
                <a:rPr lang="es-MX" dirty="0"/>
              </a:br>
              <a:br>
                <a:rPr lang="es-MX" dirty="0"/>
              </a:br>
              <a:br>
                <a:rPr lang="es-MX" dirty="0"/>
              </a:br>
              <a:br>
                <a:rPr lang="es-MX" dirty="0"/>
              </a:br>
              <a:br>
                <a:rPr lang="es-MX" dirty="0"/>
              </a:br>
              <a:endParaRPr lang="es-ES" dirty="0"/>
            </a:p>
          </p:txBody>
        </p:sp>
        <p:sp>
          <p:nvSpPr>
            <p:cNvPr id="184" name="Oval 114">
              <a:extLst>
                <a:ext uri="{FF2B5EF4-FFF2-40B4-BE49-F238E27FC236}">
                  <a16:creationId xmlns:a16="http://schemas.microsoft.com/office/drawing/2014/main" id="{55702AA9-C4B0-4048-B361-85A1F06D3CC9}"/>
                </a:ext>
              </a:extLst>
            </p:cNvPr>
            <p:cNvSpPr/>
            <p:nvPr/>
          </p:nvSpPr>
          <p:spPr>
            <a:xfrm>
              <a:off x="6607674" y="302085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5" name="Oval 115">
              <a:extLst>
                <a:ext uri="{FF2B5EF4-FFF2-40B4-BE49-F238E27FC236}">
                  <a16:creationId xmlns:a16="http://schemas.microsoft.com/office/drawing/2014/main" id="{B57282CB-1F07-2344-83B1-EF465240F229}"/>
                </a:ext>
              </a:extLst>
            </p:cNvPr>
            <p:cNvSpPr/>
            <p:nvPr/>
          </p:nvSpPr>
          <p:spPr>
            <a:xfrm>
              <a:off x="6838635" y="302085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6" name="Oval 116">
              <a:extLst>
                <a:ext uri="{FF2B5EF4-FFF2-40B4-BE49-F238E27FC236}">
                  <a16:creationId xmlns:a16="http://schemas.microsoft.com/office/drawing/2014/main" id="{4D7B971F-FCB3-C741-93E1-395E1A048745}"/>
                </a:ext>
              </a:extLst>
            </p:cNvPr>
            <p:cNvSpPr/>
            <p:nvPr/>
          </p:nvSpPr>
          <p:spPr>
            <a:xfrm>
              <a:off x="7069596" y="302085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7" name="Oval 117">
              <a:extLst>
                <a:ext uri="{FF2B5EF4-FFF2-40B4-BE49-F238E27FC236}">
                  <a16:creationId xmlns:a16="http://schemas.microsoft.com/office/drawing/2014/main" id="{2644DEEA-0A79-9745-8C20-22D9219BF683}"/>
                </a:ext>
              </a:extLst>
            </p:cNvPr>
            <p:cNvSpPr/>
            <p:nvPr/>
          </p:nvSpPr>
          <p:spPr>
            <a:xfrm>
              <a:off x="7300557" y="302085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8" name="Oval 118">
              <a:extLst>
                <a:ext uri="{FF2B5EF4-FFF2-40B4-BE49-F238E27FC236}">
                  <a16:creationId xmlns:a16="http://schemas.microsoft.com/office/drawing/2014/main" id="{149AD2A5-8592-614F-953B-5491E555EE66}"/>
                </a:ext>
              </a:extLst>
            </p:cNvPr>
            <p:cNvSpPr/>
            <p:nvPr/>
          </p:nvSpPr>
          <p:spPr>
            <a:xfrm>
              <a:off x="7532497" y="302085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9" name="Oval 119">
              <a:extLst>
                <a:ext uri="{FF2B5EF4-FFF2-40B4-BE49-F238E27FC236}">
                  <a16:creationId xmlns:a16="http://schemas.microsoft.com/office/drawing/2014/main" id="{81A485DD-965C-304D-8476-F28DBCE6BDDD}"/>
                </a:ext>
              </a:extLst>
            </p:cNvPr>
            <p:cNvSpPr/>
            <p:nvPr/>
          </p:nvSpPr>
          <p:spPr>
            <a:xfrm>
              <a:off x="6611807" y="3271508"/>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0" name="Oval 120">
              <a:extLst>
                <a:ext uri="{FF2B5EF4-FFF2-40B4-BE49-F238E27FC236}">
                  <a16:creationId xmlns:a16="http://schemas.microsoft.com/office/drawing/2014/main" id="{3A67990A-A6FC-E24A-9B7F-12801E9F0745}"/>
                </a:ext>
              </a:extLst>
            </p:cNvPr>
            <p:cNvSpPr/>
            <p:nvPr/>
          </p:nvSpPr>
          <p:spPr>
            <a:xfrm>
              <a:off x="6842768" y="3271508"/>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1" name="Oval 121">
              <a:extLst>
                <a:ext uri="{FF2B5EF4-FFF2-40B4-BE49-F238E27FC236}">
                  <a16:creationId xmlns:a16="http://schemas.microsoft.com/office/drawing/2014/main" id="{002F86E0-808E-D74C-98FF-C0AF4440E582}"/>
                </a:ext>
              </a:extLst>
            </p:cNvPr>
            <p:cNvSpPr/>
            <p:nvPr/>
          </p:nvSpPr>
          <p:spPr>
            <a:xfrm>
              <a:off x="7073729" y="3271508"/>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2" name="Oval 122">
              <a:extLst>
                <a:ext uri="{FF2B5EF4-FFF2-40B4-BE49-F238E27FC236}">
                  <a16:creationId xmlns:a16="http://schemas.microsoft.com/office/drawing/2014/main" id="{65B95A6F-3CFF-714C-A379-546FFA575830}"/>
                </a:ext>
              </a:extLst>
            </p:cNvPr>
            <p:cNvSpPr/>
            <p:nvPr/>
          </p:nvSpPr>
          <p:spPr>
            <a:xfrm>
              <a:off x="7304690" y="3271508"/>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3" name="Oval 123">
              <a:extLst>
                <a:ext uri="{FF2B5EF4-FFF2-40B4-BE49-F238E27FC236}">
                  <a16:creationId xmlns:a16="http://schemas.microsoft.com/office/drawing/2014/main" id="{80DD8A95-AC2A-584F-B20E-462032CF9CBB}"/>
                </a:ext>
              </a:extLst>
            </p:cNvPr>
            <p:cNvSpPr/>
            <p:nvPr/>
          </p:nvSpPr>
          <p:spPr>
            <a:xfrm>
              <a:off x="7536630" y="3271508"/>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4" name="Oval 124">
              <a:extLst>
                <a:ext uri="{FF2B5EF4-FFF2-40B4-BE49-F238E27FC236}">
                  <a16:creationId xmlns:a16="http://schemas.microsoft.com/office/drawing/2014/main" id="{BC9A15AB-0286-6445-9C1E-8F8F89325EF1}"/>
                </a:ext>
              </a:extLst>
            </p:cNvPr>
            <p:cNvSpPr/>
            <p:nvPr/>
          </p:nvSpPr>
          <p:spPr>
            <a:xfrm>
              <a:off x="6607674" y="3527939"/>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5" name="Oval 125">
              <a:extLst>
                <a:ext uri="{FF2B5EF4-FFF2-40B4-BE49-F238E27FC236}">
                  <a16:creationId xmlns:a16="http://schemas.microsoft.com/office/drawing/2014/main" id="{EB74141B-AC6B-4346-AD95-DC3F8EE07F3F}"/>
                </a:ext>
              </a:extLst>
            </p:cNvPr>
            <p:cNvSpPr/>
            <p:nvPr/>
          </p:nvSpPr>
          <p:spPr>
            <a:xfrm>
              <a:off x="6838635" y="3527939"/>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6" name="Oval 126">
              <a:extLst>
                <a:ext uri="{FF2B5EF4-FFF2-40B4-BE49-F238E27FC236}">
                  <a16:creationId xmlns:a16="http://schemas.microsoft.com/office/drawing/2014/main" id="{1E76CCB3-EDD2-2748-9F9C-2414A5BDCE64}"/>
                </a:ext>
              </a:extLst>
            </p:cNvPr>
            <p:cNvSpPr/>
            <p:nvPr/>
          </p:nvSpPr>
          <p:spPr>
            <a:xfrm>
              <a:off x="7069596" y="3527939"/>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7" name="Oval 127">
              <a:extLst>
                <a:ext uri="{FF2B5EF4-FFF2-40B4-BE49-F238E27FC236}">
                  <a16:creationId xmlns:a16="http://schemas.microsoft.com/office/drawing/2014/main" id="{F545D910-C3AF-0346-933E-F086A2E57168}"/>
                </a:ext>
              </a:extLst>
            </p:cNvPr>
            <p:cNvSpPr/>
            <p:nvPr/>
          </p:nvSpPr>
          <p:spPr>
            <a:xfrm>
              <a:off x="7300557" y="3527939"/>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8" name="Oval 128">
              <a:extLst>
                <a:ext uri="{FF2B5EF4-FFF2-40B4-BE49-F238E27FC236}">
                  <a16:creationId xmlns:a16="http://schemas.microsoft.com/office/drawing/2014/main" id="{9D41D262-E2E7-FA43-814C-FCF90F51BCE5}"/>
                </a:ext>
              </a:extLst>
            </p:cNvPr>
            <p:cNvSpPr/>
            <p:nvPr/>
          </p:nvSpPr>
          <p:spPr>
            <a:xfrm>
              <a:off x="7532497" y="3527939"/>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99" name="Grupo 198">
            <a:extLst>
              <a:ext uri="{FF2B5EF4-FFF2-40B4-BE49-F238E27FC236}">
                <a16:creationId xmlns:a16="http://schemas.microsoft.com/office/drawing/2014/main" id="{739DC14D-B115-6B41-A11C-E1B8290B253A}"/>
              </a:ext>
            </a:extLst>
          </p:cNvPr>
          <p:cNvGrpSpPr/>
          <p:nvPr/>
        </p:nvGrpSpPr>
        <p:grpSpPr>
          <a:xfrm>
            <a:off x="6178156" y="5376958"/>
            <a:ext cx="1520710" cy="1161954"/>
            <a:chOff x="6291652" y="2583929"/>
            <a:chExt cx="1773632" cy="1502778"/>
          </a:xfrm>
        </p:grpSpPr>
        <p:sp>
          <p:nvSpPr>
            <p:cNvPr id="200" name="Rectangle: Rounded Corners 113">
              <a:extLst>
                <a:ext uri="{FF2B5EF4-FFF2-40B4-BE49-F238E27FC236}">
                  <a16:creationId xmlns:a16="http://schemas.microsoft.com/office/drawing/2014/main" id="{D54B834C-D020-FF4C-B5FA-2461677F2F3E}"/>
                </a:ext>
              </a:extLst>
            </p:cNvPr>
            <p:cNvSpPr/>
            <p:nvPr/>
          </p:nvSpPr>
          <p:spPr>
            <a:xfrm>
              <a:off x="6291652" y="2583929"/>
              <a:ext cx="1773632" cy="1502778"/>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endParaRPr lang="es-MX" dirty="0"/>
            </a:p>
            <a:p>
              <a:endParaRPr lang="es-MX" dirty="0"/>
            </a:p>
            <a:p>
              <a:endParaRPr lang="es-MX" dirty="0"/>
            </a:p>
            <a:p>
              <a:r>
                <a:rPr lang="es-MX" dirty="0"/>
                <a:t>Muestra m</a:t>
              </a:r>
              <a:br>
                <a:rPr lang="es-MX" dirty="0"/>
              </a:br>
              <a:br>
                <a:rPr lang="es-MX" dirty="0"/>
              </a:br>
              <a:br>
                <a:rPr lang="es-MX" dirty="0"/>
              </a:br>
              <a:br>
                <a:rPr lang="es-MX" dirty="0"/>
              </a:br>
              <a:br>
                <a:rPr lang="es-MX" dirty="0"/>
              </a:br>
              <a:br>
                <a:rPr lang="es-MX" dirty="0"/>
              </a:br>
              <a:br>
                <a:rPr lang="es-MX" dirty="0"/>
              </a:br>
              <a:endParaRPr lang="es-ES" dirty="0"/>
            </a:p>
          </p:txBody>
        </p:sp>
        <p:sp>
          <p:nvSpPr>
            <p:cNvPr id="201" name="Oval 114">
              <a:extLst>
                <a:ext uri="{FF2B5EF4-FFF2-40B4-BE49-F238E27FC236}">
                  <a16:creationId xmlns:a16="http://schemas.microsoft.com/office/drawing/2014/main" id="{59027454-D1DF-FA4F-A921-FF1D425F460E}"/>
                </a:ext>
              </a:extLst>
            </p:cNvPr>
            <p:cNvSpPr/>
            <p:nvPr/>
          </p:nvSpPr>
          <p:spPr>
            <a:xfrm>
              <a:off x="6607674" y="302085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2" name="Oval 115">
              <a:extLst>
                <a:ext uri="{FF2B5EF4-FFF2-40B4-BE49-F238E27FC236}">
                  <a16:creationId xmlns:a16="http://schemas.microsoft.com/office/drawing/2014/main" id="{49617A9F-53BB-D64D-B3B8-B2D6AC3EF23A}"/>
                </a:ext>
              </a:extLst>
            </p:cNvPr>
            <p:cNvSpPr/>
            <p:nvPr/>
          </p:nvSpPr>
          <p:spPr>
            <a:xfrm>
              <a:off x="6838635" y="302085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3" name="Oval 116">
              <a:extLst>
                <a:ext uri="{FF2B5EF4-FFF2-40B4-BE49-F238E27FC236}">
                  <a16:creationId xmlns:a16="http://schemas.microsoft.com/office/drawing/2014/main" id="{A77E0E80-EF6C-C649-BEC6-A8981FCB89FD}"/>
                </a:ext>
              </a:extLst>
            </p:cNvPr>
            <p:cNvSpPr/>
            <p:nvPr/>
          </p:nvSpPr>
          <p:spPr>
            <a:xfrm>
              <a:off x="7069596" y="302085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4" name="Oval 117">
              <a:extLst>
                <a:ext uri="{FF2B5EF4-FFF2-40B4-BE49-F238E27FC236}">
                  <a16:creationId xmlns:a16="http://schemas.microsoft.com/office/drawing/2014/main" id="{A97C8C72-C503-2E47-BCEE-162437C607C9}"/>
                </a:ext>
              </a:extLst>
            </p:cNvPr>
            <p:cNvSpPr/>
            <p:nvPr/>
          </p:nvSpPr>
          <p:spPr>
            <a:xfrm>
              <a:off x="7300557" y="302085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5" name="Oval 118">
              <a:extLst>
                <a:ext uri="{FF2B5EF4-FFF2-40B4-BE49-F238E27FC236}">
                  <a16:creationId xmlns:a16="http://schemas.microsoft.com/office/drawing/2014/main" id="{9941271D-8714-1646-BD9C-147AC236FDD8}"/>
                </a:ext>
              </a:extLst>
            </p:cNvPr>
            <p:cNvSpPr/>
            <p:nvPr/>
          </p:nvSpPr>
          <p:spPr>
            <a:xfrm>
              <a:off x="7532497" y="302085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6" name="Oval 119">
              <a:extLst>
                <a:ext uri="{FF2B5EF4-FFF2-40B4-BE49-F238E27FC236}">
                  <a16:creationId xmlns:a16="http://schemas.microsoft.com/office/drawing/2014/main" id="{14A5A586-E924-8240-9712-223F41D491E5}"/>
                </a:ext>
              </a:extLst>
            </p:cNvPr>
            <p:cNvSpPr/>
            <p:nvPr/>
          </p:nvSpPr>
          <p:spPr>
            <a:xfrm>
              <a:off x="6611807" y="3271508"/>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7" name="Oval 120">
              <a:extLst>
                <a:ext uri="{FF2B5EF4-FFF2-40B4-BE49-F238E27FC236}">
                  <a16:creationId xmlns:a16="http://schemas.microsoft.com/office/drawing/2014/main" id="{CB07B9D6-7BA6-274C-BC6F-B1894586439C}"/>
                </a:ext>
              </a:extLst>
            </p:cNvPr>
            <p:cNvSpPr/>
            <p:nvPr/>
          </p:nvSpPr>
          <p:spPr>
            <a:xfrm>
              <a:off x="6842768" y="3271508"/>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8" name="Oval 121">
              <a:extLst>
                <a:ext uri="{FF2B5EF4-FFF2-40B4-BE49-F238E27FC236}">
                  <a16:creationId xmlns:a16="http://schemas.microsoft.com/office/drawing/2014/main" id="{1E2BFF36-F6DC-3C4C-B0BE-0941A4613ACF}"/>
                </a:ext>
              </a:extLst>
            </p:cNvPr>
            <p:cNvSpPr/>
            <p:nvPr/>
          </p:nvSpPr>
          <p:spPr>
            <a:xfrm>
              <a:off x="7073729" y="3271508"/>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9" name="Oval 122">
              <a:extLst>
                <a:ext uri="{FF2B5EF4-FFF2-40B4-BE49-F238E27FC236}">
                  <a16:creationId xmlns:a16="http://schemas.microsoft.com/office/drawing/2014/main" id="{7BA8B677-BCF8-1A47-A357-E2B9B29E992A}"/>
                </a:ext>
              </a:extLst>
            </p:cNvPr>
            <p:cNvSpPr/>
            <p:nvPr/>
          </p:nvSpPr>
          <p:spPr>
            <a:xfrm>
              <a:off x="7304690" y="3271508"/>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0" name="Oval 123">
              <a:extLst>
                <a:ext uri="{FF2B5EF4-FFF2-40B4-BE49-F238E27FC236}">
                  <a16:creationId xmlns:a16="http://schemas.microsoft.com/office/drawing/2014/main" id="{41E8D7B0-02AF-6F42-B223-C303C9F54910}"/>
                </a:ext>
              </a:extLst>
            </p:cNvPr>
            <p:cNvSpPr/>
            <p:nvPr/>
          </p:nvSpPr>
          <p:spPr>
            <a:xfrm>
              <a:off x="7536630" y="3271508"/>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1" name="Oval 124">
              <a:extLst>
                <a:ext uri="{FF2B5EF4-FFF2-40B4-BE49-F238E27FC236}">
                  <a16:creationId xmlns:a16="http://schemas.microsoft.com/office/drawing/2014/main" id="{6830E302-3B39-A547-B6C1-5BAFB4703E3C}"/>
                </a:ext>
              </a:extLst>
            </p:cNvPr>
            <p:cNvSpPr/>
            <p:nvPr/>
          </p:nvSpPr>
          <p:spPr>
            <a:xfrm>
              <a:off x="6607674" y="3527939"/>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2" name="Oval 125">
              <a:extLst>
                <a:ext uri="{FF2B5EF4-FFF2-40B4-BE49-F238E27FC236}">
                  <a16:creationId xmlns:a16="http://schemas.microsoft.com/office/drawing/2014/main" id="{18A04C0A-617D-2341-A397-85805B112156}"/>
                </a:ext>
              </a:extLst>
            </p:cNvPr>
            <p:cNvSpPr/>
            <p:nvPr/>
          </p:nvSpPr>
          <p:spPr>
            <a:xfrm>
              <a:off x="6838635" y="3527939"/>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3" name="Oval 126">
              <a:extLst>
                <a:ext uri="{FF2B5EF4-FFF2-40B4-BE49-F238E27FC236}">
                  <a16:creationId xmlns:a16="http://schemas.microsoft.com/office/drawing/2014/main" id="{29513A94-766A-A04F-9899-11A6778CE4AC}"/>
                </a:ext>
              </a:extLst>
            </p:cNvPr>
            <p:cNvSpPr/>
            <p:nvPr/>
          </p:nvSpPr>
          <p:spPr>
            <a:xfrm>
              <a:off x="7069596" y="3527939"/>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4" name="Oval 127">
              <a:extLst>
                <a:ext uri="{FF2B5EF4-FFF2-40B4-BE49-F238E27FC236}">
                  <a16:creationId xmlns:a16="http://schemas.microsoft.com/office/drawing/2014/main" id="{F90A7746-7A32-AA43-9A1A-DAD8BA0646AA}"/>
                </a:ext>
              </a:extLst>
            </p:cNvPr>
            <p:cNvSpPr/>
            <p:nvPr/>
          </p:nvSpPr>
          <p:spPr>
            <a:xfrm>
              <a:off x="7300557" y="3527939"/>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5" name="Oval 128">
              <a:extLst>
                <a:ext uri="{FF2B5EF4-FFF2-40B4-BE49-F238E27FC236}">
                  <a16:creationId xmlns:a16="http://schemas.microsoft.com/office/drawing/2014/main" id="{BBB3B113-7864-8249-985A-B9A324C2DD33}"/>
                </a:ext>
              </a:extLst>
            </p:cNvPr>
            <p:cNvSpPr/>
            <p:nvPr/>
          </p:nvSpPr>
          <p:spPr>
            <a:xfrm>
              <a:off x="7532497" y="3527939"/>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16" name="CuadroTexto 215">
            <a:extLst>
              <a:ext uri="{FF2B5EF4-FFF2-40B4-BE49-F238E27FC236}">
                <a16:creationId xmlns:a16="http://schemas.microsoft.com/office/drawing/2014/main" id="{7A153C9E-BC07-1B43-9354-577E0EDAC51B}"/>
              </a:ext>
            </a:extLst>
          </p:cNvPr>
          <p:cNvSpPr txBox="1"/>
          <p:nvPr/>
        </p:nvSpPr>
        <p:spPr>
          <a:xfrm>
            <a:off x="6686156" y="4796972"/>
            <a:ext cx="3714522" cy="369332"/>
          </a:xfrm>
          <a:prstGeom prst="rect">
            <a:avLst/>
          </a:prstGeom>
          <a:noFill/>
        </p:spPr>
        <p:txBody>
          <a:bodyPr wrap="square" rtlCol="0">
            <a:spAutoFit/>
          </a:bodyPr>
          <a:lstStyle/>
          <a:p>
            <a:r>
              <a:rPr lang="es-ES" b="1" dirty="0"/>
              <a:t>…</a:t>
            </a:r>
          </a:p>
        </p:txBody>
      </p:sp>
      <p:sp>
        <p:nvSpPr>
          <p:cNvPr id="217" name="Arrow: Right 6">
            <a:extLst>
              <a:ext uri="{FF2B5EF4-FFF2-40B4-BE49-F238E27FC236}">
                <a16:creationId xmlns:a16="http://schemas.microsoft.com/office/drawing/2014/main" id="{3E63C90B-652E-004B-8651-C4D7052C1696}"/>
              </a:ext>
            </a:extLst>
          </p:cNvPr>
          <p:cNvSpPr/>
          <p:nvPr/>
        </p:nvSpPr>
        <p:spPr>
          <a:xfrm>
            <a:off x="4260732" y="3654978"/>
            <a:ext cx="1917424" cy="825759"/>
          </a:xfrm>
          <a:prstGeom prst="rightArrow">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t>Muestreo</a:t>
            </a:r>
            <a:endParaRPr lang="es-ES" dirty="0"/>
          </a:p>
        </p:txBody>
      </p:sp>
      <p:sp>
        <p:nvSpPr>
          <p:cNvPr id="218" name="Arrow: Right 6">
            <a:extLst>
              <a:ext uri="{FF2B5EF4-FFF2-40B4-BE49-F238E27FC236}">
                <a16:creationId xmlns:a16="http://schemas.microsoft.com/office/drawing/2014/main" id="{CC416C92-411A-6246-B005-AE57A9F4BE66}"/>
              </a:ext>
            </a:extLst>
          </p:cNvPr>
          <p:cNvSpPr/>
          <p:nvPr/>
        </p:nvSpPr>
        <p:spPr>
          <a:xfrm rot="1327275">
            <a:off x="3758834" y="5046086"/>
            <a:ext cx="2350351" cy="825759"/>
          </a:xfrm>
          <a:prstGeom prst="rightArrow">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a:t>Muestreo</a:t>
            </a:r>
            <a:endParaRPr lang="es-ES" dirty="0"/>
          </a:p>
        </p:txBody>
      </p:sp>
      <mc:AlternateContent xmlns:mc="http://schemas.openxmlformats.org/markup-compatibility/2006" xmlns:a14="http://schemas.microsoft.com/office/drawing/2010/main">
        <mc:Choice Requires="a14">
          <p:sp>
            <p:nvSpPr>
              <p:cNvPr id="221" name="CuadroTexto 220">
                <a:extLst>
                  <a:ext uri="{FF2B5EF4-FFF2-40B4-BE49-F238E27FC236}">
                    <a16:creationId xmlns:a16="http://schemas.microsoft.com/office/drawing/2014/main" id="{ACBF9E96-5965-C64A-A800-F71B26ECECBD}"/>
                  </a:ext>
                </a:extLst>
              </p:cNvPr>
              <p:cNvSpPr txBox="1"/>
              <p:nvPr/>
            </p:nvSpPr>
            <p:spPr>
              <a:xfrm>
                <a:off x="7872189" y="2266983"/>
                <a:ext cx="371452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ES" b="1" i="1" smtClean="0">
                          <a:latin typeface="Cambria Math" panose="02040503050406030204" pitchFamily="18" charset="0"/>
                        </a:rPr>
                        <m:t>𝒙</m:t>
                      </m:r>
                      <m:r>
                        <a:rPr lang="es-ES" b="1" i="1" smtClean="0">
                          <a:latin typeface="Cambria Math" panose="02040503050406030204" pitchFamily="18" charset="0"/>
                        </a:rPr>
                        <m:t>=</m:t>
                      </m:r>
                      <m:d>
                        <m:dPr>
                          <m:ctrlPr>
                            <a:rPr lang="es-ES" b="1" i="1" smtClean="0">
                              <a:latin typeface="Cambria Math" panose="02040503050406030204" pitchFamily="18" charset="0"/>
                            </a:rPr>
                          </m:ctrlPr>
                        </m:dPr>
                        <m:e>
                          <m:sSub>
                            <m:sSubPr>
                              <m:ctrlPr>
                                <a:rPr lang="es-ES" b="1" i="1" smtClean="0">
                                  <a:latin typeface="Cambria Math" panose="02040503050406030204" pitchFamily="18" charset="0"/>
                                </a:rPr>
                              </m:ctrlPr>
                            </m:sSubPr>
                            <m:e>
                              <m:r>
                                <a:rPr lang="es-ES" b="1" i="1" smtClean="0">
                                  <a:latin typeface="Cambria Math" panose="02040503050406030204" pitchFamily="18" charset="0"/>
                                </a:rPr>
                                <m:t>𝒙</m:t>
                              </m:r>
                            </m:e>
                            <m:sub>
                              <m:r>
                                <a:rPr lang="es-ES" b="1" i="1" smtClean="0">
                                  <a:latin typeface="Cambria Math" panose="02040503050406030204" pitchFamily="18" charset="0"/>
                                </a:rPr>
                                <m:t>𝟏</m:t>
                              </m:r>
                            </m:sub>
                          </m:sSub>
                          <m:r>
                            <a:rPr lang="es-ES" b="1" i="1" smtClean="0">
                              <a:latin typeface="Cambria Math" panose="02040503050406030204" pitchFamily="18" charset="0"/>
                            </a:rPr>
                            <m:t>,</m:t>
                          </m:r>
                          <m:sSub>
                            <m:sSubPr>
                              <m:ctrlPr>
                                <a:rPr lang="es-ES" b="1" i="1" smtClean="0">
                                  <a:latin typeface="Cambria Math" panose="02040503050406030204" pitchFamily="18" charset="0"/>
                                </a:rPr>
                              </m:ctrlPr>
                            </m:sSubPr>
                            <m:e>
                              <m:r>
                                <a:rPr lang="es-ES" b="1" i="1" smtClean="0">
                                  <a:latin typeface="Cambria Math" panose="02040503050406030204" pitchFamily="18" charset="0"/>
                                </a:rPr>
                                <m:t>𝒙</m:t>
                              </m:r>
                            </m:e>
                            <m:sub>
                              <m:r>
                                <a:rPr lang="es-ES" b="1" i="1" smtClean="0">
                                  <a:latin typeface="Cambria Math" panose="02040503050406030204" pitchFamily="18" charset="0"/>
                                </a:rPr>
                                <m:t>𝟐</m:t>
                              </m:r>
                            </m:sub>
                          </m:sSub>
                          <m:r>
                            <a:rPr lang="es-ES" b="1" i="1" smtClean="0">
                              <a:latin typeface="Cambria Math" panose="02040503050406030204" pitchFamily="18" charset="0"/>
                            </a:rPr>
                            <m:t>,…,</m:t>
                          </m:r>
                          <m:sSub>
                            <m:sSubPr>
                              <m:ctrlPr>
                                <a:rPr lang="es-ES" b="1" i="1" smtClean="0">
                                  <a:latin typeface="Cambria Math" panose="02040503050406030204" pitchFamily="18" charset="0"/>
                                </a:rPr>
                              </m:ctrlPr>
                            </m:sSubPr>
                            <m:e>
                              <m:r>
                                <a:rPr lang="es-ES" b="1" i="1" smtClean="0">
                                  <a:latin typeface="Cambria Math" panose="02040503050406030204" pitchFamily="18" charset="0"/>
                                </a:rPr>
                                <m:t>𝒙</m:t>
                              </m:r>
                            </m:e>
                            <m:sub>
                              <m:r>
                                <a:rPr lang="es-ES" b="1" i="1" smtClean="0">
                                  <a:latin typeface="Cambria Math" panose="02040503050406030204" pitchFamily="18" charset="0"/>
                                </a:rPr>
                                <m:t>𝒏</m:t>
                              </m:r>
                            </m:sub>
                          </m:sSub>
                        </m:e>
                      </m:d>
                    </m:oMath>
                    <m:oMath xmlns:m="http://schemas.openxmlformats.org/officeDocument/2006/math">
                      <m:acc>
                        <m:accPr>
                          <m:chr m:val="̅"/>
                          <m:ctrlPr>
                            <a:rPr lang="es-ES" b="1" i="1" smtClean="0">
                              <a:latin typeface="Cambria Math" panose="02040503050406030204" pitchFamily="18" charset="0"/>
                            </a:rPr>
                          </m:ctrlPr>
                        </m:accPr>
                        <m:e>
                          <m:r>
                            <a:rPr lang="es-ES" b="1" i="1" smtClean="0">
                              <a:latin typeface="Cambria Math" panose="02040503050406030204" pitchFamily="18" charset="0"/>
                            </a:rPr>
                            <m:t>𝒙</m:t>
                          </m:r>
                        </m:e>
                      </m:acc>
                      <m:r>
                        <a:rPr lang="es-ES" b="1" i="1" smtClean="0">
                          <a:latin typeface="Cambria Math" panose="02040503050406030204" pitchFamily="18" charset="0"/>
                        </a:rPr>
                        <m:t>=</m:t>
                      </m:r>
                      <m:r>
                        <a:rPr lang="es-ES" b="1" i="1" smtClean="0">
                          <a:latin typeface="Cambria Math" panose="02040503050406030204" pitchFamily="18" charset="0"/>
                        </a:rPr>
                        <m:t>𝟏𝟒</m:t>
                      </m:r>
                      <m:r>
                        <a:rPr lang="es-ES" b="1" i="1" smtClean="0">
                          <a:latin typeface="Cambria Math" panose="02040503050406030204" pitchFamily="18" charset="0"/>
                        </a:rPr>
                        <m:t>.</m:t>
                      </m:r>
                      <m:r>
                        <a:rPr lang="es-ES" b="1" i="1" smtClean="0">
                          <a:latin typeface="Cambria Math" panose="02040503050406030204" pitchFamily="18" charset="0"/>
                        </a:rPr>
                        <m:t>𝟓</m:t>
                      </m:r>
                    </m:oMath>
                    <m:oMath xmlns:m="http://schemas.openxmlformats.org/officeDocument/2006/math">
                      <m:sSub>
                        <m:sSubPr>
                          <m:ctrlPr>
                            <a:rPr lang="es-ES" b="1" i="1" smtClean="0">
                              <a:latin typeface="Cambria Math" panose="02040503050406030204" pitchFamily="18" charset="0"/>
                            </a:rPr>
                          </m:ctrlPr>
                        </m:sSubPr>
                        <m:e>
                          <m:r>
                            <a:rPr lang="es-ES" b="1" i="1" smtClean="0">
                              <a:latin typeface="Cambria Math" panose="02040503050406030204" pitchFamily="18" charset="0"/>
                            </a:rPr>
                            <m:t>𝝈</m:t>
                          </m:r>
                        </m:e>
                        <m:sub>
                          <m:r>
                            <a:rPr lang="es-ES" b="1" i="1" smtClean="0">
                              <a:latin typeface="Cambria Math" panose="02040503050406030204" pitchFamily="18" charset="0"/>
                            </a:rPr>
                            <m:t>𝒙</m:t>
                          </m:r>
                        </m:sub>
                      </m:sSub>
                      <m:r>
                        <a:rPr lang="es-ES" b="1" i="1" smtClean="0">
                          <a:latin typeface="Cambria Math" panose="02040503050406030204" pitchFamily="18" charset="0"/>
                        </a:rPr>
                        <m:t>=</m:t>
                      </m:r>
                      <m:r>
                        <a:rPr lang="es-ES" b="1" i="1" smtClean="0">
                          <a:latin typeface="Cambria Math" panose="02040503050406030204" pitchFamily="18" charset="0"/>
                        </a:rPr>
                        <m:t>𝟑</m:t>
                      </m:r>
                      <m:r>
                        <a:rPr lang="es-ES" b="1" i="1" smtClean="0">
                          <a:latin typeface="Cambria Math" panose="02040503050406030204" pitchFamily="18" charset="0"/>
                        </a:rPr>
                        <m:t>.</m:t>
                      </m:r>
                      <m:r>
                        <a:rPr lang="es-ES" b="1" i="1" smtClean="0">
                          <a:latin typeface="Cambria Math" panose="02040503050406030204" pitchFamily="18" charset="0"/>
                        </a:rPr>
                        <m:t>𝟒</m:t>
                      </m:r>
                    </m:oMath>
                  </m:oMathPara>
                </a14:m>
                <a:endParaRPr lang="es-ES" b="1" dirty="0"/>
              </a:p>
            </p:txBody>
          </p:sp>
        </mc:Choice>
        <mc:Fallback xmlns="">
          <p:sp>
            <p:nvSpPr>
              <p:cNvPr id="221" name="CuadroTexto 220">
                <a:extLst>
                  <a:ext uri="{FF2B5EF4-FFF2-40B4-BE49-F238E27FC236}">
                    <a16:creationId xmlns:a16="http://schemas.microsoft.com/office/drawing/2014/main" id="{ACBF9E96-5965-C64A-A800-F71B26ECECBD}"/>
                  </a:ext>
                </a:extLst>
              </p:cNvPr>
              <p:cNvSpPr txBox="1">
                <a:spLocks noRot="1" noChangeAspect="1" noMove="1" noResize="1" noEditPoints="1" noAdjustHandles="1" noChangeArrowheads="1" noChangeShapeType="1" noTextEdit="1"/>
              </p:cNvSpPr>
              <p:nvPr/>
            </p:nvSpPr>
            <p:spPr>
              <a:xfrm>
                <a:off x="7872189" y="2266983"/>
                <a:ext cx="3714522" cy="923330"/>
              </a:xfrm>
              <a:prstGeom prst="rect">
                <a:avLst/>
              </a:prstGeom>
              <a:blipFill>
                <a:blip r:embed="rId3"/>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22" name="CuadroTexto 221">
                <a:extLst>
                  <a:ext uri="{FF2B5EF4-FFF2-40B4-BE49-F238E27FC236}">
                    <a16:creationId xmlns:a16="http://schemas.microsoft.com/office/drawing/2014/main" id="{9A1F9BE6-2FC9-5642-9A4A-71CD990B5712}"/>
                  </a:ext>
                </a:extLst>
              </p:cNvPr>
              <p:cNvSpPr txBox="1"/>
              <p:nvPr/>
            </p:nvSpPr>
            <p:spPr>
              <a:xfrm>
                <a:off x="7641574" y="3598103"/>
                <a:ext cx="371452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ES" b="1" i="1" smtClean="0">
                          <a:latin typeface="Cambria Math" panose="02040503050406030204" pitchFamily="18" charset="0"/>
                        </a:rPr>
                        <m:t>𝒙</m:t>
                      </m:r>
                      <m:r>
                        <a:rPr lang="es-ES" b="1" i="1" smtClean="0">
                          <a:latin typeface="Cambria Math" panose="02040503050406030204" pitchFamily="18" charset="0"/>
                        </a:rPr>
                        <m:t>′=</m:t>
                      </m:r>
                      <m:d>
                        <m:dPr>
                          <m:ctrlPr>
                            <a:rPr lang="es-ES" b="1" i="1" smtClean="0">
                              <a:latin typeface="Cambria Math" panose="02040503050406030204" pitchFamily="18" charset="0"/>
                            </a:rPr>
                          </m:ctrlPr>
                        </m:dPr>
                        <m:e>
                          <m:sSub>
                            <m:sSubPr>
                              <m:ctrlPr>
                                <a:rPr lang="es-ES" b="1" i="1" smtClean="0">
                                  <a:latin typeface="Cambria Math" panose="02040503050406030204" pitchFamily="18" charset="0"/>
                                </a:rPr>
                              </m:ctrlPr>
                            </m:sSubPr>
                            <m:e>
                              <m:r>
                                <a:rPr lang="es-ES" b="1" i="1" smtClean="0">
                                  <a:latin typeface="Cambria Math" panose="02040503050406030204" pitchFamily="18" charset="0"/>
                                </a:rPr>
                                <m:t>𝒙</m:t>
                              </m:r>
                            </m:e>
                            <m:sub>
                              <m:r>
                                <a:rPr lang="es-ES" b="1" i="1" smtClean="0">
                                  <a:latin typeface="Cambria Math" panose="02040503050406030204" pitchFamily="18" charset="0"/>
                                </a:rPr>
                                <m:t>𝟏</m:t>
                              </m:r>
                            </m:sub>
                          </m:sSub>
                          <m:r>
                            <a:rPr lang="es-ES" b="1" i="1" smtClean="0">
                              <a:latin typeface="Cambria Math" panose="02040503050406030204" pitchFamily="18" charset="0"/>
                            </a:rPr>
                            <m:t>,</m:t>
                          </m:r>
                          <m:sSub>
                            <m:sSubPr>
                              <m:ctrlPr>
                                <a:rPr lang="es-ES" b="1" i="1" smtClean="0">
                                  <a:latin typeface="Cambria Math" panose="02040503050406030204" pitchFamily="18" charset="0"/>
                                </a:rPr>
                              </m:ctrlPr>
                            </m:sSubPr>
                            <m:e>
                              <m:r>
                                <a:rPr lang="es-ES" b="1" i="1" smtClean="0">
                                  <a:latin typeface="Cambria Math" panose="02040503050406030204" pitchFamily="18" charset="0"/>
                                </a:rPr>
                                <m:t>𝒙</m:t>
                              </m:r>
                            </m:e>
                            <m:sub>
                              <m:r>
                                <a:rPr lang="es-ES" b="1" i="1" smtClean="0">
                                  <a:latin typeface="Cambria Math" panose="02040503050406030204" pitchFamily="18" charset="0"/>
                                </a:rPr>
                                <m:t>𝟐</m:t>
                              </m:r>
                            </m:sub>
                          </m:sSub>
                          <m:r>
                            <a:rPr lang="es-ES" b="1" i="1" smtClean="0">
                              <a:latin typeface="Cambria Math" panose="02040503050406030204" pitchFamily="18" charset="0"/>
                            </a:rPr>
                            <m:t>,…,</m:t>
                          </m:r>
                          <m:sSub>
                            <m:sSubPr>
                              <m:ctrlPr>
                                <a:rPr lang="es-ES" b="1" i="1" smtClean="0">
                                  <a:latin typeface="Cambria Math" panose="02040503050406030204" pitchFamily="18" charset="0"/>
                                </a:rPr>
                              </m:ctrlPr>
                            </m:sSubPr>
                            <m:e>
                              <m:r>
                                <a:rPr lang="es-ES" b="1" i="1" smtClean="0">
                                  <a:latin typeface="Cambria Math" panose="02040503050406030204" pitchFamily="18" charset="0"/>
                                </a:rPr>
                                <m:t>𝒙</m:t>
                              </m:r>
                            </m:e>
                            <m:sub>
                              <m:r>
                                <a:rPr lang="es-ES" b="1" i="1" smtClean="0">
                                  <a:latin typeface="Cambria Math" panose="02040503050406030204" pitchFamily="18" charset="0"/>
                                </a:rPr>
                                <m:t>𝒏</m:t>
                              </m:r>
                            </m:sub>
                          </m:sSub>
                        </m:e>
                      </m:d>
                    </m:oMath>
                    <m:oMath xmlns:m="http://schemas.openxmlformats.org/officeDocument/2006/math">
                      <m:acc>
                        <m:accPr>
                          <m:chr m:val="̅"/>
                          <m:ctrlPr>
                            <a:rPr lang="es-ES" b="1" i="1" smtClean="0">
                              <a:latin typeface="Cambria Math" panose="02040503050406030204" pitchFamily="18" charset="0"/>
                            </a:rPr>
                          </m:ctrlPr>
                        </m:accPr>
                        <m:e>
                          <m:r>
                            <a:rPr lang="es-ES" b="1" i="1" smtClean="0">
                              <a:latin typeface="Cambria Math" panose="02040503050406030204" pitchFamily="18" charset="0"/>
                            </a:rPr>
                            <m:t>𝒙</m:t>
                          </m:r>
                        </m:e>
                      </m:acc>
                      <m:r>
                        <a:rPr lang="es-ES" b="1" i="1" smtClean="0">
                          <a:latin typeface="Cambria Math" panose="02040503050406030204" pitchFamily="18" charset="0"/>
                        </a:rPr>
                        <m:t>′=</m:t>
                      </m:r>
                      <m:r>
                        <a:rPr lang="es-ES" b="1" i="1" smtClean="0">
                          <a:latin typeface="Cambria Math" panose="02040503050406030204" pitchFamily="18" charset="0"/>
                        </a:rPr>
                        <m:t>𝟏𝟖</m:t>
                      </m:r>
                      <m:r>
                        <a:rPr lang="es-ES" b="1" i="1" smtClean="0">
                          <a:latin typeface="Cambria Math" panose="02040503050406030204" pitchFamily="18" charset="0"/>
                        </a:rPr>
                        <m:t>.</m:t>
                      </m:r>
                      <m:r>
                        <a:rPr lang="es-ES" b="1" i="1" smtClean="0">
                          <a:latin typeface="Cambria Math" panose="02040503050406030204" pitchFamily="18" charset="0"/>
                        </a:rPr>
                        <m:t>𝟏</m:t>
                      </m:r>
                    </m:oMath>
                    <m:oMath xmlns:m="http://schemas.openxmlformats.org/officeDocument/2006/math">
                      <m:sSub>
                        <m:sSubPr>
                          <m:ctrlPr>
                            <a:rPr lang="es-ES" b="1" i="1" smtClean="0">
                              <a:latin typeface="Cambria Math" panose="02040503050406030204" pitchFamily="18" charset="0"/>
                            </a:rPr>
                          </m:ctrlPr>
                        </m:sSubPr>
                        <m:e>
                          <m:r>
                            <a:rPr lang="es-ES" b="1" i="1" smtClean="0">
                              <a:latin typeface="Cambria Math" panose="02040503050406030204" pitchFamily="18" charset="0"/>
                            </a:rPr>
                            <m:t>𝝈</m:t>
                          </m:r>
                        </m:e>
                        <m:sub>
                          <m:r>
                            <a:rPr lang="es-ES" b="1" i="1" smtClean="0">
                              <a:latin typeface="Cambria Math" panose="02040503050406030204" pitchFamily="18" charset="0"/>
                            </a:rPr>
                            <m:t>𝒙</m:t>
                          </m:r>
                          <m:r>
                            <a:rPr lang="es-ES" b="1" i="1" smtClean="0">
                              <a:latin typeface="Cambria Math" panose="02040503050406030204" pitchFamily="18" charset="0"/>
                            </a:rPr>
                            <m:t>′</m:t>
                          </m:r>
                        </m:sub>
                      </m:sSub>
                      <m:r>
                        <a:rPr lang="es-ES" b="1" i="1" smtClean="0">
                          <a:latin typeface="Cambria Math" panose="02040503050406030204" pitchFamily="18" charset="0"/>
                        </a:rPr>
                        <m:t>=</m:t>
                      </m:r>
                      <m:r>
                        <a:rPr lang="es-ES" b="1" i="1" smtClean="0">
                          <a:latin typeface="Cambria Math" panose="02040503050406030204" pitchFamily="18" charset="0"/>
                        </a:rPr>
                        <m:t>𝟑</m:t>
                      </m:r>
                      <m:r>
                        <a:rPr lang="es-ES" b="1" i="1" smtClean="0">
                          <a:latin typeface="Cambria Math" panose="02040503050406030204" pitchFamily="18" charset="0"/>
                        </a:rPr>
                        <m:t>.</m:t>
                      </m:r>
                      <m:r>
                        <a:rPr lang="es-ES" b="1" i="1" smtClean="0">
                          <a:latin typeface="Cambria Math" panose="02040503050406030204" pitchFamily="18" charset="0"/>
                        </a:rPr>
                        <m:t>𝟏</m:t>
                      </m:r>
                    </m:oMath>
                  </m:oMathPara>
                </a14:m>
                <a:endParaRPr lang="es-ES" b="1" dirty="0"/>
              </a:p>
            </p:txBody>
          </p:sp>
        </mc:Choice>
        <mc:Fallback xmlns="">
          <p:sp>
            <p:nvSpPr>
              <p:cNvPr id="222" name="CuadroTexto 221">
                <a:extLst>
                  <a:ext uri="{FF2B5EF4-FFF2-40B4-BE49-F238E27FC236}">
                    <a16:creationId xmlns:a16="http://schemas.microsoft.com/office/drawing/2014/main" id="{9A1F9BE6-2FC9-5642-9A4A-71CD990B5712}"/>
                  </a:ext>
                </a:extLst>
              </p:cNvPr>
              <p:cNvSpPr txBox="1">
                <a:spLocks noRot="1" noChangeAspect="1" noMove="1" noResize="1" noEditPoints="1" noAdjustHandles="1" noChangeArrowheads="1" noChangeShapeType="1" noTextEdit="1"/>
              </p:cNvSpPr>
              <p:nvPr/>
            </p:nvSpPr>
            <p:spPr>
              <a:xfrm>
                <a:off x="7641574" y="3598103"/>
                <a:ext cx="3714522" cy="923330"/>
              </a:xfrm>
              <a:prstGeom prst="rect">
                <a:avLst/>
              </a:prstGeom>
              <a:blipFill>
                <a:blip r:embed="rId4"/>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23" name="CuadroTexto 222">
                <a:extLst>
                  <a:ext uri="{FF2B5EF4-FFF2-40B4-BE49-F238E27FC236}">
                    <a16:creationId xmlns:a16="http://schemas.microsoft.com/office/drawing/2014/main" id="{FB4C35F8-035C-2B4C-8E29-D0F9B3C8EDB3}"/>
                  </a:ext>
                </a:extLst>
              </p:cNvPr>
              <p:cNvSpPr txBox="1"/>
              <p:nvPr/>
            </p:nvSpPr>
            <p:spPr>
              <a:xfrm>
                <a:off x="7578758" y="5458965"/>
                <a:ext cx="3714522"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ES" b="1" i="1" smtClean="0">
                          <a:latin typeface="Cambria Math" panose="02040503050406030204" pitchFamily="18" charset="0"/>
                        </a:rPr>
                        <m:t>𝒙</m:t>
                      </m:r>
                      <m:r>
                        <a:rPr lang="es-ES" b="1" i="1" smtClean="0">
                          <a:latin typeface="Cambria Math" panose="02040503050406030204" pitchFamily="18" charset="0"/>
                        </a:rPr>
                        <m:t>′′=</m:t>
                      </m:r>
                      <m:d>
                        <m:dPr>
                          <m:ctrlPr>
                            <a:rPr lang="es-ES" b="1" i="1" smtClean="0">
                              <a:latin typeface="Cambria Math" panose="02040503050406030204" pitchFamily="18" charset="0"/>
                            </a:rPr>
                          </m:ctrlPr>
                        </m:dPr>
                        <m:e>
                          <m:sSub>
                            <m:sSubPr>
                              <m:ctrlPr>
                                <a:rPr lang="es-ES" b="1" i="1" smtClean="0">
                                  <a:latin typeface="Cambria Math" panose="02040503050406030204" pitchFamily="18" charset="0"/>
                                </a:rPr>
                              </m:ctrlPr>
                            </m:sSubPr>
                            <m:e>
                              <m:r>
                                <a:rPr lang="es-ES" b="1" i="1" smtClean="0">
                                  <a:latin typeface="Cambria Math" panose="02040503050406030204" pitchFamily="18" charset="0"/>
                                </a:rPr>
                                <m:t>𝒙</m:t>
                              </m:r>
                            </m:e>
                            <m:sub>
                              <m:r>
                                <a:rPr lang="es-ES" b="1" i="1" smtClean="0">
                                  <a:latin typeface="Cambria Math" panose="02040503050406030204" pitchFamily="18" charset="0"/>
                                </a:rPr>
                                <m:t>𝟏</m:t>
                              </m:r>
                            </m:sub>
                          </m:sSub>
                          <m:r>
                            <a:rPr lang="es-ES" b="1" i="1" smtClean="0">
                              <a:latin typeface="Cambria Math" panose="02040503050406030204" pitchFamily="18" charset="0"/>
                            </a:rPr>
                            <m:t>,</m:t>
                          </m:r>
                          <m:sSub>
                            <m:sSubPr>
                              <m:ctrlPr>
                                <a:rPr lang="es-ES" b="1" i="1" smtClean="0">
                                  <a:latin typeface="Cambria Math" panose="02040503050406030204" pitchFamily="18" charset="0"/>
                                </a:rPr>
                              </m:ctrlPr>
                            </m:sSubPr>
                            <m:e>
                              <m:r>
                                <a:rPr lang="es-ES" b="1" i="1" smtClean="0">
                                  <a:latin typeface="Cambria Math" panose="02040503050406030204" pitchFamily="18" charset="0"/>
                                </a:rPr>
                                <m:t>𝒙</m:t>
                              </m:r>
                            </m:e>
                            <m:sub>
                              <m:r>
                                <a:rPr lang="es-ES" b="1" i="1" smtClean="0">
                                  <a:latin typeface="Cambria Math" panose="02040503050406030204" pitchFamily="18" charset="0"/>
                                </a:rPr>
                                <m:t>𝟐</m:t>
                              </m:r>
                            </m:sub>
                          </m:sSub>
                          <m:r>
                            <a:rPr lang="es-ES" b="1" i="1" smtClean="0">
                              <a:latin typeface="Cambria Math" panose="02040503050406030204" pitchFamily="18" charset="0"/>
                            </a:rPr>
                            <m:t>,…,</m:t>
                          </m:r>
                          <m:sSub>
                            <m:sSubPr>
                              <m:ctrlPr>
                                <a:rPr lang="es-ES" b="1" i="1" smtClean="0">
                                  <a:latin typeface="Cambria Math" panose="02040503050406030204" pitchFamily="18" charset="0"/>
                                </a:rPr>
                              </m:ctrlPr>
                            </m:sSubPr>
                            <m:e>
                              <m:r>
                                <a:rPr lang="es-ES" b="1" i="1" smtClean="0">
                                  <a:latin typeface="Cambria Math" panose="02040503050406030204" pitchFamily="18" charset="0"/>
                                </a:rPr>
                                <m:t>𝒙</m:t>
                              </m:r>
                            </m:e>
                            <m:sub>
                              <m:r>
                                <a:rPr lang="es-ES" b="1" i="1" smtClean="0">
                                  <a:latin typeface="Cambria Math" panose="02040503050406030204" pitchFamily="18" charset="0"/>
                                </a:rPr>
                                <m:t>𝒏</m:t>
                              </m:r>
                            </m:sub>
                          </m:sSub>
                        </m:e>
                      </m:d>
                    </m:oMath>
                    <m:oMath xmlns:m="http://schemas.openxmlformats.org/officeDocument/2006/math">
                      <m:sSup>
                        <m:sSupPr>
                          <m:ctrlPr>
                            <a:rPr lang="es-ES" b="1" i="1" smtClean="0">
                              <a:latin typeface="Cambria Math" panose="02040503050406030204" pitchFamily="18" charset="0"/>
                            </a:rPr>
                          </m:ctrlPr>
                        </m:sSupPr>
                        <m:e>
                          <m:acc>
                            <m:accPr>
                              <m:chr m:val="̅"/>
                              <m:ctrlPr>
                                <a:rPr lang="es-ES" b="1" i="1" smtClean="0">
                                  <a:latin typeface="Cambria Math" panose="02040503050406030204" pitchFamily="18" charset="0"/>
                                </a:rPr>
                              </m:ctrlPr>
                            </m:accPr>
                            <m:e>
                              <m:r>
                                <a:rPr lang="es-ES" b="1" i="1" smtClean="0">
                                  <a:latin typeface="Cambria Math" panose="02040503050406030204" pitchFamily="18" charset="0"/>
                                </a:rPr>
                                <m:t>𝒙</m:t>
                              </m:r>
                            </m:e>
                          </m:acc>
                        </m:e>
                        <m:sup>
                          <m:r>
                            <a:rPr lang="es-ES" b="1" i="1" smtClean="0">
                              <a:latin typeface="Cambria Math" panose="02040503050406030204" pitchFamily="18" charset="0"/>
                            </a:rPr>
                            <m:t>′′</m:t>
                          </m:r>
                        </m:sup>
                      </m:sSup>
                      <m:r>
                        <a:rPr lang="es-ES" b="1" i="1" smtClean="0">
                          <a:latin typeface="Cambria Math" panose="02040503050406030204" pitchFamily="18" charset="0"/>
                        </a:rPr>
                        <m:t>=</m:t>
                      </m:r>
                      <m:r>
                        <a:rPr lang="es-ES" b="1" i="1" smtClean="0">
                          <a:latin typeface="Cambria Math" panose="02040503050406030204" pitchFamily="18" charset="0"/>
                        </a:rPr>
                        <m:t>𝟏𝟏𝟐</m:t>
                      </m:r>
                      <m:r>
                        <a:rPr lang="es-ES" b="1" i="1" smtClean="0">
                          <a:latin typeface="Cambria Math" panose="02040503050406030204" pitchFamily="18" charset="0"/>
                        </a:rPr>
                        <m:t>.</m:t>
                      </m:r>
                      <m:r>
                        <a:rPr lang="es-ES" b="1" i="1" smtClean="0">
                          <a:latin typeface="Cambria Math" panose="02040503050406030204" pitchFamily="18" charset="0"/>
                        </a:rPr>
                        <m:t>𝟗</m:t>
                      </m:r>
                    </m:oMath>
                    <m:oMath xmlns:m="http://schemas.openxmlformats.org/officeDocument/2006/math">
                      <m:sSub>
                        <m:sSubPr>
                          <m:ctrlPr>
                            <a:rPr lang="es-ES" b="1" i="1" smtClean="0">
                              <a:latin typeface="Cambria Math" panose="02040503050406030204" pitchFamily="18" charset="0"/>
                            </a:rPr>
                          </m:ctrlPr>
                        </m:sSubPr>
                        <m:e>
                          <m:r>
                            <a:rPr lang="es-ES" b="1" i="1" smtClean="0">
                              <a:latin typeface="Cambria Math" panose="02040503050406030204" pitchFamily="18" charset="0"/>
                            </a:rPr>
                            <m:t>𝝈</m:t>
                          </m:r>
                        </m:e>
                        <m:sub>
                          <m:r>
                            <a:rPr lang="es-ES" b="1" i="1" smtClean="0">
                              <a:latin typeface="Cambria Math" panose="02040503050406030204" pitchFamily="18" charset="0"/>
                            </a:rPr>
                            <m:t>𝒙</m:t>
                          </m:r>
                          <m:r>
                            <a:rPr lang="es-ES" b="1" i="1" smtClean="0">
                              <a:latin typeface="Cambria Math" panose="02040503050406030204" pitchFamily="18" charset="0"/>
                            </a:rPr>
                            <m:t>′′</m:t>
                          </m:r>
                        </m:sub>
                      </m:sSub>
                      <m:r>
                        <a:rPr lang="es-ES" b="1" i="1" smtClean="0">
                          <a:latin typeface="Cambria Math" panose="02040503050406030204" pitchFamily="18" charset="0"/>
                        </a:rPr>
                        <m:t>=</m:t>
                      </m:r>
                      <m:r>
                        <a:rPr lang="es-ES" b="1" i="1" smtClean="0">
                          <a:latin typeface="Cambria Math" panose="02040503050406030204" pitchFamily="18" charset="0"/>
                        </a:rPr>
                        <m:t>𝟒</m:t>
                      </m:r>
                      <m:r>
                        <a:rPr lang="es-ES" b="1" i="1" smtClean="0">
                          <a:latin typeface="Cambria Math" panose="02040503050406030204" pitchFamily="18" charset="0"/>
                        </a:rPr>
                        <m:t>.</m:t>
                      </m:r>
                      <m:r>
                        <a:rPr lang="es-ES" b="1" i="1" smtClean="0">
                          <a:latin typeface="Cambria Math" panose="02040503050406030204" pitchFamily="18" charset="0"/>
                        </a:rPr>
                        <m:t>𝟓</m:t>
                      </m:r>
                    </m:oMath>
                  </m:oMathPara>
                </a14:m>
                <a:endParaRPr lang="es-ES" b="1" dirty="0"/>
              </a:p>
            </p:txBody>
          </p:sp>
        </mc:Choice>
        <mc:Fallback xmlns="">
          <p:sp>
            <p:nvSpPr>
              <p:cNvPr id="223" name="CuadroTexto 222">
                <a:extLst>
                  <a:ext uri="{FF2B5EF4-FFF2-40B4-BE49-F238E27FC236}">
                    <a16:creationId xmlns:a16="http://schemas.microsoft.com/office/drawing/2014/main" id="{FB4C35F8-035C-2B4C-8E29-D0F9B3C8EDB3}"/>
                  </a:ext>
                </a:extLst>
              </p:cNvPr>
              <p:cNvSpPr txBox="1">
                <a:spLocks noRot="1" noChangeAspect="1" noMove="1" noResize="1" noEditPoints="1" noAdjustHandles="1" noChangeArrowheads="1" noChangeShapeType="1" noTextEdit="1"/>
              </p:cNvSpPr>
              <p:nvPr/>
            </p:nvSpPr>
            <p:spPr>
              <a:xfrm>
                <a:off x="7578758" y="5458965"/>
                <a:ext cx="3714522" cy="923330"/>
              </a:xfrm>
              <a:prstGeom prst="rect">
                <a:avLst/>
              </a:prstGeom>
              <a:blipFill>
                <a:blip r:embed="rId5"/>
                <a:stretch>
                  <a:fillRect/>
                </a:stretch>
              </a:blipFill>
            </p:spPr>
            <p:txBody>
              <a:bodyPr/>
              <a:lstStyle/>
              <a:p>
                <a:r>
                  <a:rPr lang="es-ES">
                    <a:noFill/>
                  </a:rPr>
                  <a:t> </a:t>
                </a:r>
              </a:p>
            </p:txBody>
          </p:sp>
        </mc:Fallback>
      </mc:AlternateContent>
      <p:sp>
        <p:nvSpPr>
          <p:cNvPr id="166" name="Llamada rectangular redondeada 3">
            <a:extLst>
              <a:ext uri="{FF2B5EF4-FFF2-40B4-BE49-F238E27FC236}">
                <a16:creationId xmlns:a16="http://schemas.microsoft.com/office/drawing/2014/main" id="{AD20F675-A9A2-49F7-AEEA-EF398746EDA2}"/>
              </a:ext>
            </a:extLst>
          </p:cNvPr>
          <p:cNvSpPr/>
          <p:nvPr/>
        </p:nvSpPr>
        <p:spPr>
          <a:xfrm>
            <a:off x="9436019" y="109446"/>
            <a:ext cx="2497253" cy="2213754"/>
          </a:xfrm>
          <a:prstGeom prst="wedgeRoundRectCallout">
            <a:avLst>
              <a:gd name="adj1" fmla="val -62196"/>
              <a:gd name="adj2" fmla="val 54086"/>
              <a:gd name="adj3" fmla="val 16667"/>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b="1" dirty="0">
                <a:solidFill>
                  <a:schemeClr val="tx1"/>
                </a:solidFill>
              </a:rPr>
              <a:t>Espera… ¿No es esa la definición de variable aleatoria?</a:t>
            </a:r>
            <a:endParaRPr lang="es-ES" dirty="0"/>
          </a:p>
        </p:txBody>
      </p:sp>
    </p:spTree>
    <p:extLst>
      <p:ext uri="{BB962C8B-B14F-4D97-AF65-F5344CB8AC3E}">
        <p14:creationId xmlns:p14="http://schemas.microsoft.com/office/powerpoint/2010/main" val="14914838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Estadísticos</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512000"/>
            <a:ext cx="9500895" cy="4679250"/>
          </a:xfrm>
        </p:spPr>
        <p:txBody>
          <a:bodyPr/>
          <a:lstStyle/>
          <a:p>
            <a:pPr lvl="1"/>
            <a:r>
              <a:rPr lang="es-ES" sz="2600" b="0" dirty="0">
                <a:latin typeface="Cambria Math" panose="02040503050406030204" pitchFamily="18" charset="0"/>
                <a:sym typeface="Wingdings" pitchFamily="2" charset="2"/>
              </a:rPr>
              <a:t>Cualquier </a:t>
            </a:r>
            <a:r>
              <a:rPr lang="es-ES" sz="2600" b="1" dirty="0">
                <a:solidFill>
                  <a:srgbClr val="FF0000"/>
                </a:solidFill>
                <a:latin typeface="Cambria Math" panose="02040503050406030204" pitchFamily="18" charset="0"/>
                <a:sym typeface="Wingdings" pitchFamily="2" charset="2"/>
              </a:rPr>
              <a:t>métrica o función </a:t>
            </a:r>
            <a:r>
              <a:rPr lang="es-ES" sz="2600" b="0" dirty="0">
                <a:latin typeface="Cambria Math" panose="02040503050406030204" pitchFamily="18" charset="0"/>
                <a:sym typeface="Wingdings" pitchFamily="2" charset="2"/>
              </a:rPr>
              <a:t>cuyo cálculo </a:t>
            </a:r>
            <a:r>
              <a:rPr lang="es-ES" sz="2600" b="1" dirty="0">
                <a:solidFill>
                  <a:srgbClr val="FF0000"/>
                </a:solidFill>
                <a:latin typeface="Cambria Math" panose="02040503050406030204" pitchFamily="18" charset="0"/>
                <a:sym typeface="Wingdings" pitchFamily="2" charset="2"/>
              </a:rPr>
              <a:t>dependa</a:t>
            </a:r>
            <a:r>
              <a:rPr lang="es-ES" sz="2600" b="0" dirty="0">
                <a:latin typeface="Cambria Math" panose="02040503050406030204" pitchFamily="18" charset="0"/>
                <a:sym typeface="Wingdings" pitchFamily="2" charset="2"/>
              </a:rPr>
              <a:t> de una </a:t>
            </a:r>
            <a:r>
              <a:rPr lang="es-ES" sz="2600" b="1" dirty="0">
                <a:solidFill>
                  <a:srgbClr val="FF0000"/>
                </a:solidFill>
                <a:latin typeface="Cambria Math" panose="02040503050406030204" pitchFamily="18" charset="0"/>
                <a:sym typeface="Wingdings" pitchFamily="2" charset="2"/>
              </a:rPr>
              <a:t>muestra</a:t>
            </a:r>
            <a:r>
              <a:rPr lang="es-ES" sz="2600" b="0" dirty="0">
                <a:latin typeface="Cambria Math" panose="02040503050406030204" pitchFamily="18" charset="0"/>
                <a:sym typeface="Wingdings" pitchFamily="2" charset="2"/>
              </a:rPr>
              <a:t> se le conoce como </a:t>
            </a:r>
            <a:r>
              <a:rPr lang="es-ES" sz="2600" b="1" dirty="0">
                <a:solidFill>
                  <a:srgbClr val="FF0000"/>
                </a:solidFill>
                <a:latin typeface="Cambria Math" panose="02040503050406030204" pitchFamily="18" charset="0"/>
                <a:sym typeface="Wingdings" pitchFamily="2" charset="2"/>
              </a:rPr>
              <a:t>estadístico</a:t>
            </a:r>
            <a:r>
              <a:rPr lang="es-ES" sz="2600" dirty="0">
                <a:solidFill>
                  <a:srgbClr val="FF0000"/>
                </a:solidFill>
                <a:latin typeface="Cambria Math" panose="02040503050406030204" pitchFamily="18" charset="0"/>
                <a:sym typeface="Wingdings" pitchFamily="2" charset="2"/>
              </a:rPr>
              <a:t>s</a:t>
            </a:r>
          </a:p>
          <a:p>
            <a:pPr marL="266700" lvl="1" indent="0">
              <a:buNone/>
            </a:pPr>
            <a:endParaRPr lang="es-ES" sz="2600" b="0" dirty="0">
              <a:latin typeface="Cambria Math" panose="02040503050406030204" pitchFamily="18" charset="0"/>
              <a:sym typeface="Wingdings" pitchFamily="2" charset="2"/>
            </a:endParaRPr>
          </a:p>
          <a:p>
            <a:pPr lvl="1"/>
            <a:r>
              <a:rPr lang="es-ES" sz="2600" b="0" dirty="0">
                <a:latin typeface="Cambria Math" panose="02040503050406030204" pitchFamily="18" charset="0"/>
                <a:sym typeface="Wingdings" pitchFamily="2" charset="2"/>
              </a:rPr>
              <a:t>Efectivamente, </a:t>
            </a:r>
            <a:r>
              <a:rPr lang="es-ES" sz="2600" b="1" dirty="0">
                <a:solidFill>
                  <a:srgbClr val="FF0000"/>
                </a:solidFill>
                <a:latin typeface="Cambria Math" panose="02040503050406030204" pitchFamily="18" charset="0"/>
                <a:sym typeface="Wingdings" pitchFamily="2" charset="2"/>
              </a:rPr>
              <a:t>son variables aleatorias</a:t>
            </a:r>
            <a:r>
              <a:rPr lang="es-ES" sz="2600" b="0" dirty="0">
                <a:latin typeface="Cambria Math" panose="02040503050406030204" pitchFamily="18" charset="0"/>
                <a:sym typeface="Wingdings" pitchFamily="2" charset="2"/>
              </a:rPr>
              <a:t>, ya que dependen de la muestra que hemos tomado. Cada vez que tomamos una muestra su valor puede cambiar. En este caso, son variables aleatorias definidas sobre una </a:t>
            </a:r>
            <a:r>
              <a:rPr lang="es-ES" sz="2600" b="1" dirty="0">
                <a:solidFill>
                  <a:srgbClr val="FF0000"/>
                </a:solidFill>
                <a:latin typeface="Cambria Math" panose="02040503050406030204" pitchFamily="18" charset="0"/>
                <a:sym typeface="Wingdings" pitchFamily="2" charset="2"/>
              </a:rPr>
              <a:t>población de muestras</a:t>
            </a:r>
            <a:r>
              <a:rPr lang="es-ES" sz="2600" b="0" dirty="0">
                <a:latin typeface="Cambria Math" panose="02040503050406030204" pitchFamily="18" charset="0"/>
                <a:sym typeface="Wingdings" pitchFamily="2" charset="2"/>
              </a:rPr>
              <a:t>…</a:t>
            </a:r>
          </a:p>
          <a:p>
            <a:pPr lvl="1"/>
            <a:endParaRPr lang="es-ES" sz="2600" b="0" dirty="0">
              <a:latin typeface="Cambria Math" panose="02040503050406030204" pitchFamily="18" charset="0"/>
              <a:sym typeface="Wingdings" pitchFamily="2" charset="2"/>
            </a:endParaRPr>
          </a:p>
          <a:p>
            <a:pPr lvl="1"/>
            <a:r>
              <a:rPr lang="es-ES" sz="2600" dirty="0">
                <a:latin typeface="Cambria Math" panose="02040503050406030204" pitchFamily="18" charset="0"/>
                <a:sym typeface="Wingdings" pitchFamily="2" charset="2"/>
              </a:rPr>
              <a:t>Por tanto, podemos trabajar con ellas como cualquier otra variable aleatoria. Estas variables aleatorias llamados estadísticos siguen </a:t>
            </a:r>
            <a:r>
              <a:rPr lang="es-ES" sz="2600" b="1" dirty="0">
                <a:solidFill>
                  <a:srgbClr val="FF0000"/>
                </a:solidFill>
                <a:latin typeface="Cambria Math" panose="02040503050406030204" pitchFamily="18" charset="0"/>
                <a:sym typeface="Wingdings" pitchFamily="2" charset="2"/>
              </a:rPr>
              <a:t>distribuciones de probabilidad</a:t>
            </a:r>
            <a:r>
              <a:rPr lang="es-ES" sz="2600" dirty="0">
                <a:latin typeface="Cambria Math" panose="02040503050406030204" pitchFamily="18" charset="0"/>
                <a:sym typeface="Wingdings" pitchFamily="2" charset="2"/>
              </a:rPr>
              <a:t>, y podemos emplearlas para hacer </a:t>
            </a:r>
            <a:r>
              <a:rPr lang="es-ES" sz="2600" b="1" dirty="0">
                <a:solidFill>
                  <a:srgbClr val="FF0000"/>
                </a:solidFill>
                <a:latin typeface="Cambria Math" panose="02040503050406030204" pitchFamily="18" charset="0"/>
                <a:sym typeface="Wingdings" pitchFamily="2" charset="2"/>
              </a:rPr>
              <a:t>inferencias</a:t>
            </a:r>
            <a:r>
              <a:rPr lang="es-ES" sz="2600" dirty="0">
                <a:latin typeface="Cambria Math" panose="02040503050406030204" pitchFamily="18" charset="0"/>
                <a:sym typeface="Wingdings" pitchFamily="2" charset="2"/>
              </a:rPr>
              <a:t> sobre la población de individuos. </a:t>
            </a:r>
            <a:endParaRPr lang="es-ES" sz="2600" b="0" dirty="0">
              <a:latin typeface="Cambria Math" panose="02040503050406030204" pitchFamily="18" charset="0"/>
              <a:sym typeface="Wingdings" pitchFamily="2" charset="2"/>
            </a:endParaRPr>
          </a:p>
          <a:p>
            <a:pPr lvl="1"/>
            <a:endParaRPr lang="es-ES" sz="2600" dirty="0">
              <a:solidFill>
                <a:schemeClr val="tx1"/>
              </a:solidFill>
              <a:latin typeface="Cambria Math" panose="02040503050406030204" pitchFamily="18" charset="0"/>
              <a:sym typeface="Wingdings" pitchFamily="2" charset="2"/>
            </a:endParaRPr>
          </a:p>
          <a:p>
            <a:pPr marL="266700" lvl="1" indent="0">
              <a:buNone/>
            </a:pPr>
            <a:endParaRPr lang="es-ES" sz="2600" dirty="0">
              <a:latin typeface="Cambria Math" panose="02040503050406030204" pitchFamily="18" charset="0"/>
              <a:sym typeface="Wingdings" pitchFamily="2" charset="2"/>
            </a:endParaRPr>
          </a:p>
          <a:p>
            <a:pPr marL="266700" lvl="1" indent="0">
              <a:buNone/>
            </a:pPr>
            <a:endParaRPr lang="es-ES" sz="2800" dirty="0">
              <a:sym typeface="Wingdings" pitchFamily="2" charset="2"/>
            </a:endParaRPr>
          </a:p>
          <a:p>
            <a:pPr lvl="1"/>
            <a:endParaRPr lang="es-ES" sz="2800" dirty="0"/>
          </a:p>
          <a:p>
            <a:pPr lvl="1"/>
            <a:endParaRPr lang="es-ES" sz="2800" dirty="0"/>
          </a:p>
          <a:p>
            <a:pPr lvl="1"/>
            <a:endParaRPr lang="es-ES" sz="2800" dirty="0"/>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21</a:t>
            </a:fld>
            <a:endParaRPr lang="es-ES" noProof="1"/>
          </a:p>
        </p:txBody>
      </p:sp>
    </p:spTree>
    <p:extLst>
      <p:ext uri="{BB962C8B-B14F-4D97-AF65-F5344CB8AC3E}">
        <p14:creationId xmlns:p14="http://schemas.microsoft.com/office/powerpoint/2010/main" val="31084993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MX" noProof="1"/>
              <a:t>A</a:t>
            </a:r>
            <a:r>
              <a:rPr lang="es-ES" noProof="1"/>
              <a:t>lgunos estadísticos relevantes</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512000"/>
                <a:ext cx="9500895" cy="4679250"/>
              </a:xfrm>
            </p:spPr>
            <p:txBody>
              <a:bodyPr/>
              <a:lstStyle/>
              <a:p>
                <a:pPr lvl="1"/>
                <a:r>
                  <a:rPr lang="es-ES" sz="2600" b="0" dirty="0">
                    <a:latin typeface="Cambria Math" panose="02040503050406030204" pitchFamily="18" charset="0"/>
                    <a:sym typeface="Wingdings" pitchFamily="2" charset="2"/>
                  </a:rPr>
                  <a:t>Media muestral: </a:t>
                </a:r>
                <a14:m>
                  <m:oMath xmlns:m="http://schemas.openxmlformats.org/officeDocument/2006/math">
                    <m:acc>
                      <m:accPr>
                        <m:chr m:val="̅"/>
                        <m:ctrlPr>
                          <a:rPr lang="es-ES" sz="2600" b="0" i="1" smtClean="0">
                            <a:latin typeface="Cambria Math" panose="02040503050406030204" pitchFamily="18" charset="0"/>
                            <a:sym typeface="Wingdings" pitchFamily="2" charset="2"/>
                          </a:rPr>
                        </m:ctrlPr>
                      </m:accPr>
                      <m:e>
                        <m:r>
                          <a:rPr lang="es-ES" sz="2600" b="0" i="1" smtClean="0">
                            <a:latin typeface="Cambria Math" panose="02040503050406030204" pitchFamily="18" charset="0"/>
                            <a:sym typeface="Wingdings" pitchFamily="2" charset="2"/>
                          </a:rPr>
                          <m:t>𝑥</m:t>
                        </m:r>
                      </m:e>
                    </m:acc>
                    <m:r>
                      <a:rPr lang="es-ES" sz="2600" b="0" i="1" smtClean="0">
                        <a:latin typeface="Cambria Math" panose="02040503050406030204" pitchFamily="18" charset="0"/>
                        <a:sym typeface="Wingdings" pitchFamily="2" charset="2"/>
                      </a:rPr>
                      <m:t>=</m:t>
                    </m:r>
                    <m:f>
                      <m:fPr>
                        <m:ctrlPr>
                          <a:rPr lang="es-ES" sz="2600" b="0" i="1" smtClean="0">
                            <a:latin typeface="Cambria Math" panose="02040503050406030204" pitchFamily="18" charset="0"/>
                            <a:sym typeface="Wingdings" pitchFamily="2" charset="2"/>
                          </a:rPr>
                        </m:ctrlPr>
                      </m:fPr>
                      <m:num>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𝑋</m:t>
                            </m:r>
                          </m:e>
                          <m:sub>
                            <m:r>
                              <a:rPr lang="es-ES" sz="2600" b="0" i="1" smtClean="0">
                                <a:latin typeface="Cambria Math" panose="02040503050406030204" pitchFamily="18" charset="0"/>
                                <a:sym typeface="Wingdings" pitchFamily="2" charset="2"/>
                              </a:rPr>
                              <m:t>1</m:t>
                            </m:r>
                          </m:sub>
                        </m:sSub>
                        <m:r>
                          <a:rPr lang="es-ES" sz="2600" b="0" i="1" smtClean="0">
                            <a:latin typeface="Cambria Math" panose="02040503050406030204" pitchFamily="18" charset="0"/>
                            <a:sym typeface="Wingdings" pitchFamily="2" charset="2"/>
                          </a:rPr>
                          <m:t>+…+</m:t>
                        </m:r>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𝑋</m:t>
                            </m:r>
                          </m:e>
                          <m:sub>
                            <m:r>
                              <a:rPr lang="es-ES" sz="2600" b="0" i="1" smtClean="0">
                                <a:latin typeface="Cambria Math" panose="02040503050406030204" pitchFamily="18" charset="0"/>
                                <a:sym typeface="Wingdings" pitchFamily="2" charset="2"/>
                              </a:rPr>
                              <m:t>𝑛</m:t>
                            </m:r>
                          </m:sub>
                        </m:sSub>
                      </m:num>
                      <m:den>
                        <m:r>
                          <a:rPr lang="es-ES" sz="2600" b="0" i="1" smtClean="0">
                            <a:latin typeface="Cambria Math" panose="02040503050406030204" pitchFamily="18" charset="0"/>
                            <a:sym typeface="Wingdings" pitchFamily="2" charset="2"/>
                          </a:rPr>
                          <m:t>𝑛</m:t>
                        </m:r>
                      </m:den>
                    </m:f>
                  </m:oMath>
                </a14:m>
                <a:endParaRPr lang="es-ES" sz="2600" b="0" dirty="0">
                  <a:latin typeface="Cambria Math" panose="02040503050406030204" pitchFamily="18" charset="0"/>
                  <a:sym typeface="Wingdings" pitchFamily="2" charset="2"/>
                </a:endParaRPr>
              </a:p>
              <a:p>
                <a:pPr lvl="1"/>
                <a:r>
                  <a:rPr lang="es-ES" sz="2600" dirty="0">
                    <a:latin typeface="Cambria Math" panose="02040503050406030204" pitchFamily="18" charset="0"/>
                    <a:sym typeface="Wingdings" pitchFamily="2" charset="2"/>
                  </a:rPr>
                  <a:t>Varianza muestral: </a:t>
                </a:r>
                <a14:m>
                  <m:oMath xmlns:m="http://schemas.openxmlformats.org/officeDocument/2006/math">
                    <m:sSup>
                      <m:sSupPr>
                        <m:ctrlPr>
                          <a:rPr lang="es-ES" sz="2600" b="0" i="1" smtClean="0">
                            <a:latin typeface="Cambria Math" panose="02040503050406030204" pitchFamily="18" charset="0"/>
                            <a:sym typeface="Wingdings" pitchFamily="2" charset="2"/>
                          </a:rPr>
                        </m:ctrlPr>
                      </m:sSupPr>
                      <m:e>
                        <m:r>
                          <a:rPr lang="es-ES" sz="2600" b="0" i="1" smtClean="0">
                            <a:latin typeface="Cambria Math" panose="02040503050406030204" pitchFamily="18" charset="0"/>
                            <a:sym typeface="Wingdings" pitchFamily="2" charset="2"/>
                          </a:rPr>
                          <m:t>𝑠</m:t>
                        </m:r>
                      </m:e>
                      <m:sup>
                        <m:r>
                          <a:rPr lang="es-ES" sz="2600" b="0" i="1" smtClean="0">
                            <a:latin typeface="Cambria Math" panose="02040503050406030204" pitchFamily="18" charset="0"/>
                            <a:sym typeface="Wingdings" pitchFamily="2" charset="2"/>
                          </a:rPr>
                          <m:t>2</m:t>
                        </m:r>
                      </m:sup>
                    </m:sSup>
                    <m:r>
                      <a:rPr lang="es-ES" sz="2600" i="1">
                        <a:latin typeface="Cambria Math" panose="02040503050406030204" pitchFamily="18" charset="0"/>
                        <a:sym typeface="Wingdings" pitchFamily="2" charset="2"/>
                      </a:rPr>
                      <m:t>=</m:t>
                    </m:r>
                    <m:f>
                      <m:fPr>
                        <m:ctrlPr>
                          <a:rPr lang="es-ES" sz="2600" i="1">
                            <a:latin typeface="Cambria Math" panose="02040503050406030204" pitchFamily="18" charset="0"/>
                            <a:sym typeface="Wingdings" pitchFamily="2" charset="2"/>
                          </a:rPr>
                        </m:ctrlPr>
                      </m:fPr>
                      <m:num>
                        <m:nary>
                          <m:naryPr>
                            <m:chr m:val="∑"/>
                            <m:ctrlPr>
                              <a:rPr lang="es-ES" sz="2600" i="1" smtClean="0">
                                <a:latin typeface="Cambria Math" panose="02040503050406030204" pitchFamily="18" charset="0"/>
                                <a:sym typeface="Wingdings" pitchFamily="2" charset="2"/>
                              </a:rPr>
                            </m:ctrlPr>
                          </m:naryPr>
                          <m:sub>
                            <m:r>
                              <m:rPr>
                                <m:brk m:alnAt="23"/>
                              </m:rPr>
                              <a:rPr lang="es-ES" sz="2600" b="0" i="1" smtClean="0">
                                <a:latin typeface="Cambria Math" panose="02040503050406030204" pitchFamily="18" charset="0"/>
                                <a:sym typeface="Wingdings" pitchFamily="2" charset="2"/>
                              </a:rPr>
                              <m:t>𝑖</m:t>
                            </m:r>
                            <m:r>
                              <a:rPr lang="es-ES" sz="2600" b="0" i="1" smtClean="0">
                                <a:latin typeface="Cambria Math" panose="02040503050406030204" pitchFamily="18" charset="0"/>
                                <a:sym typeface="Wingdings" pitchFamily="2" charset="2"/>
                              </a:rPr>
                              <m:t>=1</m:t>
                            </m:r>
                          </m:sub>
                          <m:sup>
                            <m:r>
                              <a:rPr lang="es-ES" sz="2600" b="0" i="1" smtClean="0">
                                <a:latin typeface="Cambria Math" panose="02040503050406030204" pitchFamily="18" charset="0"/>
                                <a:sym typeface="Wingdings" pitchFamily="2" charset="2"/>
                              </a:rPr>
                              <m:t>𝑛</m:t>
                            </m:r>
                          </m:sup>
                          <m:e>
                            <m:sSup>
                              <m:sSupPr>
                                <m:ctrlPr>
                                  <a:rPr lang="es-ES" sz="2600" b="0" i="1" smtClean="0">
                                    <a:latin typeface="Cambria Math" panose="02040503050406030204" pitchFamily="18" charset="0"/>
                                    <a:sym typeface="Wingdings" pitchFamily="2" charset="2"/>
                                  </a:rPr>
                                </m:ctrlPr>
                              </m:sSupPr>
                              <m:e>
                                <m:d>
                                  <m:dPr>
                                    <m:ctrlPr>
                                      <a:rPr lang="es-ES" sz="2600" b="0" i="1" smtClean="0">
                                        <a:latin typeface="Cambria Math" panose="02040503050406030204" pitchFamily="18" charset="0"/>
                                        <a:sym typeface="Wingdings" pitchFamily="2" charset="2"/>
                                      </a:rPr>
                                    </m:ctrlPr>
                                  </m:dPr>
                                  <m:e>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𝑋</m:t>
                                        </m:r>
                                      </m:e>
                                      <m:sub>
                                        <m:r>
                                          <a:rPr lang="es-ES" sz="2600" b="0" i="1" smtClean="0">
                                            <a:latin typeface="Cambria Math" panose="02040503050406030204" pitchFamily="18" charset="0"/>
                                            <a:sym typeface="Wingdings" pitchFamily="2" charset="2"/>
                                          </a:rPr>
                                          <m:t>𝑖</m:t>
                                        </m:r>
                                      </m:sub>
                                    </m:sSub>
                                    <m:r>
                                      <a:rPr lang="es-ES" sz="2600" b="0" i="1" smtClean="0">
                                        <a:latin typeface="Cambria Math" panose="02040503050406030204" pitchFamily="18" charset="0"/>
                                        <a:sym typeface="Wingdings" pitchFamily="2" charset="2"/>
                                      </a:rPr>
                                      <m:t>−</m:t>
                                    </m:r>
                                    <m:acc>
                                      <m:accPr>
                                        <m:chr m:val="̅"/>
                                        <m:ctrlPr>
                                          <a:rPr lang="es-ES" sz="2600" b="0" i="1" smtClean="0">
                                            <a:latin typeface="Cambria Math" panose="02040503050406030204" pitchFamily="18" charset="0"/>
                                            <a:sym typeface="Wingdings" pitchFamily="2" charset="2"/>
                                          </a:rPr>
                                        </m:ctrlPr>
                                      </m:accPr>
                                      <m:e>
                                        <m:r>
                                          <a:rPr lang="es-ES" sz="2600" b="0" i="1" smtClean="0">
                                            <a:latin typeface="Cambria Math" panose="02040503050406030204" pitchFamily="18" charset="0"/>
                                            <a:sym typeface="Wingdings" pitchFamily="2" charset="2"/>
                                          </a:rPr>
                                          <m:t>𝑋</m:t>
                                        </m:r>
                                      </m:e>
                                    </m:acc>
                                  </m:e>
                                </m:d>
                              </m:e>
                              <m:sup>
                                <m:r>
                                  <a:rPr lang="es-ES" sz="2600" b="0" i="1" smtClean="0">
                                    <a:latin typeface="Cambria Math" panose="02040503050406030204" pitchFamily="18" charset="0"/>
                                    <a:sym typeface="Wingdings" pitchFamily="2" charset="2"/>
                                  </a:rPr>
                                  <m:t>2</m:t>
                                </m:r>
                              </m:sup>
                            </m:sSup>
                          </m:e>
                        </m:nary>
                      </m:num>
                      <m:den>
                        <m:r>
                          <a:rPr lang="es-ES" sz="2600" i="1">
                            <a:latin typeface="Cambria Math" panose="02040503050406030204" pitchFamily="18" charset="0"/>
                            <a:sym typeface="Wingdings" pitchFamily="2" charset="2"/>
                          </a:rPr>
                          <m:t>𝑛</m:t>
                        </m:r>
                      </m:den>
                    </m:f>
                    <m:r>
                      <a:rPr lang="es-ES" sz="2600" b="0" i="1" smtClean="0">
                        <a:latin typeface="Cambria Math" panose="02040503050406030204" pitchFamily="18" charset="0"/>
                        <a:sym typeface="Wingdings" pitchFamily="2" charset="2"/>
                      </a:rPr>
                      <m:t>=</m:t>
                    </m:r>
                    <m:f>
                      <m:fPr>
                        <m:ctrlPr>
                          <a:rPr lang="es-ES" sz="2600" b="0" i="1" smtClean="0">
                            <a:latin typeface="Cambria Math" panose="02040503050406030204" pitchFamily="18" charset="0"/>
                            <a:sym typeface="Wingdings" pitchFamily="2" charset="2"/>
                          </a:rPr>
                        </m:ctrlPr>
                      </m:fPr>
                      <m:num>
                        <m:nary>
                          <m:naryPr>
                            <m:chr m:val="∑"/>
                            <m:ctrlPr>
                              <a:rPr lang="es-ES" sz="2600" b="0" i="1" smtClean="0">
                                <a:latin typeface="Cambria Math" panose="02040503050406030204" pitchFamily="18" charset="0"/>
                                <a:sym typeface="Wingdings" pitchFamily="2" charset="2"/>
                              </a:rPr>
                            </m:ctrlPr>
                          </m:naryPr>
                          <m:sub>
                            <m:r>
                              <m:rPr>
                                <m:brk m:alnAt="23"/>
                              </m:rPr>
                              <a:rPr lang="es-ES" sz="2600" b="0" i="1" smtClean="0">
                                <a:latin typeface="Cambria Math" panose="02040503050406030204" pitchFamily="18" charset="0"/>
                                <a:sym typeface="Wingdings" pitchFamily="2" charset="2"/>
                              </a:rPr>
                              <m:t>𝑖</m:t>
                            </m:r>
                            <m:r>
                              <a:rPr lang="es-ES" sz="2600" b="0" i="1" smtClean="0">
                                <a:latin typeface="Cambria Math" panose="02040503050406030204" pitchFamily="18" charset="0"/>
                                <a:sym typeface="Wingdings" pitchFamily="2" charset="2"/>
                              </a:rPr>
                              <m:t>=1</m:t>
                            </m:r>
                          </m:sub>
                          <m:sup>
                            <m:r>
                              <a:rPr lang="es-ES" sz="2600" b="0" i="1" smtClean="0">
                                <a:latin typeface="Cambria Math" panose="02040503050406030204" pitchFamily="18" charset="0"/>
                                <a:sym typeface="Wingdings" pitchFamily="2" charset="2"/>
                              </a:rPr>
                              <m:t>𝑛</m:t>
                            </m:r>
                          </m:sup>
                          <m:e>
                            <m:sSubSup>
                              <m:sSubSupPr>
                                <m:ctrlPr>
                                  <a:rPr lang="es-ES" sz="2600" b="0" i="1" smtClean="0">
                                    <a:latin typeface="Cambria Math" panose="02040503050406030204" pitchFamily="18" charset="0"/>
                                    <a:sym typeface="Wingdings" pitchFamily="2" charset="2"/>
                                  </a:rPr>
                                </m:ctrlPr>
                              </m:sSubSupPr>
                              <m:e>
                                <m:r>
                                  <a:rPr lang="es-ES" sz="2600" b="0" i="1" smtClean="0">
                                    <a:latin typeface="Cambria Math" panose="02040503050406030204" pitchFamily="18" charset="0"/>
                                    <a:sym typeface="Wingdings" pitchFamily="2" charset="2"/>
                                  </a:rPr>
                                  <m:t>𝑋</m:t>
                                </m:r>
                              </m:e>
                              <m:sub>
                                <m:r>
                                  <a:rPr lang="es-ES" sz="2600" b="0" i="1" smtClean="0">
                                    <a:latin typeface="Cambria Math" panose="02040503050406030204" pitchFamily="18" charset="0"/>
                                    <a:sym typeface="Wingdings" pitchFamily="2" charset="2"/>
                                  </a:rPr>
                                  <m:t>𝑖</m:t>
                                </m:r>
                              </m:sub>
                              <m:sup>
                                <m:r>
                                  <a:rPr lang="es-ES" sz="2600" b="0" i="1" smtClean="0">
                                    <a:latin typeface="Cambria Math" panose="02040503050406030204" pitchFamily="18" charset="0"/>
                                    <a:sym typeface="Wingdings" pitchFamily="2" charset="2"/>
                                  </a:rPr>
                                  <m:t>2</m:t>
                                </m:r>
                              </m:sup>
                            </m:sSubSup>
                          </m:e>
                        </m:nary>
                      </m:num>
                      <m:den>
                        <m:r>
                          <a:rPr lang="es-ES" sz="2600" b="0" i="1" smtClean="0">
                            <a:latin typeface="Cambria Math" panose="02040503050406030204" pitchFamily="18" charset="0"/>
                            <a:sym typeface="Wingdings" pitchFamily="2" charset="2"/>
                          </a:rPr>
                          <m:t>𝑛</m:t>
                        </m:r>
                      </m:den>
                    </m:f>
                    <m:r>
                      <a:rPr lang="es-ES" sz="2600" b="0" i="1" smtClean="0">
                        <a:latin typeface="Cambria Math" panose="02040503050406030204" pitchFamily="18" charset="0"/>
                        <a:sym typeface="Wingdings" pitchFamily="2" charset="2"/>
                      </a:rPr>
                      <m:t>−</m:t>
                    </m:r>
                    <m:sSup>
                      <m:sSupPr>
                        <m:ctrlPr>
                          <a:rPr lang="es-ES" sz="2600" b="0" i="1" smtClean="0">
                            <a:latin typeface="Cambria Math" panose="02040503050406030204" pitchFamily="18" charset="0"/>
                            <a:sym typeface="Wingdings" pitchFamily="2" charset="2"/>
                          </a:rPr>
                        </m:ctrlPr>
                      </m:sSupPr>
                      <m:e>
                        <m:acc>
                          <m:accPr>
                            <m:chr m:val="̅"/>
                            <m:ctrlPr>
                              <a:rPr lang="es-ES" sz="2600" b="0" i="1" smtClean="0">
                                <a:latin typeface="Cambria Math" panose="02040503050406030204" pitchFamily="18" charset="0"/>
                                <a:sym typeface="Wingdings" pitchFamily="2" charset="2"/>
                              </a:rPr>
                            </m:ctrlPr>
                          </m:accPr>
                          <m:e>
                            <m:r>
                              <a:rPr lang="es-ES" sz="2600" b="0" i="1" smtClean="0">
                                <a:latin typeface="Cambria Math" panose="02040503050406030204" pitchFamily="18" charset="0"/>
                                <a:sym typeface="Wingdings" pitchFamily="2" charset="2"/>
                              </a:rPr>
                              <m:t>𝑋</m:t>
                            </m:r>
                          </m:e>
                        </m:acc>
                      </m:e>
                      <m:sup>
                        <m:r>
                          <a:rPr lang="es-ES" sz="2600" b="0" i="1" smtClean="0">
                            <a:latin typeface="Cambria Math" panose="02040503050406030204" pitchFamily="18" charset="0"/>
                            <a:sym typeface="Wingdings" pitchFamily="2" charset="2"/>
                          </a:rPr>
                          <m:t>2</m:t>
                        </m:r>
                      </m:sup>
                    </m:sSup>
                    <m:r>
                      <a:rPr lang="es-ES" sz="2600" b="0" i="1" smtClean="0">
                        <a:latin typeface="Cambria Math" panose="02040503050406030204" pitchFamily="18" charset="0"/>
                        <a:sym typeface="Wingdings" pitchFamily="2" charset="2"/>
                      </a:rPr>
                      <m:t> </m:t>
                    </m:r>
                  </m:oMath>
                </a14:m>
                <a:endParaRPr lang="es-ES" sz="2600" dirty="0">
                  <a:latin typeface="Cambria Math" panose="02040503050406030204" pitchFamily="18" charset="0"/>
                  <a:sym typeface="Wingdings" pitchFamily="2" charset="2"/>
                </a:endParaRPr>
              </a:p>
              <a:p>
                <a:pPr lvl="1"/>
                <a:r>
                  <a:rPr lang="es-ES" sz="2600" dirty="0" err="1">
                    <a:latin typeface="Cambria Math" panose="02040503050406030204" pitchFamily="18" charset="0"/>
                    <a:sym typeface="Wingdings" pitchFamily="2" charset="2"/>
                  </a:rPr>
                  <a:t>Quasi</a:t>
                </a:r>
                <a:r>
                  <a:rPr lang="es-ES" sz="2600" dirty="0">
                    <a:latin typeface="Cambria Math" panose="02040503050406030204" pitchFamily="18" charset="0"/>
                    <a:sym typeface="Wingdings" pitchFamily="2" charset="2"/>
                  </a:rPr>
                  <a:t>-varianza muestral: </a:t>
                </a:r>
                <a14:m>
                  <m:oMath xmlns:m="http://schemas.openxmlformats.org/officeDocument/2006/math">
                    <m:sSup>
                      <m:sSupPr>
                        <m:ctrlPr>
                          <a:rPr lang="es-ES" sz="2600" i="1">
                            <a:latin typeface="Cambria Math" panose="02040503050406030204" pitchFamily="18" charset="0"/>
                            <a:sym typeface="Wingdings" pitchFamily="2" charset="2"/>
                          </a:rPr>
                        </m:ctrlPr>
                      </m:sSupPr>
                      <m:e>
                        <m:r>
                          <a:rPr lang="es-ES" sz="2600" i="1">
                            <a:latin typeface="Cambria Math" panose="02040503050406030204" pitchFamily="18" charset="0"/>
                            <a:sym typeface="Wingdings" pitchFamily="2" charset="2"/>
                          </a:rPr>
                          <m:t>𝑠</m:t>
                        </m:r>
                      </m:e>
                      <m:sup>
                        <m:r>
                          <a:rPr lang="es-ES" sz="2600" b="0" i="1" smtClean="0">
                            <a:latin typeface="Cambria Math" panose="02040503050406030204" pitchFamily="18" charset="0"/>
                            <a:sym typeface="Wingdings" pitchFamily="2" charset="2"/>
                          </a:rPr>
                          <m:t>′</m:t>
                        </m:r>
                        <m:r>
                          <a:rPr lang="es-ES" sz="2600" i="1">
                            <a:latin typeface="Cambria Math" panose="02040503050406030204" pitchFamily="18" charset="0"/>
                            <a:sym typeface="Wingdings" pitchFamily="2" charset="2"/>
                          </a:rPr>
                          <m:t>2</m:t>
                        </m:r>
                      </m:sup>
                    </m:sSup>
                    <m:r>
                      <a:rPr lang="es-ES" sz="2600" i="1">
                        <a:latin typeface="Cambria Math" panose="02040503050406030204" pitchFamily="18" charset="0"/>
                        <a:sym typeface="Wingdings" pitchFamily="2" charset="2"/>
                      </a:rPr>
                      <m:t>=</m:t>
                    </m:r>
                    <m:f>
                      <m:fPr>
                        <m:ctrlPr>
                          <a:rPr lang="es-ES" sz="2600" b="0" i="1" smtClean="0">
                            <a:latin typeface="Cambria Math" panose="02040503050406030204" pitchFamily="18" charset="0"/>
                            <a:sym typeface="Wingdings" pitchFamily="2" charset="2"/>
                          </a:rPr>
                        </m:ctrlPr>
                      </m:fPr>
                      <m:num>
                        <m:r>
                          <a:rPr lang="es-ES" sz="2600" b="0" i="1" smtClean="0">
                            <a:latin typeface="Cambria Math" panose="02040503050406030204" pitchFamily="18" charset="0"/>
                            <a:sym typeface="Wingdings" pitchFamily="2" charset="2"/>
                          </a:rPr>
                          <m:t>𝑛</m:t>
                        </m:r>
                      </m:num>
                      <m:den>
                        <m:r>
                          <a:rPr lang="es-ES" sz="2600" b="0" i="1" smtClean="0">
                            <a:latin typeface="Cambria Math" panose="02040503050406030204" pitchFamily="18" charset="0"/>
                            <a:sym typeface="Wingdings" pitchFamily="2" charset="2"/>
                          </a:rPr>
                          <m:t>𝑛</m:t>
                        </m:r>
                        <m:r>
                          <a:rPr lang="es-ES" sz="2600" b="0" i="1" smtClean="0">
                            <a:latin typeface="Cambria Math" panose="02040503050406030204" pitchFamily="18" charset="0"/>
                            <a:sym typeface="Wingdings" pitchFamily="2" charset="2"/>
                          </a:rPr>
                          <m:t>−1</m:t>
                        </m:r>
                      </m:den>
                    </m:f>
                    <m:sSup>
                      <m:sSupPr>
                        <m:ctrlPr>
                          <a:rPr lang="es-ES" sz="2600" b="0" i="1" smtClean="0">
                            <a:latin typeface="Cambria Math" panose="02040503050406030204" pitchFamily="18" charset="0"/>
                            <a:sym typeface="Wingdings" pitchFamily="2" charset="2"/>
                          </a:rPr>
                        </m:ctrlPr>
                      </m:sSupPr>
                      <m:e>
                        <m:r>
                          <a:rPr lang="es-ES" sz="2600" b="0" i="1" smtClean="0">
                            <a:latin typeface="Cambria Math" panose="02040503050406030204" pitchFamily="18" charset="0"/>
                            <a:sym typeface="Wingdings" pitchFamily="2" charset="2"/>
                          </a:rPr>
                          <m:t>𝑠</m:t>
                        </m:r>
                      </m:e>
                      <m:sup>
                        <m:r>
                          <a:rPr lang="es-ES" sz="2600" b="0" i="1" smtClean="0">
                            <a:latin typeface="Cambria Math" panose="02040503050406030204" pitchFamily="18" charset="0"/>
                            <a:sym typeface="Wingdings" pitchFamily="2" charset="2"/>
                          </a:rPr>
                          <m:t>2</m:t>
                        </m:r>
                      </m:sup>
                    </m:sSup>
                  </m:oMath>
                </a14:m>
                <a:endParaRPr lang="es-ES" sz="2600" b="0" dirty="0">
                  <a:latin typeface="Cambria Math" panose="02040503050406030204" pitchFamily="18" charset="0"/>
                  <a:sym typeface="Wingdings" pitchFamily="2" charset="2"/>
                </a:endParaRPr>
              </a:p>
              <a:p>
                <a:pPr lvl="1"/>
                <a:r>
                  <a:rPr lang="es-ES" sz="2600" dirty="0" err="1">
                    <a:latin typeface="Cambria Math" panose="02040503050406030204" pitchFamily="18" charset="0"/>
                    <a:sym typeface="Wingdings" pitchFamily="2" charset="2"/>
                  </a:rPr>
                  <a:t>Quasi</a:t>
                </a:r>
                <a:r>
                  <a:rPr lang="es-ES" sz="2600" dirty="0">
                    <a:latin typeface="Cambria Math" panose="02040503050406030204" pitchFamily="18" charset="0"/>
                    <a:sym typeface="Wingdings" pitchFamily="2" charset="2"/>
                  </a:rPr>
                  <a:t>-desviación estándar: </a:t>
                </a:r>
                <a14:m>
                  <m:oMath xmlns:m="http://schemas.openxmlformats.org/officeDocument/2006/math">
                    <m:sSup>
                      <m:sSupPr>
                        <m:ctrlPr>
                          <a:rPr lang="es-ES" sz="2600" b="0" i="1" smtClean="0">
                            <a:latin typeface="Cambria Math" panose="02040503050406030204" pitchFamily="18" charset="0"/>
                            <a:sym typeface="Wingdings" pitchFamily="2" charset="2"/>
                          </a:rPr>
                        </m:ctrlPr>
                      </m:sSupPr>
                      <m:e>
                        <m:r>
                          <a:rPr lang="es-ES" sz="2600" b="0" i="1" smtClean="0">
                            <a:latin typeface="Cambria Math" panose="02040503050406030204" pitchFamily="18" charset="0"/>
                            <a:sym typeface="Wingdings" pitchFamily="2" charset="2"/>
                          </a:rPr>
                          <m:t>𝑠</m:t>
                        </m:r>
                      </m:e>
                      <m:sup>
                        <m:r>
                          <a:rPr lang="es-ES" sz="2600" b="0" i="1" smtClean="0">
                            <a:latin typeface="Cambria Math" panose="02040503050406030204" pitchFamily="18" charset="0"/>
                            <a:sym typeface="Wingdings" pitchFamily="2" charset="2"/>
                          </a:rPr>
                          <m:t>′</m:t>
                        </m:r>
                      </m:sup>
                    </m:sSup>
                    <m:r>
                      <a:rPr lang="es-ES" sz="2600" b="0" i="1" smtClean="0">
                        <a:latin typeface="Cambria Math" panose="02040503050406030204" pitchFamily="18" charset="0"/>
                        <a:sym typeface="Wingdings" pitchFamily="2" charset="2"/>
                      </a:rPr>
                      <m:t>=</m:t>
                    </m:r>
                    <m:rad>
                      <m:radPr>
                        <m:degHide m:val="on"/>
                        <m:ctrlPr>
                          <a:rPr lang="es-ES" sz="2600" b="0" i="1" smtClean="0">
                            <a:latin typeface="Cambria Math" panose="02040503050406030204" pitchFamily="18" charset="0"/>
                            <a:sym typeface="Wingdings" pitchFamily="2" charset="2"/>
                          </a:rPr>
                        </m:ctrlPr>
                      </m:radPr>
                      <m:deg/>
                      <m:e>
                        <m:sSup>
                          <m:sSupPr>
                            <m:ctrlPr>
                              <a:rPr lang="es-ES" sz="2600" b="0" i="1" smtClean="0">
                                <a:latin typeface="Cambria Math" panose="02040503050406030204" pitchFamily="18" charset="0"/>
                                <a:sym typeface="Wingdings" pitchFamily="2" charset="2"/>
                              </a:rPr>
                            </m:ctrlPr>
                          </m:sSupPr>
                          <m:e>
                            <m:r>
                              <a:rPr lang="es-ES" sz="2600" b="0" i="1" smtClean="0">
                                <a:latin typeface="Cambria Math" panose="02040503050406030204" pitchFamily="18" charset="0"/>
                                <a:sym typeface="Wingdings" pitchFamily="2" charset="2"/>
                              </a:rPr>
                              <m:t>𝑠</m:t>
                            </m:r>
                          </m:e>
                          <m:sup>
                            <m:r>
                              <a:rPr lang="es-ES" sz="2600" b="0" i="1" smtClean="0">
                                <a:latin typeface="Cambria Math" panose="02040503050406030204" pitchFamily="18" charset="0"/>
                                <a:sym typeface="Wingdings" pitchFamily="2" charset="2"/>
                              </a:rPr>
                              <m:t>′2</m:t>
                            </m:r>
                          </m:sup>
                        </m:sSup>
                      </m:e>
                    </m:rad>
                    <m:r>
                      <a:rPr lang="es-ES" sz="2600" i="1">
                        <a:latin typeface="Cambria Math" panose="02040503050406030204" pitchFamily="18" charset="0"/>
                        <a:sym typeface="Wingdings" pitchFamily="2" charset="2"/>
                      </a:rPr>
                      <m:t> </m:t>
                    </m:r>
                  </m:oMath>
                </a14:m>
                <a:endParaRPr lang="es-ES" sz="2600" dirty="0">
                  <a:latin typeface="Cambria Math" panose="02040503050406030204" pitchFamily="18" charset="0"/>
                  <a:sym typeface="Wingdings" pitchFamily="2" charset="2"/>
                </a:endParaRPr>
              </a:p>
              <a:p>
                <a:pPr lvl="1"/>
                <a:r>
                  <a:rPr lang="es-ES" sz="2600" dirty="0">
                    <a:latin typeface="Cambria Math" panose="02040503050406030204" pitchFamily="18" charset="0"/>
                    <a:sym typeface="Wingdings" pitchFamily="2" charset="2"/>
                  </a:rPr>
                  <a:t>Proporción en una muestra: </a:t>
                </a:r>
                <a14:m>
                  <m:oMath xmlns:m="http://schemas.openxmlformats.org/officeDocument/2006/math">
                    <m:acc>
                      <m:accPr>
                        <m:chr m:val="̂"/>
                        <m:ctrlPr>
                          <a:rPr lang="es-ES" sz="2600" i="1" smtClean="0">
                            <a:latin typeface="Cambria Math" panose="02040503050406030204" pitchFamily="18" charset="0"/>
                            <a:sym typeface="Wingdings" pitchFamily="2" charset="2"/>
                          </a:rPr>
                        </m:ctrlPr>
                      </m:accPr>
                      <m:e>
                        <m:r>
                          <a:rPr lang="es-ES" sz="2600" b="0" i="1" smtClean="0">
                            <a:latin typeface="Cambria Math" panose="02040503050406030204" pitchFamily="18" charset="0"/>
                            <a:sym typeface="Wingdings" pitchFamily="2" charset="2"/>
                          </a:rPr>
                          <m:t>𝑝</m:t>
                        </m:r>
                      </m:e>
                    </m:acc>
                    <m:r>
                      <a:rPr lang="es-ES" sz="2600" b="0" i="1" smtClean="0">
                        <a:latin typeface="Cambria Math" panose="02040503050406030204" pitchFamily="18" charset="0"/>
                        <a:sym typeface="Wingdings" pitchFamily="2" charset="2"/>
                      </a:rPr>
                      <m:t>=</m:t>
                    </m:r>
                    <m:f>
                      <m:fPr>
                        <m:ctrlPr>
                          <a:rPr lang="es-ES" sz="2600" b="0" i="1" smtClean="0">
                            <a:latin typeface="Cambria Math" panose="02040503050406030204" pitchFamily="18" charset="0"/>
                            <a:sym typeface="Wingdings" pitchFamily="2" charset="2"/>
                          </a:rPr>
                        </m:ctrlPr>
                      </m:fPr>
                      <m:num>
                        <m:r>
                          <a:rPr lang="es-ES" sz="2600" b="0" i="1" smtClean="0">
                            <a:latin typeface="Cambria Math" panose="02040503050406030204" pitchFamily="18" charset="0"/>
                            <a:sym typeface="Wingdings" pitchFamily="2" charset="2"/>
                          </a:rPr>
                          <m:t>𝑣</m:t>
                        </m:r>
                      </m:num>
                      <m:den>
                        <m:r>
                          <a:rPr lang="es-ES" sz="2600" b="0" i="1" smtClean="0">
                            <a:latin typeface="Cambria Math" panose="02040503050406030204" pitchFamily="18" charset="0"/>
                            <a:sym typeface="Wingdings" pitchFamily="2" charset="2"/>
                          </a:rPr>
                          <m:t>𝑛</m:t>
                        </m:r>
                      </m:den>
                    </m:f>
                    <m:r>
                      <a:rPr lang="es-ES" sz="2600" b="0" i="1" smtClean="0">
                        <a:latin typeface="Cambria Math" panose="02040503050406030204" pitchFamily="18" charset="0"/>
                        <a:sym typeface="Wingdings" pitchFamily="2" charset="2"/>
                      </a:rPr>
                      <m:t>,    </m:t>
                    </m:r>
                    <m:r>
                      <a:rPr lang="es-MX" sz="2600" b="0" i="1" smtClean="0">
                        <a:latin typeface="Cambria Math" panose="02040503050406030204" pitchFamily="18" charset="0"/>
                        <a:sym typeface="Wingdings" pitchFamily="2" charset="2"/>
                      </a:rPr>
                      <m:t>𝑐𝑜𝑛</m:t>
                    </m:r>
                    <m:r>
                      <a:rPr lang="es-MX" sz="2600" b="0" i="1" smtClean="0">
                        <a:latin typeface="Cambria Math" panose="02040503050406030204" pitchFamily="18" charset="0"/>
                        <a:sym typeface="Wingdings" pitchFamily="2" charset="2"/>
                      </a:rPr>
                      <m:t> </m:t>
                    </m:r>
                    <m:r>
                      <a:rPr lang="es-ES" sz="2600" b="0" i="1" smtClean="0">
                        <a:latin typeface="Cambria Math" panose="02040503050406030204" pitchFamily="18" charset="0"/>
                        <a:sym typeface="Wingdings" pitchFamily="2" charset="2"/>
                      </a:rPr>
                      <m:t>𝑣</m:t>
                    </m:r>
                    <m:r>
                      <a:rPr lang="es-ES" sz="2600" b="0" i="1" smtClean="0">
                        <a:latin typeface="Cambria Math" panose="02040503050406030204" pitchFamily="18" charset="0"/>
                        <a:sym typeface="Wingdings" pitchFamily="2" charset="2"/>
                      </a:rPr>
                      <m:t>=</m:t>
                    </m:r>
                    <m:r>
                      <a:rPr lang="es-MX" sz="2600" b="0" i="1" smtClean="0">
                        <a:latin typeface="Cambria Math" panose="02040503050406030204" pitchFamily="18" charset="0"/>
                        <a:sym typeface="Wingdings" pitchFamily="2" charset="2"/>
                      </a:rPr>
                      <m:t>𝑛</m:t>
                    </m:r>
                    <m:r>
                      <a:rPr lang="es-MX" sz="2600" b="0" i="1" smtClean="0">
                        <a:latin typeface="Cambria Math" panose="02040503050406030204" pitchFamily="18" charset="0"/>
                        <a:sym typeface="Wingdings" pitchFamily="2" charset="2"/>
                      </a:rPr>
                      <m:t>ú</m:t>
                    </m:r>
                    <m:r>
                      <a:rPr lang="es-MX" sz="2600" b="0" i="1" smtClean="0">
                        <a:latin typeface="Cambria Math" panose="02040503050406030204" pitchFamily="18" charset="0"/>
                        <a:sym typeface="Wingdings" pitchFamily="2" charset="2"/>
                      </a:rPr>
                      <m:t>𝑚𝑒𝑟𝑜</m:t>
                    </m:r>
                    <m:r>
                      <a:rPr lang="es-MX" sz="2600" b="0" i="1" smtClean="0">
                        <a:latin typeface="Cambria Math" panose="02040503050406030204" pitchFamily="18" charset="0"/>
                        <a:sym typeface="Wingdings" pitchFamily="2" charset="2"/>
                      </a:rPr>
                      <m:t> </m:t>
                    </m:r>
                    <m:r>
                      <a:rPr lang="es-MX" sz="2600" b="0" i="1" smtClean="0">
                        <a:latin typeface="Cambria Math" panose="02040503050406030204" pitchFamily="18" charset="0"/>
                        <a:sym typeface="Wingdings" pitchFamily="2" charset="2"/>
                      </a:rPr>
                      <m:t>𝑑𝑒</m:t>
                    </m:r>
                    <m:r>
                      <a:rPr lang="es-MX" sz="2600" b="0" i="1" smtClean="0">
                        <a:latin typeface="Cambria Math" panose="02040503050406030204" pitchFamily="18" charset="0"/>
                        <a:sym typeface="Wingdings" pitchFamily="2" charset="2"/>
                      </a:rPr>
                      <m:t> </m:t>
                    </m:r>
                    <m:r>
                      <a:rPr lang="es-MX" sz="2600" b="0" i="1" smtClean="0">
                        <a:latin typeface="Cambria Math" panose="02040503050406030204" pitchFamily="18" charset="0"/>
                        <a:sym typeface="Wingdings" pitchFamily="2" charset="2"/>
                      </a:rPr>
                      <m:t>𝑒𝑣𝑒𝑛𝑡𝑜𝑠</m:t>
                    </m:r>
                    <m:r>
                      <a:rPr lang="es-MX" sz="2600" b="0" i="1" smtClean="0">
                        <a:latin typeface="Cambria Math" panose="02040503050406030204" pitchFamily="18" charset="0"/>
                        <a:sym typeface="Wingdings" pitchFamily="2" charset="2"/>
                      </a:rPr>
                      <m:t> </m:t>
                    </m:r>
                    <m:r>
                      <a:rPr lang="es-MX" sz="2600" b="0" i="1" smtClean="0">
                        <a:latin typeface="Cambria Math" panose="02040503050406030204" pitchFamily="18" charset="0"/>
                        <a:sym typeface="Wingdings" pitchFamily="2" charset="2"/>
                      </a:rPr>
                      <m:t>𝑒𝑛</m:t>
                    </m:r>
                    <m:r>
                      <a:rPr lang="es-MX" sz="2600" b="0" i="1" smtClean="0">
                        <a:latin typeface="Cambria Math" panose="02040503050406030204" pitchFamily="18" charset="0"/>
                        <a:sym typeface="Wingdings" pitchFamily="2" charset="2"/>
                      </a:rPr>
                      <m:t> </m:t>
                    </m:r>
                    <m:r>
                      <a:rPr lang="es-MX" sz="2600" b="0" i="1" smtClean="0">
                        <a:latin typeface="Cambria Math" panose="02040503050406030204" pitchFamily="18" charset="0"/>
                        <a:sym typeface="Wingdings" pitchFamily="2" charset="2"/>
                      </a:rPr>
                      <m:t>𝑢𝑛𝑎</m:t>
                    </m:r>
                    <m:r>
                      <a:rPr lang="es-MX" sz="2600" b="0" i="1" smtClean="0">
                        <a:latin typeface="Cambria Math" panose="02040503050406030204" pitchFamily="18" charset="0"/>
                        <a:sym typeface="Wingdings" pitchFamily="2" charset="2"/>
                      </a:rPr>
                      <m:t> </m:t>
                    </m:r>
                    <m:r>
                      <a:rPr lang="es-MX" sz="2600" b="0" i="1" smtClean="0">
                        <a:latin typeface="Cambria Math" panose="02040503050406030204" pitchFamily="18" charset="0"/>
                        <a:sym typeface="Wingdings" pitchFamily="2" charset="2"/>
                      </a:rPr>
                      <m:t>𝑐𝑎𝑡𝑒𝑔𝑜𝑟</m:t>
                    </m:r>
                    <m:r>
                      <a:rPr lang="es-MX" sz="2600" b="0" i="1" smtClean="0">
                        <a:latin typeface="Cambria Math" panose="02040503050406030204" pitchFamily="18" charset="0"/>
                        <a:sym typeface="Wingdings" pitchFamily="2" charset="2"/>
                      </a:rPr>
                      <m:t>í</m:t>
                    </m:r>
                    <m:r>
                      <a:rPr lang="es-MX" sz="2600" b="0" i="1" smtClean="0">
                        <a:latin typeface="Cambria Math" panose="02040503050406030204" pitchFamily="18" charset="0"/>
                        <a:sym typeface="Wingdings" pitchFamily="2" charset="2"/>
                      </a:rPr>
                      <m:t>𝑎</m:t>
                    </m:r>
                    <m:r>
                      <a:rPr lang="es-MX" sz="2600" b="0" i="1" smtClean="0">
                        <a:latin typeface="Cambria Math" panose="02040503050406030204" pitchFamily="18" charset="0"/>
                        <a:sym typeface="Wingdings" pitchFamily="2" charset="2"/>
                      </a:rPr>
                      <m:t> </m:t>
                    </m:r>
                    <m:r>
                      <a:rPr lang="es-MX" sz="2600" b="0" i="1" smtClean="0">
                        <a:latin typeface="Cambria Math" panose="02040503050406030204" pitchFamily="18" charset="0"/>
                        <a:sym typeface="Wingdings" pitchFamily="2" charset="2"/>
                      </a:rPr>
                      <m:t>𝑑𝑎𝑑𝑎</m:t>
                    </m:r>
                  </m:oMath>
                </a14:m>
                <a:endParaRPr lang="es-ES" sz="2600" dirty="0">
                  <a:latin typeface="Cambria Math" panose="02040503050406030204" pitchFamily="18" charset="0"/>
                  <a:sym typeface="Wingdings" pitchFamily="2" charset="2"/>
                </a:endParaRPr>
              </a:p>
              <a:p>
                <a:pPr lvl="1"/>
                <a:endParaRPr lang="es-ES" sz="2600" dirty="0">
                  <a:latin typeface="Cambria Math" panose="02040503050406030204" pitchFamily="18" charset="0"/>
                  <a:sym typeface="Wingdings" pitchFamily="2" charset="2"/>
                </a:endParaRPr>
              </a:p>
              <a:p>
                <a:pPr lvl="1"/>
                <a:endParaRPr lang="es-ES" sz="2600" dirty="0">
                  <a:latin typeface="Cambria Math" panose="02040503050406030204" pitchFamily="18" charset="0"/>
                  <a:sym typeface="Wingdings" pitchFamily="2" charset="2"/>
                </a:endParaRPr>
              </a:p>
              <a:p>
                <a:pPr lvl="1"/>
                <a:endParaRPr lang="es-ES" sz="2600" b="0" dirty="0">
                  <a:latin typeface="Cambria Math" panose="02040503050406030204" pitchFamily="18" charset="0"/>
                  <a:sym typeface="Wingdings" pitchFamily="2" charset="2"/>
                </a:endParaRPr>
              </a:p>
              <a:p>
                <a:pPr lvl="1"/>
                <a:endParaRPr lang="es-ES" sz="2600" dirty="0">
                  <a:solidFill>
                    <a:schemeClr val="tx1"/>
                  </a:solidFill>
                  <a:latin typeface="Cambria Math" panose="02040503050406030204" pitchFamily="18" charset="0"/>
                  <a:sym typeface="Wingdings" pitchFamily="2" charset="2"/>
                </a:endParaRPr>
              </a:p>
              <a:p>
                <a:pPr marL="266700" lvl="1" indent="0">
                  <a:buNone/>
                </a:pPr>
                <a:endParaRPr lang="es-ES" sz="2600" dirty="0">
                  <a:latin typeface="Cambria Math" panose="02040503050406030204" pitchFamily="18" charset="0"/>
                  <a:sym typeface="Wingdings" pitchFamily="2" charset="2"/>
                </a:endParaRPr>
              </a:p>
              <a:p>
                <a:pPr marL="266700" lvl="1" indent="0">
                  <a:buNone/>
                </a:pPr>
                <a:endParaRPr lang="es-ES" sz="2800" dirty="0">
                  <a:sym typeface="Wingdings" pitchFamily="2" charset="2"/>
                </a:endParaRPr>
              </a:p>
              <a:p>
                <a:pPr lvl="1"/>
                <a:endParaRPr lang="es-ES" sz="2800" dirty="0"/>
              </a:p>
              <a:p>
                <a:pPr lvl="1"/>
                <a:endParaRPr lang="es-ES" sz="2800" dirty="0"/>
              </a:p>
              <a:p>
                <a:pPr lvl="1"/>
                <a:endParaRPr lang="es-ES" sz="2800" dirty="0"/>
              </a:p>
            </p:txBody>
          </p:sp>
        </mc:Choice>
        <mc:Fallback xmlns="">
          <p:sp>
            <p:nvSpPr>
              <p:cNvPr id="4" name="Content Placeholder 3">
                <a:extLst>
                  <a:ext uri="{FF2B5EF4-FFF2-40B4-BE49-F238E27FC236}">
                    <a16:creationId xmlns:a16="http://schemas.microsoft.com/office/drawing/2014/main" id="{714750D5-10E1-439F-80ED-D90028C60C06}"/>
                  </a:ext>
                </a:extLst>
              </p:cNvPr>
              <p:cNvSpPr>
                <a:spLocks noGrp="1" noRot="1" noChangeAspect="1" noMove="1" noResize="1" noEditPoints="1" noAdjustHandles="1" noChangeArrowheads="1" noChangeShapeType="1" noTextEdit="1"/>
              </p:cNvSpPr>
              <p:nvPr>
                <p:ph idx="1"/>
              </p:nvPr>
            </p:nvSpPr>
            <p:spPr>
              <a:xfrm>
                <a:off x="431999" y="1512000"/>
                <a:ext cx="9500895" cy="4679250"/>
              </a:xfrm>
              <a:blipFill>
                <a:blip r:embed="rId3"/>
                <a:stretch>
                  <a:fillRect t="-1563"/>
                </a:stretch>
              </a:blipFill>
            </p:spPr>
            <p:txBody>
              <a:bodyPr/>
              <a:lstStyle/>
              <a:p>
                <a:r>
                  <a:rPr lang="es-ES">
                    <a:noFill/>
                  </a:rPr>
                  <a:t> </a:t>
                </a:r>
              </a:p>
            </p:txBody>
          </p:sp>
        </mc:Fallback>
      </mc:AlternateContent>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22</a:t>
            </a:fld>
            <a:endParaRPr lang="es-ES" noProof="1"/>
          </a:p>
        </p:txBody>
      </p:sp>
    </p:spTree>
    <p:extLst>
      <p:ext uri="{BB962C8B-B14F-4D97-AF65-F5344CB8AC3E}">
        <p14:creationId xmlns:p14="http://schemas.microsoft.com/office/powerpoint/2010/main" val="1652065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Distribuciones en el muestreo</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512000"/>
            <a:ext cx="9500895" cy="4679250"/>
          </a:xfrm>
        </p:spPr>
        <p:txBody>
          <a:bodyPr/>
          <a:lstStyle/>
          <a:p>
            <a:pPr lvl="1"/>
            <a:r>
              <a:rPr lang="es-ES" sz="2600" dirty="0">
                <a:latin typeface="Cambria Math" panose="02040503050406030204" pitchFamily="18" charset="0"/>
                <a:sym typeface="Wingdings" pitchFamily="2" charset="2"/>
              </a:rPr>
              <a:t>Hay algunas distribuciones de probabilidad que surgen cuando estudiamos la distribución de probabilidad de un estadístico  </a:t>
            </a:r>
            <a:r>
              <a:rPr lang="es-ES" sz="2600" b="1" dirty="0">
                <a:solidFill>
                  <a:srgbClr val="FF0000"/>
                </a:solidFill>
                <a:latin typeface="Cambria Math" panose="02040503050406030204" pitchFamily="18" charset="0"/>
                <a:sym typeface="Wingdings" pitchFamily="2" charset="2"/>
              </a:rPr>
              <a:t>Distribuciones en el muestro</a:t>
            </a:r>
          </a:p>
          <a:p>
            <a:pPr lvl="1"/>
            <a:r>
              <a:rPr lang="es-ES" sz="2600" b="1" dirty="0">
                <a:solidFill>
                  <a:srgbClr val="FF0000"/>
                </a:solidFill>
                <a:latin typeface="Cambria Math" panose="02040503050406030204" pitchFamily="18" charset="0"/>
                <a:sym typeface="Wingdings" pitchFamily="2" charset="2"/>
              </a:rPr>
              <a:t>Algunas</a:t>
            </a:r>
            <a:r>
              <a:rPr lang="es-ES" sz="2600" dirty="0">
                <a:latin typeface="Cambria Math" panose="02040503050406030204" pitchFamily="18" charset="0"/>
                <a:sym typeface="Wingdings" pitchFamily="2" charset="2"/>
              </a:rPr>
              <a:t> de ellas son </a:t>
            </a:r>
            <a:r>
              <a:rPr lang="es-ES" sz="2600" b="1" dirty="0">
                <a:latin typeface="Cambria Math" panose="02040503050406030204" pitchFamily="18" charset="0"/>
                <a:sym typeface="Wingdings" pitchFamily="2" charset="2"/>
              </a:rPr>
              <a:t>únicas</a:t>
            </a:r>
            <a:r>
              <a:rPr lang="es-ES" sz="2600" dirty="0">
                <a:latin typeface="Cambria Math" panose="02040503050406030204" pitchFamily="18" charset="0"/>
                <a:sym typeface="Wingdings" pitchFamily="2" charset="2"/>
              </a:rPr>
              <a:t>  Solo aparecen cuando muestreamos</a:t>
            </a:r>
          </a:p>
          <a:p>
            <a:pPr lvl="1"/>
            <a:r>
              <a:rPr lang="es-ES" sz="2600" dirty="0">
                <a:latin typeface="Cambria Math" panose="02040503050406030204" pitchFamily="18" charset="0"/>
                <a:sym typeface="Wingdings" pitchFamily="2" charset="2"/>
              </a:rPr>
              <a:t>La aparición de una distribución en el muestreo u otra dependerá de:</a:t>
            </a:r>
          </a:p>
          <a:p>
            <a:pPr lvl="2"/>
            <a:r>
              <a:rPr lang="es-ES" sz="2400" dirty="0">
                <a:latin typeface="Cambria Math" panose="02040503050406030204" pitchFamily="18" charset="0"/>
                <a:sym typeface="Wingdings" pitchFamily="2" charset="2"/>
              </a:rPr>
              <a:t>El estadístico bajo estudio</a:t>
            </a:r>
          </a:p>
          <a:p>
            <a:pPr lvl="2"/>
            <a:r>
              <a:rPr lang="es-ES" sz="2400" dirty="0">
                <a:latin typeface="Cambria Math" panose="02040503050406030204" pitchFamily="18" charset="0"/>
                <a:sym typeface="Wingdings" pitchFamily="2" charset="2"/>
              </a:rPr>
              <a:t>La distribución de probabilidad subyacente en la población</a:t>
            </a:r>
          </a:p>
          <a:p>
            <a:pPr lvl="2"/>
            <a:r>
              <a:rPr lang="es-ES" sz="2400" dirty="0">
                <a:latin typeface="Cambria Math" panose="02040503050406030204" pitchFamily="18" charset="0"/>
                <a:sym typeface="Wingdings" pitchFamily="2" charset="2"/>
              </a:rPr>
              <a:t>El tamaño de la muestra</a:t>
            </a:r>
          </a:p>
          <a:p>
            <a:pPr lvl="1"/>
            <a:r>
              <a:rPr lang="es-ES" sz="2600" dirty="0">
                <a:latin typeface="Cambria Math" panose="02040503050406030204" pitchFamily="18" charset="0"/>
                <a:sym typeface="Wingdings" pitchFamily="2" charset="2"/>
              </a:rPr>
              <a:t>Gran parte de la inferencia se basa en el estudio específico de estos estadísticos y las distribuciones en el muestreo del problema</a:t>
            </a:r>
          </a:p>
          <a:p>
            <a:pPr lvl="1"/>
            <a:endParaRPr lang="es-ES" sz="2600" dirty="0">
              <a:latin typeface="Cambria Math" panose="02040503050406030204" pitchFamily="18" charset="0"/>
              <a:sym typeface="Wingdings" pitchFamily="2" charset="2"/>
            </a:endParaRPr>
          </a:p>
          <a:p>
            <a:pPr lvl="1"/>
            <a:endParaRPr lang="es-ES" sz="2600" dirty="0">
              <a:latin typeface="Cambria Math" panose="02040503050406030204" pitchFamily="18" charset="0"/>
              <a:sym typeface="Wingdings" pitchFamily="2" charset="2"/>
            </a:endParaRPr>
          </a:p>
          <a:p>
            <a:pPr lvl="1"/>
            <a:endParaRPr lang="es-ES" sz="2600" b="0" dirty="0">
              <a:latin typeface="Cambria Math" panose="02040503050406030204" pitchFamily="18" charset="0"/>
              <a:sym typeface="Wingdings" pitchFamily="2" charset="2"/>
            </a:endParaRPr>
          </a:p>
          <a:p>
            <a:pPr lvl="1"/>
            <a:endParaRPr lang="es-ES" sz="2600" dirty="0">
              <a:solidFill>
                <a:schemeClr val="tx1"/>
              </a:solidFill>
              <a:latin typeface="Cambria Math" panose="02040503050406030204" pitchFamily="18" charset="0"/>
              <a:sym typeface="Wingdings" pitchFamily="2" charset="2"/>
            </a:endParaRPr>
          </a:p>
          <a:p>
            <a:pPr marL="266700" lvl="1" indent="0">
              <a:buNone/>
            </a:pPr>
            <a:endParaRPr lang="es-ES" sz="2600" dirty="0">
              <a:latin typeface="Cambria Math" panose="02040503050406030204" pitchFamily="18" charset="0"/>
              <a:sym typeface="Wingdings" pitchFamily="2" charset="2"/>
            </a:endParaRPr>
          </a:p>
          <a:p>
            <a:pPr marL="266700" lvl="1" indent="0">
              <a:buNone/>
            </a:pPr>
            <a:endParaRPr lang="es-ES" sz="2800" dirty="0">
              <a:sym typeface="Wingdings" pitchFamily="2" charset="2"/>
            </a:endParaRPr>
          </a:p>
          <a:p>
            <a:pPr lvl="1"/>
            <a:endParaRPr lang="es-ES" sz="2800" dirty="0"/>
          </a:p>
          <a:p>
            <a:pPr lvl="1"/>
            <a:endParaRPr lang="es-ES" sz="2800" dirty="0"/>
          </a:p>
          <a:p>
            <a:pPr lvl="1"/>
            <a:endParaRPr lang="es-ES" sz="2800" dirty="0"/>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23</a:t>
            </a:fld>
            <a:endParaRPr lang="es-ES" noProof="1"/>
          </a:p>
        </p:txBody>
      </p:sp>
    </p:spTree>
    <p:extLst>
      <p:ext uri="{BB962C8B-B14F-4D97-AF65-F5344CB8AC3E}">
        <p14:creationId xmlns:p14="http://schemas.microsoft.com/office/powerpoint/2010/main" val="26472585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00B3D2B-613A-41BE-987D-E6A1324B456D}"/>
              </a:ext>
            </a:extLst>
          </p:cNvPr>
          <p:cNvSpPr>
            <a:spLocks noGrp="1"/>
          </p:cNvSpPr>
          <p:nvPr>
            <p:ph type="ctrTitle"/>
          </p:nvPr>
        </p:nvSpPr>
        <p:spPr>
          <a:xfrm>
            <a:off x="286990" y="3825380"/>
            <a:ext cx="6798250" cy="2195386"/>
          </a:xfrm>
        </p:spPr>
        <p:txBody>
          <a:bodyPr rtlCol="0"/>
          <a:lstStyle/>
          <a:p>
            <a:pPr rtl="0"/>
            <a:r>
              <a:rPr lang="es-ES" dirty="0"/>
              <a:t>Propiedades de la media muestral</a:t>
            </a:r>
          </a:p>
        </p:txBody>
      </p:sp>
      <p:sp>
        <p:nvSpPr>
          <p:cNvPr id="4" name="Subtítulo 3">
            <a:extLst>
              <a:ext uri="{FF2B5EF4-FFF2-40B4-BE49-F238E27FC236}">
                <a16:creationId xmlns:a16="http://schemas.microsoft.com/office/drawing/2014/main" id="{4772945D-CA91-4CFE-8EB7-941C7618C994}"/>
              </a:ext>
            </a:extLst>
          </p:cNvPr>
          <p:cNvSpPr>
            <a:spLocks noGrp="1"/>
          </p:cNvSpPr>
          <p:nvPr>
            <p:ph type="subTitle" idx="1"/>
          </p:nvPr>
        </p:nvSpPr>
        <p:spPr>
          <a:xfrm>
            <a:off x="7326418" y="4043494"/>
            <a:ext cx="2456210" cy="1799083"/>
          </a:xfrm>
        </p:spPr>
        <p:txBody>
          <a:bodyPr rtlCol="0"/>
          <a:lstStyle/>
          <a:p>
            <a:pPr rtl="0"/>
            <a:r>
              <a:rPr lang="es-ES" dirty="0"/>
              <a:t>Y su relación con la media de la población</a:t>
            </a:r>
          </a:p>
        </p:txBody>
      </p:sp>
      <p:sp>
        <p:nvSpPr>
          <p:cNvPr id="5" name="Marcador de número de diapositiva 4">
            <a:extLst>
              <a:ext uri="{FF2B5EF4-FFF2-40B4-BE49-F238E27FC236}">
                <a16:creationId xmlns:a16="http://schemas.microsoft.com/office/drawing/2014/main" id="{BDD5A594-D852-43BB-B591-E9D9027253BD}"/>
              </a:ext>
            </a:extLst>
          </p:cNvPr>
          <p:cNvSpPr>
            <a:spLocks noGrp="1"/>
          </p:cNvSpPr>
          <p:nvPr>
            <p:ph type="sldNum" sz="quarter" idx="11"/>
          </p:nvPr>
        </p:nvSpPr>
        <p:spPr/>
        <p:txBody>
          <a:bodyPr rtlCol="0"/>
          <a:lstStyle/>
          <a:p>
            <a:pPr rtl="0"/>
            <a:fld id="{19B51A1E-902D-48AF-9020-955120F399B6}" type="slidenum">
              <a:rPr lang="es-ES" smtClean="0"/>
              <a:pPr rtl="0"/>
              <a:t>24</a:t>
            </a:fld>
            <a:endParaRPr lang="es-ES"/>
          </a:p>
        </p:txBody>
      </p:sp>
    </p:spTree>
    <p:extLst>
      <p:ext uri="{BB962C8B-B14F-4D97-AF65-F5344CB8AC3E}">
        <p14:creationId xmlns:p14="http://schemas.microsoft.com/office/powerpoint/2010/main" val="31282563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¿podemos estimar la media poblacional?</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512000"/>
                <a:ext cx="9500895" cy="4679250"/>
              </a:xfrm>
            </p:spPr>
            <p:txBody>
              <a:bodyPr/>
              <a:lstStyle/>
              <a:p>
                <a:pPr lvl="1"/>
                <a:r>
                  <a:rPr lang="es-ES" sz="2600" dirty="0">
                    <a:latin typeface="Cambria Math" panose="02040503050406030204" pitchFamily="18" charset="0"/>
                    <a:sym typeface="Wingdings" pitchFamily="2" charset="2"/>
                  </a:rPr>
                  <a:t>Imaginemos que tenemos una población con media </a:t>
                </a:r>
                <a14:m>
                  <m:oMath xmlns:m="http://schemas.openxmlformats.org/officeDocument/2006/math">
                    <m:r>
                      <a:rPr lang="es-ES" sz="2600" b="0" i="1" smtClean="0">
                        <a:latin typeface="Cambria Math" panose="02040503050406030204" pitchFamily="18" charset="0"/>
                        <a:sym typeface="Wingdings" pitchFamily="2" charset="2"/>
                      </a:rPr>
                      <m:t>𝜇</m:t>
                    </m:r>
                  </m:oMath>
                </a14:m>
                <a:r>
                  <a:rPr lang="es-ES" sz="2600" dirty="0">
                    <a:latin typeface="Cambria Math" panose="02040503050406030204" pitchFamily="18" charset="0"/>
                    <a:sym typeface="Wingdings" pitchFamily="2" charset="2"/>
                  </a:rPr>
                  <a:t> y varianza </a:t>
                </a:r>
                <a14:m>
                  <m:oMath xmlns:m="http://schemas.openxmlformats.org/officeDocument/2006/math">
                    <m:sSup>
                      <m:sSupPr>
                        <m:ctrlPr>
                          <a:rPr lang="es-ES" sz="2600" b="0" i="1" smtClean="0">
                            <a:latin typeface="Cambria Math" panose="02040503050406030204" pitchFamily="18" charset="0"/>
                            <a:sym typeface="Wingdings" pitchFamily="2" charset="2"/>
                          </a:rPr>
                        </m:ctrlPr>
                      </m:sSupPr>
                      <m:e>
                        <m:r>
                          <a:rPr lang="es-ES" sz="2600" b="0" i="1" smtClean="0">
                            <a:latin typeface="Cambria Math" panose="02040503050406030204" pitchFamily="18" charset="0"/>
                            <a:sym typeface="Wingdings" pitchFamily="2" charset="2"/>
                          </a:rPr>
                          <m:t>𝜎</m:t>
                        </m:r>
                      </m:e>
                      <m:sup>
                        <m:r>
                          <a:rPr lang="es-ES" sz="2600" b="0" i="1" smtClean="0">
                            <a:latin typeface="Cambria Math" panose="02040503050406030204" pitchFamily="18" charset="0"/>
                            <a:sym typeface="Wingdings" pitchFamily="2" charset="2"/>
                          </a:rPr>
                          <m:t>2</m:t>
                        </m:r>
                      </m:sup>
                    </m:sSup>
                  </m:oMath>
                </a14:m>
                <a:r>
                  <a:rPr lang="es-ES" sz="2600" dirty="0">
                    <a:latin typeface="Cambria Math" panose="02040503050406030204" pitchFamily="18" charset="0"/>
                    <a:sym typeface="Wingdings" pitchFamily="2" charset="2"/>
                  </a:rPr>
                  <a:t>. </a:t>
                </a:r>
              </a:p>
              <a:p>
                <a:pPr marL="266700" lvl="1" indent="0">
                  <a:buNone/>
                </a:pPr>
                <a:endParaRPr lang="es-ES" sz="2600" dirty="0">
                  <a:latin typeface="Cambria Math" panose="02040503050406030204" pitchFamily="18" charset="0"/>
                  <a:sym typeface="Wingdings" pitchFamily="2" charset="2"/>
                </a:endParaRPr>
              </a:p>
              <a:p>
                <a:pPr marL="266700" lvl="1" indent="0">
                  <a:buNone/>
                </a:pPr>
                <a14:m>
                  <m:oMathPara xmlns:m="http://schemas.openxmlformats.org/officeDocument/2006/math">
                    <m:oMathParaPr>
                      <m:jc m:val="centerGroup"/>
                    </m:oMathParaPr>
                    <m:oMath xmlns:m="http://schemas.openxmlformats.org/officeDocument/2006/math">
                      <m:acc>
                        <m:accPr>
                          <m:chr m:val="̅"/>
                          <m:ctrlPr>
                            <a:rPr lang="es-ES" sz="2600" i="1" smtClean="0">
                              <a:latin typeface="Cambria Math" panose="02040503050406030204" pitchFamily="18" charset="0"/>
                              <a:sym typeface="Wingdings" pitchFamily="2" charset="2"/>
                            </a:rPr>
                          </m:ctrlPr>
                        </m:accPr>
                        <m:e>
                          <m:r>
                            <a:rPr lang="es-ES" sz="2600" b="0" i="1" smtClean="0">
                              <a:latin typeface="Cambria Math" panose="02040503050406030204" pitchFamily="18" charset="0"/>
                              <a:sym typeface="Wingdings" pitchFamily="2" charset="2"/>
                            </a:rPr>
                            <m:t>𝑋</m:t>
                          </m:r>
                        </m:e>
                      </m:acc>
                      <m:r>
                        <a:rPr lang="es-ES" sz="2600" b="0" i="1" smtClean="0">
                          <a:latin typeface="Cambria Math" panose="02040503050406030204" pitchFamily="18" charset="0"/>
                          <a:sym typeface="Wingdings" pitchFamily="2" charset="2"/>
                        </a:rPr>
                        <m:t>=</m:t>
                      </m:r>
                      <m:f>
                        <m:fPr>
                          <m:ctrlPr>
                            <a:rPr lang="es-ES" sz="2600" b="0" i="1" smtClean="0">
                              <a:latin typeface="Cambria Math" panose="02040503050406030204" pitchFamily="18" charset="0"/>
                              <a:sym typeface="Wingdings" pitchFamily="2" charset="2"/>
                            </a:rPr>
                          </m:ctrlPr>
                        </m:fPr>
                        <m:num>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𝑋</m:t>
                              </m:r>
                            </m:e>
                            <m:sub>
                              <m:r>
                                <a:rPr lang="es-ES" sz="2600" b="0" i="1" smtClean="0">
                                  <a:latin typeface="Cambria Math" panose="02040503050406030204" pitchFamily="18" charset="0"/>
                                  <a:sym typeface="Wingdings" pitchFamily="2" charset="2"/>
                                </a:rPr>
                                <m:t>1</m:t>
                              </m:r>
                            </m:sub>
                          </m:sSub>
                          <m:r>
                            <a:rPr lang="es-ES" sz="2600" b="0" i="1" smtClean="0">
                              <a:latin typeface="Cambria Math" panose="02040503050406030204" pitchFamily="18" charset="0"/>
                              <a:sym typeface="Wingdings" pitchFamily="2" charset="2"/>
                            </a:rPr>
                            <m:t>+</m:t>
                          </m:r>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𝑋</m:t>
                              </m:r>
                            </m:e>
                            <m:sub>
                              <m:r>
                                <a:rPr lang="es-ES" sz="2600" b="0" i="1" smtClean="0">
                                  <a:latin typeface="Cambria Math" panose="02040503050406030204" pitchFamily="18" charset="0"/>
                                  <a:sym typeface="Wingdings" pitchFamily="2" charset="2"/>
                                </a:rPr>
                                <m:t>2</m:t>
                              </m:r>
                            </m:sub>
                          </m:sSub>
                          <m:r>
                            <a:rPr lang="es-ES" sz="2600" b="0" i="1" smtClean="0">
                              <a:latin typeface="Cambria Math" panose="02040503050406030204" pitchFamily="18" charset="0"/>
                              <a:sym typeface="Wingdings" pitchFamily="2" charset="2"/>
                            </a:rPr>
                            <m:t>+…+</m:t>
                          </m:r>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𝑋</m:t>
                              </m:r>
                            </m:e>
                            <m:sub>
                              <m:r>
                                <a:rPr lang="es-ES" sz="2600" b="0" i="1" smtClean="0">
                                  <a:latin typeface="Cambria Math" panose="02040503050406030204" pitchFamily="18" charset="0"/>
                                  <a:sym typeface="Wingdings" pitchFamily="2" charset="2"/>
                                </a:rPr>
                                <m:t>𝑛</m:t>
                              </m:r>
                            </m:sub>
                          </m:sSub>
                        </m:num>
                        <m:den>
                          <m:r>
                            <a:rPr lang="es-ES" sz="2600" b="0" i="1" smtClean="0">
                              <a:latin typeface="Cambria Math" panose="02040503050406030204" pitchFamily="18" charset="0"/>
                              <a:sym typeface="Wingdings" pitchFamily="2" charset="2"/>
                            </a:rPr>
                            <m:t>𝑛</m:t>
                          </m:r>
                        </m:den>
                      </m:f>
                      <m:r>
                        <a:rPr lang="es-ES" sz="2600" b="0" i="1" smtClean="0">
                          <a:latin typeface="Cambria Math" panose="02040503050406030204" pitchFamily="18" charset="0"/>
                          <a:sym typeface="Wingdings" pitchFamily="2" charset="2"/>
                        </a:rPr>
                        <m:t>        </m:t>
                      </m:r>
                      <m:r>
                        <a:rPr lang="es-ES" sz="2600" b="0" i="1" smtClean="0">
                          <a:latin typeface="Cambria Math" panose="02040503050406030204" pitchFamily="18" charset="0"/>
                          <a:sym typeface="Wingdings" pitchFamily="2" charset="2"/>
                        </a:rPr>
                        <m:t>𝐸</m:t>
                      </m:r>
                      <m:d>
                        <m:dPr>
                          <m:ctrlPr>
                            <a:rPr lang="es-ES" sz="2600" b="0" i="1" smtClean="0">
                              <a:latin typeface="Cambria Math" panose="02040503050406030204" pitchFamily="18" charset="0"/>
                              <a:sym typeface="Wingdings" pitchFamily="2" charset="2"/>
                            </a:rPr>
                          </m:ctrlPr>
                        </m:dPr>
                        <m:e>
                          <m:acc>
                            <m:accPr>
                              <m:chr m:val="̅"/>
                              <m:ctrlPr>
                                <a:rPr lang="es-ES" sz="2600" b="0" i="1" smtClean="0">
                                  <a:latin typeface="Cambria Math" panose="02040503050406030204" pitchFamily="18" charset="0"/>
                                  <a:sym typeface="Wingdings" pitchFamily="2" charset="2"/>
                                </a:rPr>
                              </m:ctrlPr>
                            </m:accPr>
                            <m:e>
                              <m:r>
                                <a:rPr lang="es-ES" sz="2600" b="0" i="1" smtClean="0">
                                  <a:latin typeface="Cambria Math" panose="02040503050406030204" pitchFamily="18" charset="0"/>
                                  <a:sym typeface="Wingdings" pitchFamily="2" charset="2"/>
                                </a:rPr>
                                <m:t>𝑋</m:t>
                              </m:r>
                            </m:e>
                          </m:acc>
                        </m:e>
                      </m:d>
                      <m:r>
                        <a:rPr lang="es-ES" sz="2600" b="0" i="1" smtClean="0">
                          <a:latin typeface="Cambria Math" panose="02040503050406030204" pitchFamily="18" charset="0"/>
                          <a:sym typeface="Wingdings" pitchFamily="2" charset="2"/>
                        </a:rPr>
                        <m:t>=</m:t>
                      </m:r>
                      <m:f>
                        <m:fPr>
                          <m:ctrlPr>
                            <a:rPr lang="es-ES" sz="2600" b="0" i="1" smtClean="0">
                              <a:latin typeface="Cambria Math" panose="02040503050406030204" pitchFamily="18" charset="0"/>
                              <a:sym typeface="Wingdings" pitchFamily="2" charset="2"/>
                            </a:rPr>
                          </m:ctrlPr>
                        </m:fPr>
                        <m:num>
                          <m:r>
                            <a:rPr lang="es-ES" sz="2600" b="0" i="1" smtClean="0">
                              <a:latin typeface="Cambria Math" panose="02040503050406030204" pitchFamily="18" charset="0"/>
                              <a:sym typeface="Wingdings" pitchFamily="2" charset="2"/>
                            </a:rPr>
                            <m:t>𝐸</m:t>
                          </m:r>
                          <m:d>
                            <m:dPr>
                              <m:ctrlPr>
                                <a:rPr lang="es-ES" sz="2600" b="0" i="1" smtClean="0">
                                  <a:latin typeface="Cambria Math" panose="02040503050406030204" pitchFamily="18" charset="0"/>
                                  <a:sym typeface="Wingdings" pitchFamily="2" charset="2"/>
                                </a:rPr>
                              </m:ctrlPr>
                            </m:dPr>
                            <m:e>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𝑋</m:t>
                                  </m:r>
                                </m:e>
                                <m:sub>
                                  <m:r>
                                    <a:rPr lang="es-ES" sz="2600" b="0" i="1" smtClean="0">
                                      <a:latin typeface="Cambria Math" panose="02040503050406030204" pitchFamily="18" charset="0"/>
                                      <a:sym typeface="Wingdings" pitchFamily="2" charset="2"/>
                                    </a:rPr>
                                    <m:t>1</m:t>
                                  </m:r>
                                </m:sub>
                              </m:sSub>
                            </m:e>
                          </m:d>
                          <m:r>
                            <a:rPr lang="es-ES" sz="2600" b="0" i="1" smtClean="0">
                              <a:latin typeface="Cambria Math" panose="02040503050406030204" pitchFamily="18" charset="0"/>
                              <a:sym typeface="Wingdings" pitchFamily="2" charset="2"/>
                            </a:rPr>
                            <m:t>+…+</m:t>
                          </m:r>
                          <m:r>
                            <a:rPr lang="es-ES" sz="2600" b="0" i="1" smtClean="0">
                              <a:latin typeface="Cambria Math" panose="02040503050406030204" pitchFamily="18" charset="0"/>
                              <a:sym typeface="Wingdings" pitchFamily="2" charset="2"/>
                            </a:rPr>
                            <m:t>𝐸</m:t>
                          </m:r>
                          <m:r>
                            <a:rPr lang="es-ES" sz="2600" b="0" i="1" smtClean="0">
                              <a:latin typeface="Cambria Math" panose="02040503050406030204" pitchFamily="18" charset="0"/>
                              <a:sym typeface="Wingdings" pitchFamily="2" charset="2"/>
                            </a:rPr>
                            <m:t>(</m:t>
                          </m:r>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𝑋</m:t>
                              </m:r>
                            </m:e>
                            <m:sub>
                              <m:r>
                                <a:rPr lang="es-ES" sz="2600" b="0" i="1" smtClean="0">
                                  <a:latin typeface="Cambria Math" panose="02040503050406030204" pitchFamily="18" charset="0"/>
                                  <a:sym typeface="Wingdings" pitchFamily="2" charset="2"/>
                                </a:rPr>
                                <m:t>𝑛</m:t>
                              </m:r>
                            </m:sub>
                          </m:sSub>
                          <m:r>
                            <a:rPr lang="es-ES" sz="2600" b="0" i="1" smtClean="0">
                              <a:latin typeface="Cambria Math" panose="02040503050406030204" pitchFamily="18" charset="0"/>
                              <a:sym typeface="Wingdings" pitchFamily="2" charset="2"/>
                            </a:rPr>
                            <m:t>)</m:t>
                          </m:r>
                        </m:num>
                        <m:den>
                          <m:r>
                            <a:rPr lang="es-ES" sz="2600" b="0" i="1" smtClean="0">
                              <a:latin typeface="Cambria Math" panose="02040503050406030204" pitchFamily="18" charset="0"/>
                              <a:sym typeface="Wingdings" pitchFamily="2" charset="2"/>
                            </a:rPr>
                            <m:t>𝑛</m:t>
                          </m:r>
                        </m:den>
                      </m:f>
                      <m:r>
                        <a:rPr lang="es-ES" sz="2600" b="0" i="1" smtClean="0">
                          <a:latin typeface="Cambria Math" panose="02040503050406030204" pitchFamily="18" charset="0"/>
                          <a:sym typeface="Wingdings" pitchFamily="2" charset="2"/>
                        </a:rPr>
                        <m:t>=</m:t>
                      </m:r>
                      <m:f>
                        <m:fPr>
                          <m:ctrlPr>
                            <a:rPr lang="es-ES" sz="2600" b="0" i="1" smtClean="0">
                              <a:latin typeface="Cambria Math" panose="02040503050406030204" pitchFamily="18" charset="0"/>
                              <a:sym typeface="Wingdings" pitchFamily="2" charset="2"/>
                            </a:rPr>
                          </m:ctrlPr>
                        </m:fPr>
                        <m:num>
                          <m:r>
                            <a:rPr lang="es-ES" sz="2600" b="0" i="1" smtClean="0">
                              <a:latin typeface="Cambria Math" panose="02040503050406030204" pitchFamily="18" charset="0"/>
                              <a:sym typeface="Wingdings" pitchFamily="2" charset="2"/>
                            </a:rPr>
                            <m:t>𝑛</m:t>
                          </m:r>
                          <m:r>
                            <a:rPr lang="es-ES" sz="2600" b="0" i="1" smtClean="0">
                              <a:latin typeface="Cambria Math" panose="02040503050406030204" pitchFamily="18" charset="0"/>
                              <a:sym typeface="Wingdings" pitchFamily="2" charset="2"/>
                            </a:rPr>
                            <m:t> </m:t>
                          </m:r>
                          <m:r>
                            <a:rPr lang="es-ES" sz="2600" b="0" i="1" smtClean="0">
                              <a:latin typeface="Cambria Math" panose="02040503050406030204" pitchFamily="18" charset="0"/>
                              <a:sym typeface="Wingdings" pitchFamily="2" charset="2"/>
                            </a:rPr>
                            <m:t>𝜇</m:t>
                          </m:r>
                        </m:num>
                        <m:den>
                          <m:r>
                            <a:rPr lang="es-ES" sz="2600" b="0" i="1" smtClean="0">
                              <a:latin typeface="Cambria Math" panose="02040503050406030204" pitchFamily="18" charset="0"/>
                              <a:sym typeface="Wingdings" pitchFamily="2" charset="2"/>
                            </a:rPr>
                            <m:t>𝑛</m:t>
                          </m:r>
                        </m:den>
                      </m:f>
                      <m:r>
                        <a:rPr lang="es-ES" sz="2600" b="0" i="1" smtClean="0">
                          <a:latin typeface="Cambria Math" panose="02040503050406030204" pitchFamily="18" charset="0"/>
                          <a:sym typeface="Wingdings" pitchFamily="2" charset="2"/>
                        </a:rPr>
                        <m:t>=</m:t>
                      </m:r>
                      <m:r>
                        <a:rPr lang="es-ES" sz="2600" b="0" i="1" smtClean="0">
                          <a:latin typeface="Cambria Math" panose="02040503050406030204" pitchFamily="18" charset="0"/>
                          <a:sym typeface="Wingdings" pitchFamily="2" charset="2"/>
                        </a:rPr>
                        <m:t>𝜇</m:t>
                      </m:r>
                    </m:oMath>
                  </m:oMathPara>
                </a14:m>
                <a:br>
                  <a:rPr lang="es-MX" sz="2600" b="0" i="1" dirty="0">
                    <a:latin typeface="Cambria Math" panose="02040503050406030204" pitchFamily="18" charset="0"/>
                    <a:sym typeface="Wingdings" pitchFamily="2" charset="2"/>
                  </a:rPr>
                </a:br>
                <a:br>
                  <a:rPr lang="es-ES" sz="2600" b="0" i="1" dirty="0">
                    <a:latin typeface="Cambria Math" panose="02040503050406030204" pitchFamily="18" charset="0"/>
                    <a:sym typeface="Wingdings" pitchFamily="2" charset="2"/>
                  </a:rPr>
                </a:br>
                <a14:m>
                  <m:oMathPara xmlns:m="http://schemas.openxmlformats.org/officeDocument/2006/math">
                    <m:oMathParaPr>
                      <m:jc m:val="centerGroup"/>
                    </m:oMathParaPr>
                    <m:oMath xmlns:m="http://schemas.openxmlformats.org/officeDocument/2006/math">
                      <m:r>
                        <a:rPr lang="es-ES" sz="2600" b="0" i="1" smtClean="0">
                          <a:latin typeface="Cambria Math" panose="02040503050406030204" pitchFamily="18" charset="0"/>
                          <a:sym typeface="Wingdings" pitchFamily="2" charset="2"/>
                        </a:rPr>
                        <m:t>𝑉𝑎𝑟</m:t>
                      </m:r>
                      <m:d>
                        <m:dPr>
                          <m:ctrlPr>
                            <a:rPr lang="es-ES" sz="2600" b="0" i="1" smtClean="0">
                              <a:latin typeface="Cambria Math" panose="02040503050406030204" pitchFamily="18" charset="0"/>
                              <a:sym typeface="Wingdings" pitchFamily="2" charset="2"/>
                            </a:rPr>
                          </m:ctrlPr>
                        </m:dPr>
                        <m:e>
                          <m:acc>
                            <m:accPr>
                              <m:chr m:val="̅"/>
                              <m:ctrlPr>
                                <a:rPr lang="es-ES" sz="2600" b="0" i="1" smtClean="0">
                                  <a:latin typeface="Cambria Math" panose="02040503050406030204" pitchFamily="18" charset="0"/>
                                  <a:sym typeface="Wingdings" pitchFamily="2" charset="2"/>
                                </a:rPr>
                              </m:ctrlPr>
                            </m:accPr>
                            <m:e>
                              <m:r>
                                <a:rPr lang="es-ES" sz="2600" b="0" i="1" smtClean="0">
                                  <a:latin typeface="Cambria Math" panose="02040503050406030204" pitchFamily="18" charset="0"/>
                                  <a:sym typeface="Wingdings" pitchFamily="2" charset="2"/>
                                </a:rPr>
                                <m:t>𝑋</m:t>
                              </m:r>
                            </m:e>
                          </m:acc>
                        </m:e>
                      </m:d>
                      <m:r>
                        <a:rPr lang="es-ES" sz="2600" b="0" i="1" smtClean="0">
                          <a:latin typeface="Cambria Math" panose="02040503050406030204" pitchFamily="18" charset="0"/>
                          <a:sym typeface="Wingdings" pitchFamily="2" charset="2"/>
                        </a:rPr>
                        <m:t>=</m:t>
                      </m:r>
                      <m:r>
                        <a:rPr lang="es-ES" sz="2600" b="0" i="1" smtClean="0">
                          <a:latin typeface="Cambria Math" panose="02040503050406030204" pitchFamily="18" charset="0"/>
                          <a:sym typeface="Wingdings" pitchFamily="2" charset="2"/>
                        </a:rPr>
                        <m:t>𝑉𝑎𝑟</m:t>
                      </m:r>
                      <m:d>
                        <m:dPr>
                          <m:ctrlPr>
                            <a:rPr lang="es-ES" sz="2600" b="0" i="1" smtClean="0">
                              <a:latin typeface="Cambria Math" panose="02040503050406030204" pitchFamily="18" charset="0"/>
                              <a:sym typeface="Wingdings" pitchFamily="2" charset="2"/>
                            </a:rPr>
                          </m:ctrlPr>
                        </m:dPr>
                        <m:e>
                          <m:f>
                            <m:fPr>
                              <m:ctrlPr>
                                <a:rPr lang="es-ES" sz="2600" b="0" i="1" smtClean="0">
                                  <a:latin typeface="Cambria Math" panose="02040503050406030204" pitchFamily="18" charset="0"/>
                                  <a:sym typeface="Wingdings" pitchFamily="2" charset="2"/>
                                </a:rPr>
                              </m:ctrlPr>
                            </m:fPr>
                            <m:num>
                              <m:r>
                                <a:rPr lang="es-ES" sz="2600" b="0" i="1" smtClean="0">
                                  <a:latin typeface="Cambria Math" panose="02040503050406030204" pitchFamily="18" charset="0"/>
                                  <a:sym typeface="Wingdings" pitchFamily="2" charset="2"/>
                                </a:rPr>
                                <m:t>1</m:t>
                              </m:r>
                            </m:num>
                            <m:den>
                              <m:r>
                                <a:rPr lang="es-ES" sz="2600" b="0" i="1" smtClean="0">
                                  <a:latin typeface="Cambria Math" panose="02040503050406030204" pitchFamily="18" charset="0"/>
                                  <a:sym typeface="Wingdings" pitchFamily="2" charset="2"/>
                                </a:rPr>
                                <m:t>𝑛</m:t>
                              </m:r>
                            </m:den>
                          </m:f>
                        </m:e>
                      </m:d>
                      <m:r>
                        <a:rPr lang="es-ES" sz="2600" b="0" i="1" smtClean="0">
                          <a:latin typeface="Cambria Math" panose="02040503050406030204" pitchFamily="18" charset="0"/>
                          <a:sym typeface="Wingdings" pitchFamily="2" charset="2"/>
                        </a:rPr>
                        <m:t>𝑉𝑎𝑟</m:t>
                      </m:r>
                      <m:d>
                        <m:dPr>
                          <m:ctrlPr>
                            <a:rPr lang="es-ES" sz="2600" b="0" i="1" smtClean="0">
                              <a:latin typeface="Cambria Math" panose="02040503050406030204" pitchFamily="18" charset="0"/>
                              <a:sym typeface="Wingdings" pitchFamily="2" charset="2"/>
                            </a:rPr>
                          </m:ctrlPr>
                        </m:dPr>
                        <m:e>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𝑋</m:t>
                              </m:r>
                            </m:e>
                            <m:sub>
                              <m:r>
                                <a:rPr lang="es-ES" sz="2600" b="0" i="1" smtClean="0">
                                  <a:latin typeface="Cambria Math" panose="02040503050406030204" pitchFamily="18" charset="0"/>
                                  <a:sym typeface="Wingdings" pitchFamily="2" charset="2"/>
                                </a:rPr>
                                <m:t>1</m:t>
                              </m:r>
                            </m:sub>
                          </m:sSub>
                          <m:r>
                            <a:rPr lang="es-ES" sz="2600" b="0" i="1" smtClean="0">
                              <a:latin typeface="Cambria Math" panose="02040503050406030204" pitchFamily="18" charset="0"/>
                              <a:sym typeface="Wingdings" pitchFamily="2" charset="2"/>
                            </a:rPr>
                            <m:t>+…+</m:t>
                          </m:r>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𝑋</m:t>
                              </m:r>
                            </m:e>
                            <m:sub>
                              <m:r>
                                <a:rPr lang="es-ES" sz="2600" b="0" i="1" smtClean="0">
                                  <a:latin typeface="Cambria Math" panose="02040503050406030204" pitchFamily="18" charset="0"/>
                                  <a:sym typeface="Wingdings" pitchFamily="2" charset="2"/>
                                </a:rPr>
                                <m:t>𝑛</m:t>
                              </m:r>
                            </m:sub>
                          </m:sSub>
                        </m:e>
                      </m:d>
                      <m:r>
                        <a:rPr lang="es-ES" sz="2600" b="0" i="1" smtClean="0">
                          <a:latin typeface="Cambria Math" panose="02040503050406030204" pitchFamily="18" charset="0"/>
                          <a:sym typeface="Wingdings" pitchFamily="2" charset="2"/>
                        </a:rPr>
                        <m:t>=</m:t>
                      </m:r>
                      <m:f>
                        <m:fPr>
                          <m:ctrlPr>
                            <a:rPr lang="es-ES" sz="2600" b="0" i="1" smtClean="0">
                              <a:latin typeface="Cambria Math" panose="02040503050406030204" pitchFamily="18" charset="0"/>
                              <a:sym typeface="Wingdings" pitchFamily="2" charset="2"/>
                            </a:rPr>
                          </m:ctrlPr>
                        </m:fPr>
                        <m:num>
                          <m:r>
                            <a:rPr lang="es-ES" sz="2600" b="0" i="1" smtClean="0">
                              <a:latin typeface="Cambria Math" panose="02040503050406030204" pitchFamily="18" charset="0"/>
                              <a:sym typeface="Wingdings" pitchFamily="2" charset="2"/>
                            </a:rPr>
                            <m:t>1</m:t>
                          </m:r>
                        </m:num>
                        <m:den>
                          <m:sSup>
                            <m:sSupPr>
                              <m:ctrlPr>
                                <a:rPr lang="es-ES" sz="2600" b="0" i="1" smtClean="0">
                                  <a:latin typeface="Cambria Math" panose="02040503050406030204" pitchFamily="18" charset="0"/>
                                  <a:sym typeface="Wingdings" pitchFamily="2" charset="2"/>
                                </a:rPr>
                              </m:ctrlPr>
                            </m:sSupPr>
                            <m:e>
                              <m:r>
                                <a:rPr lang="es-ES" sz="2600" b="0" i="1" smtClean="0">
                                  <a:latin typeface="Cambria Math" panose="02040503050406030204" pitchFamily="18" charset="0"/>
                                  <a:sym typeface="Wingdings" pitchFamily="2" charset="2"/>
                                </a:rPr>
                                <m:t>𝑛</m:t>
                              </m:r>
                            </m:e>
                            <m:sup>
                              <m:r>
                                <a:rPr lang="es-ES" sz="2600" b="0" i="1" smtClean="0">
                                  <a:latin typeface="Cambria Math" panose="02040503050406030204" pitchFamily="18" charset="0"/>
                                  <a:sym typeface="Wingdings" pitchFamily="2" charset="2"/>
                                </a:rPr>
                                <m:t>2</m:t>
                              </m:r>
                            </m:sup>
                          </m:sSup>
                        </m:den>
                      </m:f>
                      <m:r>
                        <a:rPr lang="es-ES" sz="2600" b="0" i="1" smtClean="0">
                          <a:latin typeface="Cambria Math" panose="02040503050406030204" pitchFamily="18" charset="0"/>
                          <a:sym typeface="Wingdings" pitchFamily="2" charset="2"/>
                        </a:rPr>
                        <m:t> </m:t>
                      </m:r>
                      <m:r>
                        <a:rPr lang="es-ES" sz="2600" b="0" i="1" smtClean="0">
                          <a:latin typeface="Cambria Math" panose="02040503050406030204" pitchFamily="18" charset="0"/>
                          <a:sym typeface="Wingdings" pitchFamily="2" charset="2"/>
                        </a:rPr>
                        <m:t>𝑛</m:t>
                      </m:r>
                      <m:r>
                        <a:rPr lang="es-ES" sz="2600" b="0" i="1" smtClean="0">
                          <a:latin typeface="Cambria Math" panose="02040503050406030204" pitchFamily="18" charset="0"/>
                          <a:sym typeface="Wingdings" pitchFamily="2" charset="2"/>
                        </a:rPr>
                        <m:t> </m:t>
                      </m:r>
                      <m:sSup>
                        <m:sSupPr>
                          <m:ctrlPr>
                            <a:rPr lang="es-ES" sz="2600" b="0" i="1" smtClean="0">
                              <a:latin typeface="Cambria Math" panose="02040503050406030204" pitchFamily="18" charset="0"/>
                              <a:sym typeface="Wingdings" pitchFamily="2" charset="2"/>
                            </a:rPr>
                          </m:ctrlPr>
                        </m:sSupPr>
                        <m:e>
                          <m:r>
                            <a:rPr lang="es-ES" sz="2600" b="0" i="1" smtClean="0">
                              <a:latin typeface="Cambria Math" panose="02040503050406030204" pitchFamily="18" charset="0"/>
                              <a:sym typeface="Wingdings" pitchFamily="2" charset="2"/>
                            </a:rPr>
                            <m:t>𝜎</m:t>
                          </m:r>
                        </m:e>
                        <m:sup>
                          <m:r>
                            <a:rPr lang="es-ES" sz="2600" b="0" i="1" smtClean="0">
                              <a:latin typeface="Cambria Math" panose="02040503050406030204" pitchFamily="18" charset="0"/>
                              <a:sym typeface="Wingdings" pitchFamily="2" charset="2"/>
                            </a:rPr>
                            <m:t>2</m:t>
                          </m:r>
                        </m:sup>
                      </m:sSup>
                      <m:r>
                        <a:rPr lang="es-ES" sz="2600" b="0" i="1" smtClean="0">
                          <a:latin typeface="Cambria Math" panose="02040503050406030204" pitchFamily="18" charset="0"/>
                          <a:sym typeface="Wingdings" pitchFamily="2" charset="2"/>
                        </a:rPr>
                        <m:t>=</m:t>
                      </m:r>
                      <m:f>
                        <m:fPr>
                          <m:ctrlPr>
                            <a:rPr lang="es-ES" sz="2600" b="0" i="1" smtClean="0">
                              <a:latin typeface="Cambria Math" panose="02040503050406030204" pitchFamily="18" charset="0"/>
                              <a:sym typeface="Wingdings" pitchFamily="2" charset="2"/>
                            </a:rPr>
                          </m:ctrlPr>
                        </m:fPr>
                        <m:num>
                          <m:sSup>
                            <m:sSupPr>
                              <m:ctrlPr>
                                <a:rPr lang="es-ES" sz="2600" b="0" i="1" smtClean="0">
                                  <a:latin typeface="Cambria Math" panose="02040503050406030204" pitchFamily="18" charset="0"/>
                                  <a:sym typeface="Wingdings" pitchFamily="2" charset="2"/>
                                </a:rPr>
                              </m:ctrlPr>
                            </m:sSupPr>
                            <m:e>
                              <m:r>
                                <a:rPr lang="es-ES" sz="2600" b="0" i="1" smtClean="0">
                                  <a:latin typeface="Cambria Math" panose="02040503050406030204" pitchFamily="18" charset="0"/>
                                  <a:sym typeface="Wingdings" pitchFamily="2" charset="2"/>
                                </a:rPr>
                                <m:t>𝜎</m:t>
                              </m:r>
                            </m:e>
                            <m:sup>
                              <m:r>
                                <a:rPr lang="es-ES" sz="2600" b="0" i="1" smtClean="0">
                                  <a:latin typeface="Cambria Math" panose="02040503050406030204" pitchFamily="18" charset="0"/>
                                  <a:sym typeface="Wingdings" pitchFamily="2" charset="2"/>
                                </a:rPr>
                                <m:t>2</m:t>
                              </m:r>
                            </m:sup>
                          </m:sSup>
                        </m:num>
                        <m:den>
                          <m:r>
                            <a:rPr lang="es-ES" sz="2600" b="0" i="1" smtClean="0">
                              <a:latin typeface="Cambria Math" panose="02040503050406030204" pitchFamily="18" charset="0"/>
                              <a:sym typeface="Wingdings" pitchFamily="2" charset="2"/>
                            </a:rPr>
                            <m:t>𝑛</m:t>
                          </m:r>
                        </m:den>
                      </m:f>
                    </m:oMath>
                    <m:oMath xmlns:m="http://schemas.openxmlformats.org/officeDocument/2006/math">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𝜎</m:t>
                          </m:r>
                        </m:e>
                        <m:sub>
                          <m:acc>
                            <m:accPr>
                              <m:chr m:val="̅"/>
                              <m:ctrlPr>
                                <a:rPr lang="es-ES" sz="2600" b="0" i="1" smtClean="0">
                                  <a:latin typeface="Cambria Math" panose="02040503050406030204" pitchFamily="18" charset="0"/>
                                  <a:sym typeface="Wingdings" pitchFamily="2" charset="2"/>
                                </a:rPr>
                              </m:ctrlPr>
                            </m:accPr>
                            <m:e>
                              <m:r>
                                <a:rPr lang="es-ES" sz="2600" b="0" i="1" smtClean="0">
                                  <a:latin typeface="Cambria Math" panose="02040503050406030204" pitchFamily="18" charset="0"/>
                                  <a:sym typeface="Wingdings" pitchFamily="2" charset="2"/>
                                </a:rPr>
                                <m:t>𝑋</m:t>
                              </m:r>
                            </m:e>
                          </m:acc>
                        </m:sub>
                      </m:sSub>
                      <m:r>
                        <a:rPr lang="es-ES" sz="2600" b="0" i="1" smtClean="0">
                          <a:latin typeface="Cambria Math" panose="02040503050406030204" pitchFamily="18" charset="0"/>
                          <a:sym typeface="Wingdings" pitchFamily="2" charset="2"/>
                        </a:rPr>
                        <m:t>=</m:t>
                      </m:r>
                      <m:f>
                        <m:fPr>
                          <m:ctrlPr>
                            <a:rPr lang="es-ES" sz="2600" b="0" i="1" smtClean="0">
                              <a:latin typeface="Cambria Math" panose="02040503050406030204" pitchFamily="18" charset="0"/>
                              <a:sym typeface="Wingdings" pitchFamily="2" charset="2"/>
                            </a:rPr>
                          </m:ctrlPr>
                        </m:fPr>
                        <m:num>
                          <m:r>
                            <a:rPr lang="es-ES" sz="2600" b="0" i="1" smtClean="0">
                              <a:latin typeface="Cambria Math" panose="02040503050406030204" pitchFamily="18" charset="0"/>
                              <a:sym typeface="Wingdings" pitchFamily="2" charset="2"/>
                            </a:rPr>
                            <m:t>𝜎</m:t>
                          </m:r>
                        </m:num>
                        <m:den>
                          <m:rad>
                            <m:radPr>
                              <m:degHide m:val="on"/>
                              <m:ctrlPr>
                                <a:rPr lang="es-ES" sz="2600" b="0" i="1" smtClean="0">
                                  <a:latin typeface="Cambria Math" panose="02040503050406030204" pitchFamily="18" charset="0"/>
                                  <a:sym typeface="Wingdings" pitchFamily="2" charset="2"/>
                                </a:rPr>
                              </m:ctrlPr>
                            </m:radPr>
                            <m:deg/>
                            <m:e>
                              <m:r>
                                <a:rPr lang="es-ES" sz="2600" b="0" i="1" smtClean="0">
                                  <a:latin typeface="Cambria Math" panose="02040503050406030204" pitchFamily="18" charset="0"/>
                                  <a:sym typeface="Wingdings" pitchFamily="2" charset="2"/>
                                </a:rPr>
                                <m:t>𝑛</m:t>
                              </m:r>
                            </m:e>
                          </m:rad>
                        </m:den>
                      </m:f>
                    </m:oMath>
                  </m:oMathPara>
                </a14:m>
                <a:endParaRPr lang="es-ES" sz="2600" dirty="0">
                  <a:latin typeface="Cambria Math" panose="02040503050406030204" pitchFamily="18" charset="0"/>
                  <a:sym typeface="Wingdings" pitchFamily="2" charset="2"/>
                </a:endParaRPr>
              </a:p>
              <a:p>
                <a:pPr lvl="1"/>
                <a:endParaRPr lang="es-ES" sz="2600" dirty="0">
                  <a:latin typeface="Cambria Math" panose="02040503050406030204" pitchFamily="18" charset="0"/>
                  <a:sym typeface="Wingdings" pitchFamily="2" charset="2"/>
                </a:endParaRPr>
              </a:p>
              <a:p>
                <a:pPr lvl="1"/>
                <a:endParaRPr lang="es-ES" sz="2600" b="0" dirty="0">
                  <a:latin typeface="Cambria Math" panose="02040503050406030204" pitchFamily="18" charset="0"/>
                  <a:sym typeface="Wingdings" pitchFamily="2" charset="2"/>
                </a:endParaRPr>
              </a:p>
              <a:p>
                <a:pPr lvl="1"/>
                <a:endParaRPr lang="es-ES" sz="2600" dirty="0">
                  <a:solidFill>
                    <a:schemeClr val="tx1"/>
                  </a:solidFill>
                  <a:latin typeface="Cambria Math" panose="02040503050406030204" pitchFamily="18" charset="0"/>
                  <a:sym typeface="Wingdings" pitchFamily="2" charset="2"/>
                </a:endParaRPr>
              </a:p>
              <a:p>
                <a:pPr marL="266700" lvl="1" indent="0">
                  <a:buNone/>
                </a:pPr>
                <a:endParaRPr lang="es-ES" sz="2600" dirty="0">
                  <a:latin typeface="Cambria Math" panose="02040503050406030204" pitchFamily="18" charset="0"/>
                  <a:sym typeface="Wingdings" pitchFamily="2" charset="2"/>
                </a:endParaRPr>
              </a:p>
              <a:p>
                <a:pPr marL="266700" lvl="1" indent="0">
                  <a:buNone/>
                </a:pPr>
                <a:endParaRPr lang="es-ES" sz="2800" dirty="0">
                  <a:sym typeface="Wingdings" pitchFamily="2" charset="2"/>
                </a:endParaRPr>
              </a:p>
              <a:p>
                <a:pPr lvl="1"/>
                <a:endParaRPr lang="es-ES" sz="2800" dirty="0"/>
              </a:p>
              <a:p>
                <a:pPr lvl="1"/>
                <a:endParaRPr lang="es-ES" sz="2800" dirty="0"/>
              </a:p>
              <a:p>
                <a:pPr lvl="1"/>
                <a:endParaRPr lang="es-ES" sz="2800" dirty="0"/>
              </a:p>
            </p:txBody>
          </p:sp>
        </mc:Choice>
        <mc:Fallback xmlns="">
          <p:sp>
            <p:nvSpPr>
              <p:cNvPr id="4" name="Content Placeholder 3">
                <a:extLst>
                  <a:ext uri="{FF2B5EF4-FFF2-40B4-BE49-F238E27FC236}">
                    <a16:creationId xmlns:a16="http://schemas.microsoft.com/office/drawing/2014/main" id="{714750D5-10E1-439F-80ED-D90028C60C06}"/>
                  </a:ext>
                </a:extLst>
              </p:cNvPr>
              <p:cNvSpPr>
                <a:spLocks noGrp="1" noRot="1" noChangeAspect="1" noMove="1" noResize="1" noEditPoints="1" noAdjustHandles="1" noChangeArrowheads="1" noChangeShapeType="1" noTextEdit="1"/>
              </p:cNvSpPr>
              <p:nvPr>
                <p:ph idx="1"/>
              </p:nvPr>
            </p:nvSpPr>
            <p:spPr>
              <a:xfrm>
                <a:off x="431999" y="1512000"/>
                <a:ext cx="9500895" cy="4679250"/>
              </a:xfrm>
              <a:blipFill>
                <a:blip r:embed="rId3"/>
                <a:stretch>
                  <a:fillRect t="-3125"/>
                </a:stretch>
              </a:blipFill>
            </p:spPr>
            <p:txBody>
              <a:bodyPr/>
              <a:lstStyle/>
              <a:p>
                <a:r>
                  <a:rPr lang="es-ES">
                    <a:noFill/>
                  </a:rPr>
                  <a:t> </a:t>
                </a:r>
              </a:p>
            </p:txBody>
          </p:sp>
        </mc:Fallback>
      </mc:AlternateContent>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25</a:t>
            </a:fld>
            <a:endParaRPr lang="es-ES" noProof="1"/>
          </a:p>
        </p:txBody>
      </p:sp>
    </p:spTree>
    <p:extLst>
      <p:ext uri="{BB962C8B-B14F-4D97-AF65-F5344CB8AC3E}">
        <p14:creationId xmlns:p14="http://schemas.microsoft.com/office/powerpoint/2010/main" val="32714977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¿podemos estimar la media poblacional?</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512000"/>
                <a:ext cx="9500895" cy="4679250"/>
              </a:xfrm>
            </p:spPr>
            <p:txBody>
              <a:bodyPr/>
              <a:lstStyle/>
              <a:p>
                <a:pPr lvl="1"/>
                <a:r>
                  <a:rPr lang="es-ES" sz="2600" dirty="0">
                    <a:latin typeface="Cambria Math" panose="02040503050406030204" pitchFamily="18" charset="0"/>
                    <a:sym typeface="Wingdings" pitchFamily="2" charset="2"/>
                  </a:rPr>
                  <a:t>Imaginemos que tenemos una población con media </a:t>
                </a:r>
                <a14:m>
                  <m:oMath xmlns:m="http://schemas.openxmlformats.org/officeDocument/2006/math">
                    <m:r>
                      <a:rPr lang="es-ES" sz="2600" b="0" i="1" smtClean="0">
                        <a:latin typeface="Cambria Math" panose="02040503050406030204" pitchFamily="18" charset="0"/>
                        <a:sym typeface="Wingdings" pitchFamily="2" charset="2"/>
                      </a:rPr>
                      <m:t>𝜇</m:t>
                    </m:r>
                  </m:oMath>
                </a14:m>
                <a:r>
                  <a:rPr lang="es-ES" sz="2600" dirty="0">
                    <a:latin typeface="Cambria Math" panose="02040503050406030204" pitchFamily="18" charset="0"/>
                    <a:sym typeface="Wingdings" pitchFamily="2" charset="2"/>
                  </a:rPr>
                  <a:t> y varianza </a:t>
                </a:r>
                <a14:m>
                  <m:oMath xmlns:m="http://schemas.openxmlformats.org/officeDocument/2006/math">
                    <m:sSup>
                      <m:sSupPr>
                        <m:ctrlPr>
                          <a:rPr lang="es-ES" sz="2600" b="0" i="1" smtClean="0">
                            <a:latin typeface="Cambria Math" panose="02040503050406030204" pitchFamily="18" charset="0"/>
                            <a:sym typeface="Wingdings" pitchFamily="2" charset="2"/>
                          </a:rPr>
                        </m:ctrlPr>
                      </m:sSupPr>
                      <m:e>
                        <m:r>
                          <a:rPr lang="es-ES" sz="2600" b="0" i="1" smtClean="0">
                            <a:latin typeface="Cambria Math" panose="02040503050406030204" pitchFamily="18" charset="0"/>
                            <a:sym typeface="Wingdings" pitchFamily="2" charset="2"/>
                          </a:rPr>
                          <m:t>𝜎</m:t>
                        </m:r>
                      </m:e>
                      <m:sup>
                        <m:r>
                          <a:rPr lang="es-ES" sz="2600" b="0" i="1" smtClean="0">
                            <a:latin typeface="Cambria Math" panose="02040503050406030204" pitchFamily="18" charset="0"/>
                            <a:sym typeface="Wingdings" pitchFamily="2" charset="2"/>
                          </a:rPr>
                          <m:t>2</m:t>
                        </m:r>
                      </m:sup>
                    </m:sSup>
                  </m:oMath>
                </a14:m>
                <a:r>
                  <a:rPr lang="es-ES" sz="2600" dirty="0">
                    <a:latin typeface="Cambria Math" panose="02040503050406030204" pitchFamily="18" charset="0"/>
                    <a:sym typeface="Wingdings" pitchFamily="2" charset="2"/>
                  </a:rPr>
                  <a:t>. </a:t>
                </a:r>
              </a:p>
              <a:p>
                <a:pPr marL="266700" lvl="1" indent="0">
                  <a:buNone/>
                </a:pPr>
                <a:endParaRPr lang="es-ES" sz="2600" dirty="0">
                  <a:latin typeface="Cambria Math" panose="02040503050406030204" pitchFamily="18" charset="0"/>
                  <a:sym typeface="Wingdings" pitchFamily="2" charset="2"/>
                </a:endParaRPr>
              </a:p>
              <a:p>
                <a:pPr marL="266700" lvl="1" indent="0">
                  <a:buNone/>
                </a:pPr>
                <a14:m>
                  <m:oMathPara xmlns:m="http://schemas.openxmlformats.org/officeDocument/2006/math">
                    <m:oMathParaPr>
                      <m:jc m:val="centerGroup"/>
                    </m:oMathParaPr>
                    <m:oMath xmlns:m="http://schemas.openxmlformats.org/officeDocument/2006/math">
                      <m:acc>
                        <m:accPr>
                          <m:chr m:val="̅"/>
                          <m:ctrlPr>
                            <a:rPr lang="es-ES" sz="2600" i="1" smtClean="0">
                              <a:latin typeface="Cambria Math" panose="02040503050406030204" pitchFamily="18" charset="0"/>
                              <a:sym typeface="Wingdings" pitchFamily="2" charset="2"/>
                            </a:rPr>
                          </m:ctrlPr>
                        </m:accPr>
                        <m:e>
                          <m:r>
                            <a:rPr lang="es-ES" sz="2600" b="0" i="1" smtClean="0">
                              <a:latin typeface="Cambria Math" panose="02040503050406030204" pitchFamily="18" charset="0"/>
                              <a:sym typeface="Wingdings" pitchFamily="2" charset="2"/>
                            </a:rPr>
                            <m:t>𝑋</m:t>
                          </m:r>
                        </m:e>
                      </m:acc>
                      <m:r>
                        <a:rPr lang="es-ES" sz="2600" b="0" i="1" smtClean="0">
                          <a:latin typeface="Cambria Math" panose="02040503050406030204" pitchFamily="18" charset="0"/>
                          <a:sym typeface="Wingdings" pitchFamily="2" charset="2"/>
                        </a:rPr>
                        <m:t>=</m:t>
                      </m:r>
                      <m:f>
                        <m:fPr>
                          <m:ctrlPr>
                            <a:rPr lang="es-ES" sz="2600" b="0" i="1" smtClean="0">
                              <a:latin typeface="Cambria Math" panose="02040503050406030204" pitchFamily="18" charset="0"/>
                              <a:sym typeface="Wingdings" pitchFamily="2" charset="2"/>
                            </a:rPr>
                          </m:ctrlPr>
                        </m:fPr>
                        <m:num>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𝑋</m:t>
                              </m:r>
                            </m:e>
                            <m:sub>
                              <m:r>
                                <a:rPr lang="es-ES" sz="2600" b="0" i="1" smtClean="0">
                                  <a:latin typeface="Cambria Math" panose="02040503050406030204" pitchFamily="18" charset="0"/>
                                  <a:sym typeface="Wingdings" pitchFamily="2" charset="2"/>
                                </a:rPr>
                                <m:t>1</m:t>
                              </m:r>
                            </m:sub>
                          </m:sSub>
                          <m:r>
                            <a:rPr lang="es-ES" sz="2600" b="0" i="1" smtClean="0">
                              <a:latin typeface="Cambria Math" panose="02040503050406030204" pitchFamily="18" charset="0"/>
                              <a:sym typeface="Wingdings" pitchFamily="2" charset="2"/>
                            </a:rPr>
                            <m:t>+</m:t>
                          </m:r>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𝑋</m:t>
                              </m:r>
                            </m:e>
                            <m:sub>
                              <m:r>
                                <a:rPr lang="es-ES" sz="2600" b="0" i="1" smtClean="0">
                                  <a:latin typeface="Cambria Math" panose="02040503050406030204" pitchFamily="18" charset="0"/>
                                  <a:sym typeface="Wingdings" pitchFamily="2" charset="2"/>
                                </a:rPr>
                                <m:t>2</m:t>
                              </m:r>
                            </m:sub>
                          </m:sSub>
                          <m:r>
                            <a:rPr lang="es-ES" sz="2600" b="0" i="1" smtClean="0">
                              <a:latin typeface="Cambria Math" panose="02040503050406030204" pitchFamily="18" charset="0"/>
                              <a:sym typeface="Wingdings" pitchFamily="2" charset="2"/>
                            </a:rPr>
                            <m:t>+…+</m:t>
                          </m:r>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𝑋</m:t>
                              </m:r>
                            </m:e>
                            <m:sub>
                              <m:r>
                                <a:rPr lang="es-ES" sz="2600" b="0" i="1" smtClean="0">
                                  <a:latin typeface="Cambria Math" panose="02040503050406030204" pitchFamily="18" charset="0"/>
                                  <a:sym typeface="Wingdings" pitchFamily="2" charset="2"/>
                                </a:rPr>
                                <m:t>𝑛</m:t>
                              </m:r>
                            </m:sub>
                          </m:sSub>
                        </m:num>
                        <m:den>
                          <m:r>
                            <a:rPr lang="es-ES" sz="2600" b="0" i="1" smtClean="0">
                              <a:latin typeface="Cambria Math" panose="02040503050406030204" pitchFamily="18" charset="0"/>
                              <a:sym typeface="Wingdings" pitchFamily="2" charset="2"/>
                            </a:rPr>
                            <m:t>𝑛</m:t>
                          </m:r>
                        </m:den>
                      </m:f>
                      <m:r>
                        <a:rPr lang="es-ES" sz="2600" b="0" i="1" smtClean="0">
                          <a:latin typeface="Cambria Math" panose="02040503050406030204" pitchFamily="18" charset="0"/>
                          <a:sym typeface="Wingdings" pitchFamily="2" charset="2"/>
                        </a:rPr>
                        <m:t>        </m:t>
                      </m:r>
                      <m:r>
                        <a:rPr lang="es-ES" sz="2600" b="0" i="1" smtClean="0">
                          <a:latin typeface="Cambria Math" panose="02040503050406030204" pitchFamily="18" charset="0"/>
                          <a:sym typeface="Wingdings" pitchFamily="2" charset="2"/>
                        </a:rPr>
                        <m:t>𝐸</m:t>
                      </m:r>
                      <m:d>
                        <m:dPr>
                          <m:ctrlPr>
                            <a:rPr lang="es-ES" sz="2600" b="0" i="1" smtClean="0">
                              <a:latin typeface="Cambria Math" panose="02040503050406030204" pitchFamily="18" charset="0"/>
                              <a:sym typeface="Wingdings" pitchFamily="2" charset="2"/>
                            </a:rPr>
                          </m:ctrlPr>
                        </m:dPr>
                        <m:e>
                          <m:acc>
                            <m:accPr>
                              <m:chr m:val="̅"/>
                              <m:ctrlPr>
                                <a:rPr lang="es-ES" sz="2600" b="0" i="1" smtClean="0">
                                  <a:latin typeface="Cambria Math" panose="02040503050406030204" pitchFamily="18" charset="0"/>
                                  <a:sym typeface="Wingdings" pitchFamily="2" charset="2"/>
                                </a:rPr>
                              </m:ctrlPr>
                            </m:accPr>
                            <m:e>
                              <m:r>
                                <a:rPr lang="es-ES" sz="2600" b="0" i="1" smtClean="0">
                                  <a:latin typeface="Cambria Math" panose="02040503050406030204" pitchFamily="18" charset="0"/>
                                  <a:sym typeface="Wingdings" pitchFamily="2" charset="2"/>
                                </a:rPr>
                                <m:t>𝑋</m:t>
                              </m:r>
                            </m:e>
                          </m:acc>
                        </m:e>
                      </m:d>
                      <m:r>
                        <a:rPr lang="es-ES" sz="2600" b="0" i="1" smtClean="0">
                          <a:latin typeface="Cambria Math" panose="02040503050406030204" pitchFamily="18" charset="0"/>
                          <a:sym typeface="Wingdings" pitchFamily="2" charset="2"/>
                        </a:rPr>
                        <m:t>=</m:t>
                      </m:r>
                      <m:f>
                        <m:fPr>
                          <m:ctrlPr>
                            <a:rPr lang="es-ES" sz="2600" b="0" i="1" smtClean="0">
                              <a:latin typeface="Cambria Math" panose="02040503050406030204" pitchFamily="18" charset="0"/>
                              <a:sym typeface="Wingdings" pitchFamily="2" charset="2"/>
                            </a:rPr>
                          </m:ctrlPr>
                        </m:fPr>
                        <m:num>
                          <m:r>
                            <a:rPr lang="es-ES" sz="2600" b="0" i="1" smtClean="0">
                              <a:latin typeface="Cambria Math" panose="02040503050406030204" pitchFamily="18" charset="0"/>
                              <a:sym typeface="Wingdings" pitchFamily="2" charset="2"/>
                            </a:rPr>
                            <m:t>𝐸</m:t>
                          </m:r>
                          <m:d>
                            <m:dPr>
                              <m:ctrlPr>
                                <a:rPr lang="es-ES" sz="2600" b="0" i="1" smtClean="0">
                                  <a:latin typeface="Cambria Math" panose="02040503050406030204" pitchFamily="18" charset="0"/>
                                  <a:sym typeface="Wingdings" pitchFamily="2" charset="2"/>
                                </a:rPr>
                              </m:ctrlPr>
                            </m:dPr>
                            <m:e>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𝑋</m:t>
                                  </m:r>
                                </m:e>
                                <m:sub>
                                  <m:r>
                                    <a:rPr lang="es-ES" sz="2600" b="0" i="1" smtClean="0">
                                      <a:latin typeface="Cambria Math" panose="02040503050406030204" pitchFamily="18" charset="0"/>
                                      <a:sym typeface="Wingdings" pitchFamily="2" charset="2"/>
                                    </a:rPr>
                                    <m:t>1</m:t>
                                  </m:r>
                                </m:sub>
                              </m:sSub>
                            </m:e>
                          </m:d>
                          <m:r>
                            <a:rPr lang="es-ES" sz="2600" b="0" i="1" smtClean="0">
                              <a:latin typeface="Cambria Math" panose="02040503050406030204" pitchFamily="18" charset="0"/>
                              <a:sym typeface="Wingdings" pitchFamily="2" charset="2"/>
                            </a:rPr>
                            <m:t>+…+</m:t>
                          </m:r>
                          <m:r>
                            <a:rPr lang="es-ES" sz="2600" b="0" i="1" smtClean="0">
                              <a:latin typeface="Cambria Math" panose="02040503050406030204" pitchFamily="18" charset="0"/>
                              <a:sym typeface="Wingdings" pitchFamily="2" charset="2"/>
                            </a:rPr>
                            <m:t>𝐸</m:t>
                          </m:r>
                          <m:r>
                            <a:rPr lang="es-ES" sz="2600" b="0" i="1" smtClean="0">
                              <a:latin typeface="Cambria Math" panose="02040503050406030204" pitchFamily="18" charset="0"/>
                              <a:sym typeface="Wingdings" pitchFamily="2" charset="2"/>
                            </a:rPr>
                            <m:t>(</m:t>
                          </m:r>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𝑋</m:t>
                              </m:r>
                            </m:e>
                            <m:sub>
                              <m:r>
                                <a:rPr lang="es-ES" sz="2600" b="0" i="1" smtClean="0">
                                  <a:latin typeface="Cambria Math" panose="02040503050406030204" pitchFamily="18" charset="0"/>
                                  <a:sym typeface="Wingdings" pitchFamily="2" charset="2"/>
                                </a:rPr>
                                <m:t>𝑛</m:t>
                              </m:r>
                            </m:sub>
                          </m:sSub>
                          <m:r>
                            <a:rPr lang="es-ES" sz="2600" b="0" i="1" smtClean="0">
                              <a:latin typeface="Cambria Math" panose="02040503050406030204" pitchFamily="18" charset="0"/>
                              <a:sym typeface="Wingdings" pitchFamily="2" charset="2"/>
                            </a:rPr>
                            <m:t>)</m:t>
                          </m:r>
                        </m:num>
                        <m:den>
                          <m:r>
                            <a:rPr lang="es-ES" sz="2600" b="0" i="1" smtClean="0">
                              <a:latin typeface="Cambria Math" panose="02040503050406030204" pitchFamily="18" charset="0"/>
                              <a:sym typeface="Wingdings" pitchFamily="2" charset="2"/>
                            </a:rPr>
                            <m:t>𝑛</m:t>
                          </m:r>
                        </m:den>
                      </m:f>
                      <m:r>
                        <a:rPr lang="es-ES" sz="2600" b="0" i="1" smtClean="0">
                          <a:latin typeface="Cambria Math" panose="02040503050406030204" pitchFamily="18" charset="0"/>
                          <a:sym typeface="Wingdings" pitchFamily="2" charset="2"/>
                        </a:rPr>
                        <m:t>=</m:t>
                      </m:r>
                      <m:f>
                        <m:fPr>
                          <m:ctrlPr>
                            <a:rPr lang="es-ES" sz="2600" b="0" i="1" smtClean="0">
                              <a:latin typeface="Cambria Math" panose="02040503050406030204" pitchFamily="18" charset="0"/>
                              <a:sym typeface="Wingdings" pitchFamily="2" charset="2"/>
                            </a:rPr>
                          </m:ctrlPr>
                        </m:fPr>
                        <m:num>
                          <m:r>
                            <a:rPr lang="es-ES" sz="2600" b="0" i="1" smtClean="0">
                              <a:latin typeface="Cambria Math" panose="02040503050406030204" pitchFamily="18" charset="0"/>
                              <a:sym typeface="Wingdings" pitchFamily="2" charset="2"/>
                            </a:rPr>
                            <m:t>𝑛</m:t>
                          </m:r>
                          <m:r>
                            <a:rPr lang="es-ES" sz="2600" b="0" i="1" smtClean="0">
                              <a:latin typeface="Cambria Math" panose="02040503050406030204" pitchFamily="18" charset="0"/>
                              <a:sym typeface="Wingdings" pitchFamily="2" charset="2"/>
                            </a:rPr>
                            <m:t> </m:t>
                          </m:r>
                          <m:r>
                            <a:rPr lang="es-ES" sz="2600" b="0" i="1" smtClean="0">
                              <a:latin typeface="Cambria Math" panose="02040503050406030204" pitchFamily="18" charset="0"/>
                              <a:sym typeface="Wingdings" pitchFamily="2" charset="2"/>
                            </a:rPr>
                            <m:t>𝜇</m:t>
                          </m:r>
                        </m:num>
                        <m:den>
                          <m:r>
                            <a:rPr lang="es-ES" sz="2600" b="0" i="1" smtClean="0">
                              <a:latin typeface="Cambria Math" panose="02040503050406030204" pitchFamily="18" charset="0"/>
                              <a:sym typeface="Wingdings" pitchFamily="2" charset="2"/>
                            </a:rPr>
                            <m:t>𝑛</m:t>
                          </m:r>
                        </m:den>
                      </m:f>
                      <m:r>
                        <a:rPr lang="es-ES" sz="2600" b="0" i="1" smtClean="0">
                          <a:latin typeface="Cambria Math" panose="02040503050406030204" pitchFamily="18" charset="0"/>
                          <a:sym typeface="Wingdings" pitchFamily="2" charset="2"/>
                        </a:rPr>
                        <m:t>=</m:t>
                      </m:r>
                      <m:r>
                        <a:rPr lang="es-ES" sz="2600" b="0" i="1" smtClean="0">
                          <a:latin typeface="Cambria Math" panose="02040503050406030204" pitchFamily="18" charset="0"/>
                          <a:sym typeface="Wingdings" pitchFamily="2" charset="2"/>
                        </a:rPr>
                        <m:t>𝜇</m:t>
                      </m:r>
                    </m:oMath>
                  </m:oMathPara>
                </a14:m>
                <a:br>
                  <a:rPr lang="es-MX" sz="2600" b="0" i="1" dirty="0">
                    <a:latin typeface="Cambria Math" panose="02040503050406030204" pitchFamily="18" charset="0"/>
                    <a:sym typeface="Wingdings" pitchFamily="2" charset="2"/>
                  </a:rPr>
                </a:br>
                <a:br>
                  <a:rPr lang="es-ES" sz="2600" b="0" i="1" dirty="0">
                    <a:latin typeface="Cambria Math" panose="02040503050406030204" pitchFamily="18" charset="0"/>
                    <a:sym typeface="Wingdings" pitchFamily="2" charset="2"/>
                  </a:rPr>
                </a:br>
                <a14:m>
                  <m:oMathPara xmlns:m="http://schemas.openxmlformats.org/officeDocument/2006/math">
                    <m:oMathParaPr>
                      <m:jc m:val="centerGroup"/>
                    </m:oMathParaPr>
                    <m:oMath xmlns:m="http://schemas.openxmlformats.org/officeDocument/2006/math">
                      <m:r>
                        <a:rPr lang="es-ES" sz="2600" b="0" i="1" smtClean="0">
                          <a:latin typeface="Cambria Math" panose="02040503050406030204" pitchFamily="18" charset="0"/>
                          <a:sym typeface="Wingdings" pitchFamily="2" charset="2"/>
                        </a:rPr>
                        <m:t>𝑉𝑎𝑟</m:t>
                      </m:r>
                      <m:d>
                        <m:dPr>
                          <m:ctrlPr>
                            <a:rPr lang="es-ES" sz="2600" b="0" i="1" smtClean="0">
                              <a:latin typeface="Cambria Math" panose="02040503050406030204" pitchFamily="18" charset="0"/>
                              <a:sym typeface="Wingdings" pitchFamily="2" charset="2"/>
                            </a:rPr>
                          </m:ctrlPr>
                        </m:dPr>
                        <m:e>
                          <m:acc>
                            <m:accPr>
                              <m:chr m:val="̅"/>
                              <m:ctrlPr>
                                <a:rPr lang="es-ES" sz="2600" b="0" i="1" smtClean="0">
                                  <a:latin typeface="Cambria Math" panose="02040503050406030204" pitchFamily="18" charset="0"/>
                                  <a:sym typeface="Wingdings" pitchFamily="2" charset="2"/>
                                </a:rPr>
                              </m:ctrlPr>
                            </m:accPr>
                            <m:e>
                              <m:r>
                                <a:rPr lang="es-ES" sz="2600" b="0" i="1" smtClean="0">
                                  <a:latin typeface="Cambria Math" panose="02040503050406030204" pitchFamily="18" charset="0"/>
                                  <a:sym typeface="Wingdings" pitchFamily="2" charset="2"/>
                                </a:rPr>
                                <m:t>𝑋</m:t>
                              </m:r>
                            </m:e>
                          </m:acc>
                        </m:e>
                      </m:d>
                      <m:r>
                        <a:rPr lang="es-ES" sz="2600" b="0" i="1" smtClean="0">
                          <a:latin typeface="Cambria Math" panose="02040503050406030204" pitchFamily="18" charset="0"/>
                          <a:sym typeface="Wingdings" pitchFamily="2" charset="2"/>
                        </a:rPr>
                        <m:t>=</m:t>
                      </m:r>
                      <m:r>
                        <a:rPr lang="es-ES" sz="2600" b="0" i="1" smtClean="0">
                          <a:latin typeface="Cambria Math" panose="02040503050406030204" pitchFamily="18" charset="0"/>
                          <a:sym typeface="Wingdings" pitchFamily="2" charset="2"/>
                        </a:rPr>
                        <m:t>𝑉𝑎𝑟</m:t>
                      </m:r>
                      <m:d>
                        <m:dPr>
                          <m:ctrlPr>
                            <a:rPr lang="es-ES" sz="2600" b="0" i="1" smtClean="0">
                              <a:latin typeface="Cambria Math" panose="02040503050406030204" pitchFamily="18" charset="0"/>
                              <a:sym typeface="Wingdings" pitchFamily="2" charset="2"/>
                            </a:rPr>
                          </m:ctrlPr>
                        </m:dPr>
                        <m:e>
                          <m:f>
                            <m:fPr>
                              <m:ctrlPr>
                                <a:rPr lang="es-ES" sz="2600" b="0" i="1" smtClean="0">
                                  <a:latin typeface="Cambria Math" panose="02040503050406030204" pitchFamily="18" charset="0"/>
                                  <a:sym typeface="Wingdings" pitchFamily="2" charset="2"/>
                                </a:rPr>
                              </m:ctrlPr>
                            </m:fPr>
                            <m:num>
                              <m:r>
                                <a:rPr lang="es-ES" sz="2600" b="0" i="1" smtClean="0">
                                  <a:latin typeface="Cambria Math" panose="02040503050406030204" pitchFamily="18" charset="0"/>
                                  <a:sym typeface="Wingdings" pitchFamily="2" charset="2"/>
                                </a:rPr>
                                <m:t>1</m:t>
                              </m:r>
                            </m:num>
                            <m:den>
                              <m:r>
                                <a:rPr lang="es-ES" sz="2600" b="0" i="1" smtClean="0">
                                  <a:latin typeface="Cambria Math" panose="02040503050406030204" pitchFamily="18" charset="0"/>
                                  <a:sym typeface="Wingdings" pitchFamily="2" charset="2"/>
                                </a:rPr>
                                <m:t>𝑛</m:t>
                              </m:r>
                            </m:den>
                          </m:f>
                        </m:e>
                      </m:d>
                      <m:r>
                        <a:rPr lang="es-ES" sz="2600" b="0" i="1" smtClean="0">
                          <a:latin typeface="Cambria Math" panose="02040503050406030204" pitchFamily="18" charset="0"/>
                          <a:sym typeface="Wingdings" pitchFamily="2" charset="2"/>
                        </a:rPr>
                        <m:t>𝑉𝑎𝑟</m:t>
                      </m:r>
                      <m:d>
                        <m:dPr>
                          <m:ctrlPr>
                            <a:rPr lang="es-ES" sz="2600" b="0" i="1" smtClean="0">
                              <a:latin typeface="Cambria Math" panose="02040503050406030204" pitchFamily="18" charset="0"/>
                              <a:sym typeface="Wingdings" pitchFamily="2" charset="2"/>
                            </a:rPr>
                          </m:ctrlPr>
                        </m:dPr>
                        <m:e>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𝑋</m:t>
                              </m:r>
                            </m:e>
                            <m:sub>
                              <m:r>
                                <a:rPr lang="es-ES" sz="2600" b="0" i="1" smtClean="0">
                                  <a:latin typeface="Cambria Math" panose="02040503050406030204" pitchFamily="18" charset="0"/>
                                  <a:sym typeface="Wingdings" pitchFamily="2" charset="2"/>
                                </a:rPr>
                                <m:t>1</m:t>
                              </m:r>
                            </m:sub>
                          </m:sSub>
                          <m:r>
                            <a:rPr lang="es-ES" sz="2600" b="0" i="1" smtClean="0">
                              <a:latin typeface="Cambria Math" panose="02040503050406030204" pitchFamily="18" charset="0"/>
                              <a:sym typeface="Wingdings" pitchFamily="2" charset="2"/>
                            </a:rPr>
                            <m:t>+…+</m:t>
                          </m:r>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𝑋</m:t>
                              </m:r>
                            </m:e>
                            <m:sub>
                              <m:r>
                                <a:rPr lang="es-ES" sz="2600" b="0" i="1" smtClean="0">
                                  <a:latin typeface="Cambria Math" panose="02040503050406030204" pitchFamily="18" charset="0"/>
                                  <a:sym typeface="Wingdings" pitchFamily="2" charset="2"/>
                                </a:rPr>
                                <m:t>𝑛</m:t>
                              </m:r>
                            </m:sub>
                          </m:sSub>
                        </m:e>
                      </m:d>
                      <m:r>
                        <a:rPr lang="es-ES" sz="2600" b="0" i="1" smtClean="0">
                          <a:latin typeface="Cambria Math" panose="02040503050406030204" pitchFamily="18" charset="0"/>
                          <a:sym typeface="Wingdings" pitchFamily="2" charset="2"/>
                        </a:rPr>
                        <m:t>=</m:t>
                      </m:r>
                      <m:f>
                        <m:fPr>
                          <m:ctrlPr>
                            <a:rPr lang="es-ES" sz="2600" b="0" i="1" smtClean="0">
                              <a:latin typeface="Cambria Math" panose="02040503050406030204" pitchFamily="18" charset="0"/>
                              <a:sym typeface="Wingdings" pitchFamily="2" charset="2"/>
                            </a:rPr>
                          </m:ctrlPr>
                        </m:fPr>
                        <m:num>
                          <m:r>
                            <a:rPr lang="es-ES" sz="2600" b="0" i="1" smtClean="0">
                              <a:latin typeface="Cambria Math" panose="02040503050406030204" pitchFamily="18" charset="0"/>
                              <a:sym typeface="Wingdings" pitchFamily="2" charset="2"/>
                            </a:rPr>
                            <m:t>1</m:t>
                          </m:r>
                        </m:num>
                        <m:den>
                          <m:sSup>
                            <m:sSupPr>
                              <m:ctrlPr>
                                <a:rPr lang="es-ES" sz="2600" b="0" i="1" smtClean="0">
                                  <a:latin typeface="Cambria Math" panose="02040503050406030204" pitchFamily="18" charset="0"/>
                                  <a:sym typeface="Wingdings" pitchFamily="2" charset="2"/>
                                </a:rPr>
                              </m:ctrlPr>
                            </m:sSupPr>
                            <m:e>
                              <m:r>
                                <a:rPr lang="es-ES" sz="2600" b="0" i="1" smtClean="0">
                                  <a:latin typeface="Cambria Math" panose="02040503050406030204" pitchFamily="18" charset="0"/>
                                  <a:sym typeface="Wingdings" pitchFamily="2" charset="2"/>
                                </a:rPr>
                                <m:t>𝑛</m:t>
                              </m:r>
                            </m:e>
                            <m:sup>
                              <m:r>
                                <a:rPr lang="es-ES" sz="2600" b="0" i="1" smtClean="0">
                                  <a:latin typeface="Cambria Math" panose="02040503050406030204" pitchFamily="18" charset="0"/>
                                  <a:sym typeface="Wingdings" pitchFamily="2" charset="2"/>
                                </a:rPr>
                                <m:t>2</m:t>
                              </m:r>
                            </m:sup>
                          </m:sSup>
                        </m:den>
                      </m:f>
                      <m:r>
                        <a:rPr lang="es-ES" sz="2600" b="0" i="1" smtClean="0">
                          <a:latin typeface="Cambria Math" panose="02040503050406030204" pitchFamily="18" charset="0"/>
                          <a:sym typeface="Wingdings" pitchFamily="2" charset="2"/>
                        </a:rPr>
                        <m:t> </m:t>
                      </m:r>
                      <m:r>
                        <a:rPr lang="es-ES" sz="2600" b="0" i="1" smtClean="0">
                          <a:latin typeface="Cambria Math" panose="02040503050406030204" pitchFamily="18" charset="0"/>
                          <a:sym typeface="Wingdings" pitchFamily="2" charset="2"/>
                        </a:rPr>
                        <m:t>𝑛</m:t>
                      </m:r>
                      <m:r>
                        <a:rPr lang="es-ES" sz="2600" b="0" i="1" smtClean="0">
                          <a:latin typeface="Cambria Math" panose="02040503050406030204" pitchFamily="18" charset="0"/>
                          <a:sym typeface="Wingdings" pitchFamily="2" charset="2"/>
                        </a:rPr>
                        <m:t> </m:t>
                      </m:r>
                      <m:sSup>
                        <m:sSupPr>
                          <m:ctrlPr>
                            <a:rPr lang="es-ES" sz="2600" b="0" i="1" smtClean="0">
                              <a:latin typeface="Cambria Math" panose="02040503050406030204" pitchFamily="18" charset="0"/>
                              <a:sym typeface="Wingdings" pitchFamily="2" charset="2"/>
                            </a:rPr>
                          </m:ctrlPr>
                        </m:sSupPr>
                        <m:e>
                          <m:r>
                            <a:rPr lang="es-ES" sz="2600" b="0" i="1" smtClean="0">
                              <a:latin typeface="Cambria Math" panose="02040503050406030204" pitchFamily="18" charset="0"/>
                              <a:sym typeface="Wingdings" pitchFamily="2" charset="2"/>
                            </a:rPr>
                            <m:t>𝜎</m:t>
                          </m:r>
                        </m:e>
                        <m:sup>
                          <m:r>
                            <a:rPr lang="es-ES" sz="2600" b="0" i="1" smtClean="0">
                              <a:latin typeface="Cambria Math" panose="02040503050406030204" pitchFamily="18" charset="0"/>
                              <a:sym typeface="Wingdings" pitchFamily="2" charset="2"/>
                            </a:rPr>
                            <m:t>2</m:t>
                          </m:r>
                        </m:sup>
                      </m:sSup>
                      <m:r>
                        <a:rPr lang="es-ES" sz="2600" b="0" i="1" smtClean="0">
                          <a:latin typeface="Cambria Math" panose="02040503050406030204" pitchFamily="18" charset="0"/>
                          <a:sym typeface="Wingdings" pitchFamily="2" charset="2"/>
                        </a:rPr>
                        <m:t>=</m:t>
                      </m:r>
                      <m:f>
                        <m:fPr>
                          <m:ctrlPr>
                            <a:rPr lang="es-ES" sz="2600" b="0" i="1" smtClean="0">
                              <a:latin typeface="Cambria Math" panose="02040503050406030204" pitchFamily="18" charset="0"/>
                              <a:sym typeface="Wingdings" pitchFamily="2" charset="2"/>
                            </a:rPr>
                          </m:ctrlPr>
                        </m:fPr>
                        <m:num>
                          <m:sSup>
                            <m:sSupPr>
                              <m:ctrlPr>
                                <a:rPr lang="es-ES" sz="2600" b="0" i="1" smtClean="0">
                                  <a:latin typeface="Cambria Math" panose="02040503050406030204" pitchFamily="18" charset="0"/>
                                  <a:sym typeface="Wingdings" pitchFamily="2" charset="2"/>
                                </a:rPr>
                              </m:ctrlPr>
                            </m:sSupPr>
                            <m:e>
                              <m:r>
                                <a:rPr lang="es-ES" sz="2600" b="0" i="1" smtClean="0">
                                  <a:latin typeface="Cambria Math" panose="02040503050406030204" pitchFamily="18" charset="0"/>
                                  <a:sym typeface="Wingdings" pitchFamily="2" charset="2"/>
                                </a:rPr>
                                <m:t>𝜎</m:t>
                              </m:r>
                            </m:e>
                            <m:sup>
                              <m:r>
                                <a:rPr lang="es-ES" sz="2600" b="0" i="1" smtClean="0">
                                  <a:latin typeface="Cambria Math" panose="02040503050406030204" pitchFamily="18" charset="0"/>
                                  <a:sym typeface="Wingdings" pitchFamily="2" charset="2"/>
                                </a:rPr>
                                <m:t>2</m:t>
                              </m:r>
                            </m:sup>
                          </m:sSup>
                        </m:num>
                        <m:den>
                          <m:r>
                            <a:rPr lang="es-ES" sz="2600" b="0" i="1" smtClean="0">
                              <a:latin typeface="Cambria Math" panose="02040503050406030204" pitchFamily="18" charset="0"/>
                              <a:sym typeface="Wingdings" pitchFamily="2" charset="2"/>
                            </a:rPr>
                            <m:t>𝑛</m:t>
                          </m:r>
                        </m:den>
                      </m:f>
                    </m:oMath>
                    <m:oMath xmlns:m="http://schemas.openxmlformats.org/officeDocument/2006/math">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𝜎</m:t>
                          </m:r>
                        </m:e>
                        <m:sub>
                          <m:acc>
                            <m:accPr>
                              <m:chr m:val="̅"/>
                              <m:ctrlPr>
                                <a:rPr lang="es-ES" sz="2600" b="0" i="1" smtClean="0">
                                  <a:latin typeface="Cambria Math" panose="02040503050406030204" pitchFamily="18" charset="0"/>
                                  <a:sym typeface="Wingdings" pitchFamily="2" charset="2"/>
                                </a:rPr>
                              </m:ctrlPr>
                            </m:accPr>
                            <m:e>
                              <m:r>
                                <a:rPr lang="es-ES" sz="2600" b="0" i="1" smtClean="0">
                                  <a:latin typeface="Cambria Math" panose="02040503050406030204" pitchFamily="18" charset="0"/>
                                  <a:sym typeface="Wingdings" pitchFamily="2" charset="2"/>
                                </a:rPr>
                                <m:t>𝑋</m:t>
                              </m:r>
                            </m:e>
                          </m:acc>
                        </m:sub>
                      </m:sSub>
                      <m:r>
                        <a:rPr lang="es-ES" sz="2600" b="0" i="1" smtClean="0">
                          <a:latin typeface="Cambria Math" panose="02040503050406030204" pitchFamily="18" charset="0"/>
                          <a:sym typeface="Wingdings" pitchFamily="2" charset="2"/>
                        </a:rPr>
                        <m:t>=</m:t>
                      </m:r>
                      <m:f>
                        <m:fPr>
                          <m:ctrlPr>
                            <a:rPr lang="es-ES" sz="2600" b="0" i="1" smtClean="0">
                              <a:latin typeface="Cambria Math" panose="02040503050406030204" pitchFamily="18" charset="0"/>
                              <a:sym typeface="Wingdings" pitchFamily="2" charset="2"/>
                            </a:rPr>
                          </m:ctrlPr>
                        </m:fPr>
                        <m:num>
                          <m:r>
                            <a:rPr lang="es-ES" sz="2600" b="0" i="1" smtClean="0">
                              <a:latin typeface="Cambria Math" panose="02040503050406030204" pitchFamily="18" charset="0"/>
                              <a:sym typeface="Wingdings" pitchFamily="2" charset="2"/>
                            </a:rPr>
                            <m:t>𝜎</m:t>
                          </m:r>
                        </m:num>
                        <m:den>
                          <m:rad>
                            <m:radPr>
                              <m:degHide m:val="on"/>
                              <m:ctrlPr>
                                <a:rPr lang="es-ES" sz="2600" b="0" i="1" smtClean="0">
                                  <a:latin typeface="Cambria Math" panose="02040503050406030204" pitchFamily="18" charset="0"/>
                                  <a:sym typeface="Wingdings" pitchFamily="2" charset="2"/>
                                </a:rPr>
                              </m:ctrlPr>
                            </m:radPr>
                            <m:deg/>
                            <m:e>
                              <m:r>
                                <a:rPr lang="es-ES" sz="2600" b="0" i="1" smtClean="0">
                                  <a:latin typeface="Cambria Math" panose="02040503050406030204" pitchFamily="18" charset="0"/>
                                  <a:sym typeface="Wingdings" pitchFamily="2" charset="2"/>
                                </a:rPr>
                                <m:t>𝑛</m:t>
                              </m:r>
                            </m:e>
                          </m:rad>
                        </m:den>
                      </m:f>
                    </m:oMath>
                  </m:oMathPara>
                </a14:m>
                <a:endParaRPr lang="es-ES" sz="2600" dirty="0">
                  <a:latin typeface="Cambria Math" panose="02040503050406030204" pitchFamily="18" charset="0"/>
                  <a:sym typeface="Wingdings" pitchFamily="2" charset="2"/>
                </a:endParaRPr>
              </a:p>
              <a:p>
                <a:pPr lvl="1"/>
                <a:endParaRPr lang="es-ES" sz="2600" dirty="0">
                  <a:latin typeface="Cambria Math" panose="02040503050406030204" pitchFamily="18" charset="0"/>
                  <a:sym typeface="Wingdings" pitchFamily="2" charset="2"/>
                </a:endParaRPr>
              </a:p>
              <a:p>
                <a:pPr lvl="1"/>
                <a:endParaRPr lang="es-ES" sz="2600" b="0" dirty="0">
                  <a:latin typeface="Cambria Math" panose="02040503050406030204" pitchFamily="18" charset="0"/>
                  <a:sym typeface="Wingdings" pitchFamily="2" charset="2"/>
                </a:endParaRPr>
              </a:p>
              <a:p>
                <a:pPr lvl="1"/>
                <a:endParaRPr lang="es-ES" sz="2600" dirty="0">
                  <a:solidFill>
                    <a:schemeClr val="tx1"/>
                  </a:solidFill>
                  <a:latin typeface="Cambria Math" panose="02040503050406030204" pitchFamily="18" charset="0"/>
                  <a:sym typeface="Wingdings" pitchFamily="2" charset="2"/>
                </a:endParaRPr>
              </a:p>
              <a:p>
                <a:pPr marL="266700" lvl="1" indent="0">
                  <a:buNone/>
                </a:pPr>
                <a:endParaRPr lang="es-ES" sz="2600" dirty="0">
                  <a:latin typeface="Cambria Math" panose="02040503050406030204" pitchFamily="18" charset="0"/>
                  <a:sym typeface="Wingdings" pitchFamily="2" charset="2"/>
                </a:endParaRPr>
              </a:p>
              <a:p>
                <a:pPr marL="266700" lvl="1" indent="0">
                  <a:buNone/>
                </a:pPr>
                <a:endParaRPr lang="es-ES" sz="2800" dirty="0">
                  <a:sym typeface="Wingdings" pitchFamily="2" charset="2"/>
                </a:endParaRPr>
              </a:p>
              <a:p>
                <a:pPr lvl="1"/>
                <a:endParaRPr lang="es-ES" sz="2800" dirty="0"/>
              </a:p>
              <a:p>
                <a:pPr lvl="1"/>
                <a:endParaRPr lang="es-ES" sz="2800" dirty="0"/>
              </a:p>
              <a:p>
                <a:pPr lvl="1"/>
                <a:endParaRPr lang="es-ES" sz="2800" dirty="0"/>
              </a:p>
            </p:txBody>
          </p:sp>
        </mc:Choice>
        <mc:Fallback xmlns="">
          <p:sp>
            <p:nvSpPr>
              <p:cNvPr id="4" name="Content Placeholder 3">
                <a:extLst>
                  <a:ext uri="{FF2B5EF4-FFF2-40B4-BE49-F238E27FC236}">
                    <a16:creationId xmlns:a16="http://schemas.microsoft.com/office/drawing/2014/main" id="{714750D5-10E1-439F-80ED-D90028C60C06}"/>
                  </a:ext>
                </a:extLst>
              </p:cNvPr>
              <p:cNvSpPr>
                <a:spLocks noGrp="1" noRot="1" noChangeAspect="1" noMove="1" noResize="1" noEditPoints="1" noAdjustHandles="1" noChangeArrowheads="1" noChangeShapeType="1" noTextEdit="1"/>
              </p:cNvSpPr>
              <p:nvPr>
                <p:ph idx="1"/>
              </p:nvPr>
            </p:nvSpPr>
            <p:spPr>
              <a:xfrm>
                <a:off x="431999" y="1512000"/>
                <a:ext cx="9500895" cy="4679250"/>
              </a:xfrm>
              <a:blipFill>
                <a:blip r:embed="rId3"/>
                <a:stretch>
                  <a:fillRect t="-3125"/>
                </a:stretch>
              </a:blipFill>
            </p:spPr>
            <p:txBody>
              <a:bodyPr/>
              <a:lstStyle/>
              <a:p>
                <a:r>
                  <a:rPr lang="es-ES">
                    <a:noFill/>
                  </a:rPr>
                  <a:t> </a:t>
                </a:r>
              </a:p>
            </p:txBody>
          </p:sp>
        </mc:Fallback>
      </mc:AlternateContent>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26</a:t>
            </a:fld>
            <a:endParaRPr lang="es-ES" noProof="1"/>
          </a:p>
        </p:txBody>
      </p:sp>
      <p:sp>
        <p:nvSpPr>
          <p:cNvPr id="6" name="Rectángulo redondeado 4">
            <a:extLst>
              <a:ext uri="{FF2B5EF4-FFF2-40B4-BE49-F238E27FC236}">
                <a16:creationId xmlns:a16="http://schemas.microsoft.com/office/drawing/2014/main" id="{DE14940B-07D4-4A28-A325-0D3FA4F51CBD}"/>
              </a:ext>
            </a:extLst>
          </p:cNvPr>
          <p:cNvSpPr/>
          <p:nvPr/>
        </p:nvSpPr>
        <p:spPr>
          <a:xfrm>
            <a:off x="578734" y="2538500"/>
            <a:ext cx="3669176" cy="1016000"/>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s-ES"/>
          </a:p>
        </p:txBody>
      </p:sp>
      <p:sp>
        <p:nvSpPr>
          <p:cNvPr id="7" name="Llamada rectangular redondeada 6">
            <a:extLst>
              <a:ext uri="{FF2B5EF4-FFF2-40B4-BE49-F238E27FC236}">
                <a16:creationId xmlns:a16="http://schemas.microsoft.com/office/drawing/2014/main" id="{12AB4F47-22AC-4179-B053-4F609B151146}"/>
              </a:ext>
            </a:extLst>
          </p:cNvPr>
          <p:cNvSpPr/>
          <p:nvPr/>
        </p:nvSpPr>
        <p:spPr>
          <a:xfrm>
            <a:off x="2932957" y="3835855"/>
            <a:ext cx="4011853" cy="2213754"/>
          </a:xfrm>
          <a:prstGeom prst="wedgeRoundRectCallout">
            <a:avLst>
              <a:gd name="adj1" fmla="val -35073"/>
              <a:gd name="adj2" fmla="val -61416"/>
              <a:gd name="adj3" fmla="val 16667"/>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b="1" dirty="0">
                <a:solidFill>
                  <a:schemeClr val="tx1"/>
                </a:solidFill>
              </a:rPr>
              <a:t>La media muestral es la suma de los n ítems de la muestra dividido entre el número de elementos. Si hemos muestreado apropiadamente, cada elemento será una </a:t>
            </a:r>
            <a:r>
              <a:rPr lang="es-ES" b="1" dirty="0" err="1">
                <a:solidFill>
                  <a:schemeClr val="tx1"/>
                </a:solidFill>
              </a:rPr>
              <a:t>v.a.</a:t>
            </a:r>
            <a:r>
              <a:rPr lang="es-ES" b="1" dirty="0">
                <a:solidFill>
                  <a:schemeClr val="tx1"/>
                </a:solidFill>
              </a:rPr>
              <a:t> con la misma distribución que la variable que estudiamos</a:t>
            </a:r>
            <a:endParaRPr lang="es-ES" dirty="0"/>
          </a:p>
        </p:txBody>
      </p:sp>
    </p:spTree>
    <p:extLst>
      <p:ext uri="{BB962C8B-B14F-4D97-AF65-F5344CB8AC3E}">
        <p14:creationId xmlns:p14="http://schemas.microsoft.com/office/powerpoint/2010/main" val="34829975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¿podemos estimar la media poblacional?</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512000"/>
                <a:ext cx="9500895" cy="4679250"/>
              </a:xfrm>
            </p:spPr>
            <p:txBody>
              <a:bodyPr/>
              <a:lstStyle/>
              <a:p>
                <a:pPr lvl="1"/>
                <a:r>
                  <a:rPr lang="es-ES" sz="2600" dirty="0">
                    <a:latin typeface="Cambria Math" panose="02040503050406030204" pitchFamily="18" charset="0"/>
                    <a:sym typeface="Wingdings" pitchFamily="2" charset="2"/>
                  </a:rPr>
                  <a:t>Imaginemos que tenemos una población con media </a:t>
                </a:r>
                <a14:m>
                  <m:oMath xmlns:m="http://schemas.openxmlformats.org/officeDocument/2006/math">
                    <m:r>
                      <a:rPr lang="es-ES" sz="2600" b="0" i="1" smtClean="0">
                        <a:latin typeface="Cambria Math" panose="02040503050406030204" pitchFamily="18" charset="0"/>
                        <a:sym typeface="Wingdings" pitchFamily="2" charset="2"/>
                      </a:rPr>
                      <m:t>𝜇</m:t>
                    </m:r>
                  </m:oMath>
                </a14:m>
                <a:r>
                  <a:rPr lang="es-ES" sz="2600" dirty="0">
                    <a:latin typeface="Cambria Math" panose="02040503050406030204" pitchFamily="18" charset="0"/>
                    <a:sym typeface="Wingdings" pitchFamily="2" charset="2"/>
                  </a:rPr>
                  <a:t> y varianza </a:t>
                </a:r>
                <a14:m>
                  <m:oMath xmlns:m="http://schemas.openxmlformats.org/officeDocument/2006/math">
                    <m:sSup>
                      <m:sSupPr>
                        <m:ctrlPr>
                          <a:rPr lang="es-ES" sz="2600" b="0" i="1" smtClean="0">
                            <a:latin typeface="Cambria Math" panose="02040503050406030204" pitchFamily="18" charset="0"/>
                            <a:sym typeface="Wingdings" pitchFamily="2" charset="2"/>
                          </a:rPr>
                        </m:ctrlPr>
                      </m:sSupPr>
                      <m:e>
                        <m:r>
                          <a:rPr lang="es-ES" sz="2600" b="0" i="1" smtClean="0">
                            <a:latin typeface="Cambria Math" panose="02040503050406030204" pitchFamily="18" charset="0"/>
                            <a:sym typeface="Wingdings" pitchFamily="2" charset="2"/>
                          </a:rPr>
                          <m:t>𝜎</m:t>
                        </m:r>
                      </m:e>
                      <m:sup>
                        <m:r>
                          <a:rPr lang="es-ES" sz="2600" b="0" i="1" smtClean="0">
                            <a:latin typeface="Cambria Math" panose="02040503050406030204" pitchFamily="18" charset="0"/>
                            <a:sym typeface="Wingdings" pitchFamily="2" charset="2"/>
                          </a:rPr>
                          <m:t>2</m:t>
                        </m:r>
                      </m:sup>
                    </m:sSup>
                  </m:oMath>
                </a14:m>
                <a:r>
                  <a:rPr lang="es-ES" sz="2600" dirty="0">
                    <a:latin typeface="Cambria Math" panose="02040503050406030204" pitchFamily="18" charset="0"/>
                    <a:sym typeface="Wingdings" pitchFamily="2" charset="2"/>
                  </a:rPr>
                  <a:t>. </a:t>
                </a:r>
              </a:p>
              <a:p>
                <a:pPr marL="266700" lvl="1" indent="0">
                  <a:buNone/>
                </a:pPr>
                <a:endParaRPr lang="es-ES" sz="2600" dirty="0">
                  <a:latin typeface="Cambria Math" panose="02040503050406030204" pitchFamily="18" charset="0"/>
                  <a:sym typeface="Wingdings" pitchFamily="2" charset="2"/>
                </a:endParaRPr>
              </a:p>
              <a:p>
                <a:pPr marL="266700" lvl="1" indent="0">
                  <a:buNone/>
                </a:pPr>
                <a14:m>
                  <m:oMathPara xmlns:m="http://schemas.openxmlformats.org/officeDocument/2006/math">
                    <m:oMathParaPr>
                      <m:jc m:val="centerGroup"/>
                    </m:oMathParaPr>
                    <m:oMath xmlns:m="http://schemas.openxmlformats.org/officeDocument/2006/math">
                      <m:acc>
                        <m:accPr>
                          <m:chr m:val="̅"/>
                          <m:ctrlPr>
                            <a:rPr lang="es-ES" sz="2600" i="1" smtClean="0">
                              <a:latin typeface="Cambria Math" panose="02040503050406030204" pitchFamily="18" charset="0"/>
                              <a:sym typeface="Wingdings" pitchFamily="2" charset="2"/>
                            </a:rPr>
                          </m:ctrlPr>
                        </m:accPr>
                        <m:e>
                          <m:r>
                            <a:rPr lang="es-ES" sz="2600" b="0" i="1" smtClean="0">
                              <a:latin typeface="Cambria Math" panose="02040503050406030204" pitchFamily="18" charset="0"/>
                              <a:sym typeface="Wingdings" pitchFamily="2" charset="2"/>
                            </a:rPr>
                            <m:t>𝑋</m:t>
                          </m:r>
                        </m:e>
                      </m:acc>
                      <m:r>
                        <a:rPr lang="es-ES" sz="2600" b="0" i="1" smtClean="0">
                          <a:latin typeface="Cambria Math" panose="02040503050406030204" pitchFamily="18" charset="0"/>
                          <a:sym typeface="Wingdings" pitchFamily="2" charset="2"/>
                        </a:rPr>
                        <m:t>=</m:t>
                      </m:r>
                      <m:f>
                        <m:fPr>
                          <m:ctrlPr>
                            <a:rPr lang="es-ES" sz="2600" b="0" i="1" smtClean="0">
                              <a:latin typeface="Cambria Math" panose="02040503050406030204" pitchFamily="18" charset="0"/>
                              <a:sym typeface="Wingdings" pitchFamily="2" charset="2"/>
                            </a:rPr>
                          </m:ctrlPr>
                        </m:fPr>
                        <m:num>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𝑋</m:t>
                              </m:r>
                            </m:e>
                            <m:sub>
                              <m:r>
                                <a:rPr lang="es-ES" sz="2600" b="0" i="1" smtClean="0">
                                  <a:latin typeface="Cambria Math" panose="02040503050406030204" pitchFamily="18" charset="0"/>
                                  <a:sym typeface="Wingdings" pitchFamily="2" charset="2"/>
                                </a:rPr>
                                <m:t>1</m:t>
                              </m:r>
                            </m:sub>
                          </m:sSub>
                          <m:r>
                            <a:rPr lang="es-ES" sz="2600" b="0" i="1" smtClean="0">
                              <a:latin typeface="Cambria Math" panose="02040503050406030204" pitchFamily="18" charset="0"/>
                              <a:sym typeface="Wingdings" pitchFamily="2" charset="2"/>
                            </a:rPr>
                            <m:t>+</m:t>
                          </m:r>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𝑋</m:t>
                              </m:r>
                            </m:e>
                            <m:sub>
                              <m:r>
                                <a:rPr lang="es-ES" sz="2600" b="0" i="1" smtClean="0">
                                  <a:latin typeface="Cambria Math" panose="02040503050406030204" pitchFamily="18" charset="0"/>
                                  <a:sym typeface="Wingdings" pitchFamily="2" charset="2"/>
                                </a:rPr>
                                <m:t>2</m:t>
                              </m:r>
                            </m:sub>
                          </m:sSub>
                          <m:r>
                            <a:rPr lang="es-ES" sz="2600" b="0" i="1" smtClean="0">
                              <a:latin typeface="Cambria Math" panose="02040503050406030204" pitchFamily="18" charset="0"/>
                              <a:sym typeface="Wingdings" pitchFamily="2" charset="2"/>
                            </a:rPr>
                            <m:t>+…+</m:t>
                          </m:r>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𝑋</m:t>
                              </m:r>
                            </m:e>
                            <m:sub>
                              <m:r>
                                <a:rPr lang="es-ES" sz="2600" b="0" i="1" smtClean="0">
                                  <a:latin typeface="Cambria Math" panose="02040503050406030204" pitchFamily="18" charset="0"/>
                                  <a:sym typeface="Wingdings" pitchFamily="2" charset="2"/>
                                </a:rPr>
                                <m:t>𝑛</m:t>
                              </m:r>
                            </m:sub>
                          </m:sSub>
                        </m:num>
                        <m:den>
                          <m:r>
                            <a:rPr lang="es-ES" sz="2600" b="0" i="1" smtClean="0">
                              <a:latin typeface="Cambria Math" panose="02040503050406030204" pitchFamily="18" charset="0"/>
                              <a:sym typeface="Wingdings" pitchFamily="2" charset="2"/>
                            </a:rPr>
                            <m:t>𝑛</m:t>
                          </m:r>
                        </m:den>
                      </m:f>
                      <m:r>
                        <a:rPr lang="es-ES" sz="2600" b="0" i="1" smtClean="0">
                          <a:latin typeface="Cambria Math" panose="02040503050406030204" pitchFamily="18" charset="0"/>
                          <a:sym typeface="Wingdings" pitchFamily="2" charset="2"/>
                        </a:rPr>
                        <m:t>        </m:t>
                      </m:r>
                      <m:r>
                        <a:rPr lang="es-ES" sz="2600" b="0" i="1" smtClean="0">
                          <a:latin typeface="Cambria Math" panose="02040503050406030204" pitchFamily="18" charset="0"/>
                          <a:sym typeface="Wingdings" pitchFamily="2" charset="2"/>
                        </a:rPr>
                        <m:t>𝐸</m:t>
                      </m:r>
                      <m:d>
                        <m:dPr>
                          <m:ctrlPr>
                            <a:rPr lang="es-ES" sz="2600" b="0" i="1" smtClean="0">
                              <a:latin typeface="Cambria Math" panose="02040503050406030204" pitchFamily="18" charset="0"/>
                              <a:sym typeface="Wingdings" pitchFamily="2" charset="2"/>
                            </a:rPr>
                          </m:ctrlPr>
                        </m:dPr>
                        <m:e>
                          <m:acc>
                            <m:accPr>
                              <m:chr m:val="̅"/>
                              <m:ctrlPr>
                                <a:rPr lang="es-ES" sz="2600" b="0" i="1" smtClean="0">
                                  <a:latin typeface="Cambria Math" panose="02040503050406030204" pitchFamily="18" charset="0"/>
                                  <a:sym typeface="Wingdings" pitchFamily="2" charset="2"/>
                                </a:rPr>
                              </m:ctrlPr>
                            </m:accPr>
                            <m:e>
                              <m:r>
                                <a:rPr lang="es-ES" sz="2600" b="0" i="1" smtClean="0">
                                  <a:latin typeface="Cambria Math" panose="02040503050406030204" pitchFamily="18" charset="0"/>
                                  <a:sym typeface="Wingdings" pitchFamily="2" charset="2"/>
                                </a:rPr>
                                <m:t>𝑋</m:t>
                              </m:r>
                            </m:e>
                          </m:acc>
                        </m:e>
                      </m:d>
                      <m:r>
                        <a:rPr lang="es-ES" sz="2600" b="0" i="1" smtClean="0">
                          <a:latin typeface="Cambria Math" panose="02040503050406030204" pitchFamily="18" charset="0"/>
                          <a:sym typeface="Wingdings" pitchFamily="2" charset="2"/>
                        </a:rPr>
                        <m:t>=</m:t>
                      </m:r>
                      <m:f>
                        <m:fPr>
                          <m:ctrlPr>
                            <a:rPr lang="es-ES" sz="2600" b="0" i="1" smtClean="0">
                              <a:latin typeface="Cambria Math" panose="02040503050406030204" pitchFamily="18" charset="0"/>
                              <a:sym typeface="Wingdings" pitchFamily="2" charset="2"/>
                            </a:rPr>
                          </m:ctrlPr>
                        </m:fPr>
                        <m:num>
                          <m:r>
                            <a:rPr lang="es-ES" sz="2600" b="0" i="1" smtClean="0">
                              <a:latin typeface="Cambria Math" panose="02040503050406030204" pitchFamily="18" charset="0"/>
                              <a:sym typeface="Wingdings" pitchFamily="2" charset="2"/>
                            </a:rPr>
                            <m:t>𝐸</m:t>
                          </m:r>
                          <m:d>
                            <m:dPr>
                              <m:ctrlPr>
                                <a:rPr lang="es-ES" sz="2600" b="0" i="1" smtClean="0">
                                  <a:latin typeface="Cambria Math" panose="02040503050406030204" pitchFamily="18" charset="0"/>
                                  <a:sym typeface="Wingdings" pitchFamily="2" charset="2"/>
                                </a:rPr>
                              </m:ctrlPr>
                            </m:dPr>
                            <m:e>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𝑋</m:t>
                                  </m:r>
                                </m:e>
                                <m:sub>
                                  <m:r>
                                    <a:rPr lang="es-ES" sz="2600" b="0" i="1" smtClean="0">
                                      <a:latin typeface="Cambria Math" panose="02040503050406030204" pitchFamily="18" charset="0"/>
                                      <a:sym typeface="Wingdings" pitchFamily="2" charset="2"/>
                                    </a:rPr>
                                    <m:t>1</m:t>
                                  </m:r>
                                </m:sub>
                              </m:sSub>
                            </m:e>
                          </m:d>
                          <m:r>
                            <a:rPr lang="es-ES" sz="2600" b="0" i="1" smtClean="0">
                              <a:latin typeface="Cambria Math" panose="02040503050406030204" pitchFamily="18" charset="0"/>
                              <a:sym typeface="Wingdings" pitchFamily="2" charset="2"/>
                            </a:rPr>
                            <m:t>+…+</m:t>
                          </m:r>
                          <m:r>
                            <a:rPr lang="es-ES" sz="2600" b="0" i="1" smtClean="0">
                              <a:latin typeface="Cambria Math" panose="02040503050406030204" pitchFamily="18" charset="0"/>
                              <a:sym typeface="Wingdings" pitchFamily="2" charset="2"/>
                            </a:rPr>
                            <m:t>𝐸</m:t>
                          </m:r>
                          <m:r>
                            <a:rPr lang="es-ES" sz="2600" b="0" i="1" smtClean="0">
                              <a:latin typeface="Cambria Math" panose="02040503050406030204" pitchFamily="18" charset="0"/>
                              <a:sym typeface="Wingdings" pitchFamily="2" charset="2"/>
                            </a:rPr>
                            <m:t>(</m:t>
                          </m:r>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𝑋</m:t>
                              </m:r>
                            </m:e>
                            <m:sub>
                              <m:r>
                                <a:rPr lang="es-ES" sz="2600" b="0" i="1" smtClean="0">
                                  <a:latin typeface="Cambria Math" panose="02040503050406030204" pitchFamily="18" charset="0"/>
                                  <a:sym typeface="Wingdings" pitchFamily="2" charset="2"/>
                                </a:rPr>
                                <m:t>𝑛</m:t>
                              </m:r>
                            </m:sub>
                          </m:sSub>
                          <m:r>
                            <a:rPr lang="es-ES" sz="2600" b="0" i="1" smtClean="0">
                              <a:latin typeface="Cambria Math" panose="02040503050406030204" pitchFamily="18" charset="0"/>
                              <a:sym typeface="Wingdings" pitchFamily="2" charset="2"/>
                            </a:rPr>
                            <m:t>)</m:t>
                          </m:r>
                        </m:num>
                        <m:den>
                          <m:r>
                            <a:rPr lang="es-ES" sz="2600" b="0" i="1" smtClean="0">
                              <a:latin typeface="Cambria Math" panose="02040503050406030204" pitchFamily="18" charset="0"/>
                              <a:sym typeface="Wingdings" pitchFamily="2" charset="2"/>
                            </a:rPr>
                            <m:t>𝑛</m:t>
                          </m:r>
                        </m:den>
                      </m:f>
                      <m:r>
                        <a:rPr lang="es-ES" sz="2600" b="0" i="1" smtClean="0">
                          <a:latin typeface="Cambria Math" panose="02040503050406030204" pitchFamily="18" charset="0"/>
                          <a:sym typeface="Wingdings" pitchFamily="2" charset="2"/>
                        </a:rPr>
                        <m:t>=</m:t>
                      </m:r>
                      <m:f>
                        <m:fPr>
                          <m:ctrlPr>
                            <a:rPr lang="es-ES" sz="2600" b="0" i="1" smtClean="0">
                              <a:latin typeface="Cambria Math" panose="02040503050406030204" pitchFamily="18" charset="0"/>
                              <a:sym typeface="Wingdings" pitchFamily="2" charset="2"/>
                            </a:rPr>
                          </m:ctrlPr>
                        </m:fPr>
                        <m:num>
                          <m:r>
                            <a:rPr lang="es-ES" sz="2600" b="0" i="1" smtClean="0">
                              <a:latin typeface="Cambria Math" panose="02040503050406030204" pitchFamily="18" charset="0"/>
                              <a:sym typeface="Wingdings" pitchFamily="2" charset="2"/>
                            </a:rPr>
                            <m:t>𝑛</m:t>
                          </m:r>
                          <m:r>
                            <a:rPr lang="es-ES" sz="2600" b="0" i="1" smtClean="0">
                              <a:latin typeface="Cambria Math" panose="02040503050406030204" pitchFamily="18" charset="0"/>
                              <a:sym typeface="Wingdings" pitchFamily="2" charset="2"/>
                            </a:rPr>
                            <m:t> </m:t>
                          </m:r>
                          <m:r>
                            <a:rPr lang="es-ES" sz="2600" b="0" i="1" smtClean="0">
                              <a:latin typeface="Cambria Math" panose="02040503050406030204" pitchFamily="18" charset="0"/>
                              <a:sym typeface="Wingdings" pitchFamily="2" charset="2"/>
                            </a:rPr>
                            <m:t>𝜇</m:t>
                          </m:r>
                        </m:num>
                        <m:den>
                          <m:r>
                            <a:rPr lang="es-ES" sz="2600" b="0" i="1" smtClean="0">
                              <a:latin typeface="Cambria Math" panose="02040503050406030204" pitchFamily="18" charset="0"/>
                              <a:sym typeface="Wingdings" pitchFamily="2" charset="2"/>
                            </a:rPr>
                            <m:t>𝑛</m:t>
                          </m:r>
                        </m:den>
                      </m:f>
                      <m:r>
                        <a:rPr lang="es-ES" sz="2600" b="0" i="1" smtClean="0">
                          <a:latin typeface="Cambria Math" panose="02040503050406030204" pitchFamily="18" charset="0"/>
                          <a:sym typeface="Wingdings" pitchFamily="2" charset="2"/>
                        </a:rPr>
                        <m:t>=</m:t>
                      </m:r>
                      <m:r>
                        <a:rPr lang="es-ES" sz="2600" b="0" i="1" smtClean="0">
                          <a:latin typeface="Cambria Math" panose="02040503050406030204" pitchFamily="18" charset="0"/>
                          <a:sym typeface="Wingdings" pitchFamily="2" charset="2"/>
                        </a:rPr>
                        <m:t>𝜇</m:t>
                      </m:r>
                    </m:oMath>
                  </m:oMathPara>
                </a14:m>
                <a:br>
                  <a:rPr lang="es-MX" sz="2600" b="0" i="1" dirty="0">
                    <a:latin typeface="Cambria Math" panose="02040503050406030204" pitchFamily="18" charset="0"/>
                    <a:sym typeface="Wingdings" pitchFamily="2" charset="2"/>
                  </a:rPr>
                </a:br>
                <a:br>
                  <a:rPr lang="es-ES" sz="2600" b="0" i="1" dirty="0">
                    <a:latin typeface="Cambria Math" panose="02040503050406030204" pitchFamily="18" charset="0"/>
                    <a:sym typeface="Wingdings" pitchFamily="2" charset="2"/>
                  </a:rPr>
                </a:br>
                <a14:m>
                  <m:oMathPara xmlns:m="http://schemas.openxmlformats.org/officeDocument/2006/math">
                    <m:oMathParaPr>
                      <m:jc m:val="centerGroup"/>
                    </m:oMathParaPr>
                    <m:oMath xmlns:m="http://schemas.openxmlformats.org/officeDocument/2006/math">
                      <m:r>
                        <a:rPr lang="es-ES" sz="2600" b="0" i="1" smtClean="0">
                          <a:latin typeface="Cambria Math" panose="02040503050406030204" pitchFamily="18" charset="0"/>
                          <a:sym typeface="Wingdings" pitchFamily="2" charset="2"/>
                        </a:rPr>
                        <m:t>𝑉𝑎𝑟</m:t>
                      </m:r>
                      <m:d>
                        <m:dPr>
                          <m:ctrlPr>
                            <a:rPr lang="es-ES" sz="2600" b="0" i="1" smtClean="0">
                              <a:latin typeface="Cambria Math" panose="02040503050406030204" pitchFamily="18" charset="0"/>
                              <a:sym typeface="Wingdings" pitchFamily="2" charset="2"/>
                            </a:rPr>
                          </m:ctrlPr>
                        </m:dPr>
                        <m:e>
                          <m:acc>
                            <m:accPr>
                              <m:chr m:val="̅"/>
                              <m:ctrlPr>
                                <a:rPr lang="es-ES" sz="2600" b="0" i="1" smtClean="0">
                                  <a:latin typeface="Cambria Math" panose="02040503050406030204" pitchFamily="18" charset="0"/>
                                  <a:sym typeface="Wingdings" pitchFamily="2" charset="2"/>
                                </a:rPr>
                              </m:ctrlPr>
                            </m:accPr>
                            <m:e>
                              <m:r>
                                <a:rPr lang="es-ES" sz="2600" b="0" i="1" smtClean="0">
                                  <a:latin typeface="Cambria Math" panose="02040503050406030204" pitchFamily="18" charset="0"/>
                                  <a:sym typeface="Wingdings" pitchFamily="2" charset="2"/>
                                </a:rPr>
                                <m:t>𝑋</m:t>
                              </m:r>
                            </m:e>
                          </m:acc>
                        </m:e>
                      </m:d>
                      <m:r>
                        <a:rPr lang="es-ES" sz="2600" b="0" i="1" smtClean="0">
                          <a:latin typeface="Cambria Math" panose="02040503050406030204" pitchFamily="18" charset="0"/>
                          <a:sym typeface="Wingdings" pitchFamily="2" charset="2"/>
                        </a:rPr>
                        <m:t>=</m:t>
                      </m:r>
                      <m:r>
                        <a:rPr lang="es-ES" sz="2600" b="0" i="1" smtClean="0">
                          <a:latin typeface="Cambria Math" panose="02040503050406030204" pitchFamily="18" charset="0"/>
                          <a:sym typeface="Wingdings" pitchFamily="2" charset="2"/>
                        </a:rPr>
                        <m:t>𝑉𝑎𝑟</m:t>
                      </m:r>
                      <m:d>
                        <m:dPr>
                          <m:ctrlPr>
                            <a:rPr lang="es-ES" sz="2600" b="0" i="1" smtClean="0">
                              <a:latin typeface="Cambria Math" panose="02040503050406030204" pitchFamily="18" charset="0"/>
                              <a:sym typeface="Wingdings" pitchFamily="2" charset="2"/>
                            </a:rPr>
                          </m:ctrlPr>
                        </m:dPr>
                        <m:e>
                          <m:f>
                            <m:fPr>
                              <m:ctrlPr>
                                <a:rPr lang="es-ES" sz="2600" b="0" i="1" smtClean="0">
                                  <a:latin typeface="Cambria Math" panose="02040503050406030204" pitchFamily="18" charset="0"/>
                                  <a:sym typeface="Wingdings" pitchFamily="2" charset="2"/>
                                </a:rPr>
                              </m:ctrlPr>
                            </m:fPr>
                            <m:num>
                              <m:r>
                                <a:rPr lang="es-ES" sz="2600" b="0" i="1" smtClean="0">
                                  <a:latin typeface="Cambria Math" panose="02040503050406030204" pitchFamily="18" charset="0"/>
                                  <a:sym typeface="Wingdings" pitchFamily="2" charset="2"/>
                                </a:rPr>
                                <m:t>1</m:t>
                              </m:r>
                            </m:num>
                            <m:den>
                              <m:r>
                                <a:rPr lang="es-ES" sz="2600" b="0" i="1" smtClean="0">
                                  <a:latin typeface="Cambria Math" panose="02040503050406030204" pitchFamily="18" charset="0"/>
                                  <a:sym typeface="Wingdings" pitchFamily="2" charset="2"/>
                                </a:rPr>
                                <m:t>𝑛</m:t>
                              </m:r>
                            </m:den>
                          </m:f>
                        </m:e>
                      </m:d>
                      <m:r>
                        <a:rPr lang="es-ES" sz="2600" b="0" i="1" smtClean="0">
                          <a:latin typeface="Cambria Math" panose="02040503050406030204" pitchFamily="18" charset="0"/>
                          <a:sym typeface="Wingdings" pitchFamily="2" charset="2"/>
                        </a:rPr>
                        <m:t>𝑉𝑎𝑟</m:t>
                      </m:r>
                      <m:d>
                        <m:dPr>
                          <m:ctrlPr>
                            <a:rPr lang="es-ES" sz="2600" b="0" i="1" smtClean="0">
                              <a:latin typeface="Cambria Math" panose="02040503050406030204" pitchFamily="18" charset="0"/>
                              <a:sym typeface="Wingdings" pitchFamily="2" charset="2"/>
                            </a:rPr>
                          </m:ctrlPr>
                        </m:dPr>
                        <m:e>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𝑋</m:t>
                              </m:r>
                            </m:e>
                            <m:sub>
                              <m:r>
                                <a:rPr lang="es-ES" sz="2600" b="0" i="1" smtClean="0">
                                  <a:latin typeface="Cambria Math" panose="02040503050406030204" pitchFamily="18" charset="0"/>
                                  <a:sym typeface="Wingdings" pitchFamily="2" charset="2"/>
                                </a:rPr>
                                <m:t>1</m:t>
                              </m:r>
                            </m:sub>
                          </m:sSub>
                          <m:r>
                            <a:rPr lang="es-ES" sz="2600" b="0" i="1" smtClean="0">
                              <a:latin typeface="Cambria Math" panose="02040503050406030204" pitchFamily="18" charset="0"/>
                              <a:sym typeface="Wingdings" pitchFamily="2" charset="2"/>
                            </a:rPr>
                            <m:t>+…+</m:t>
                          </m:r>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𝑋</m:t>
                              </m:r>
                            </m:e>
                            <m:sub>
                              <m:r>
                                <a:rPr lang="es-ES" sz="2600" b="0" i="1" smtClean="0">
                                  <a:latin typeface="Cambria Math" panose="02040503050406030204" pitchFamily="18" charset="0"/>
                                  <a:sym typeface="Wingdings" pitchFamily="2" charset="2"/>
                                </a:rPr>
                                <m:t>𝑛</m:t>
                              </m:r>
                            </m:sub>
                          </m:sSub>
                        </m:e>
                      </m:d>
                      <m:r>
                        <a:rPr lang="es-ES" sz="2600" b="0" i="1" smtClean="0">
                          <a:latin typeface="Cambria Math" panose="02040503050406030204" pitchFamily="18" charset="0"/>
                          <a:sym typeface="Wingdings" pitchFamily="2" charset="2"/>
                        </a:rPr>
                        <m:t>=</m:t>
                      </m:r>
                      <m:f>
                        <m:fPr>
                          <m:ctrlPr>
                            <a:rPr lang="es-ES" sz="2600" b="0" i="1" smtClean="0">
                              <a:latin typeface="Cambria Math" panose="02040503050406030204" pitchFamily="18" charset="0"/>
                              <a:sym typeface="Wingdings" pitchFamily="2" charset="2"/>
                            </a:rPr>
                          </m:ctrlPr>
                        </m:fPr>
                        <m:num>
                          <m:r>
                            <a:rPr lang="es-ES" sz="2600" b="0" i="1" smtClean="0">
                              <a:latin typeface="Cambria Math" panose="02040503050406030204" pitchFamily="18" charset="0"/>
                              <a:sym typeface="Wingdings" pitchFamily="2" charset="2"/>
                            </a:rPr>
                            <m:t>1</m:t>
                          </m:r>
                        </m:num>
                        <m:den>
                          <m:sSup>
                            <m:sSupPr>
                              <m:ctrlPr>
                                <a:rPr lang="es-ES" sz="2600" b="0" i="1" smtClean="0">
                                  <a:latin typeface="Cambria Math" panose="02040503050406030204" pitchFamily="18" charset="0"/>
                                  <a:sym typeface="Wingdings" pitchFamily="2" charset="2"/>
                                </a:rPr>
                              </m:ctrlPr>
                            </m:sSupPr>
                            <m:e>
                              <m:r>
                                <a:rPr lang="es-ES" sz="2600" b="0" i="1" smtClean="0">
                                  <a:latin typeface="Cambria Math" panose="02040503050406030204" pitchFamily="18" charset="0"/>
                                  <a:sym typeface="Wingdings" pitchFamily="2" charset="2"/>
                                </a:rPr>
                                <m:t>𝑛</m:t>
                              </m:r>
                            </m:e>
                            <m:sup>
                              <m:r>
                                <a:rPr lang="es-ES" sz="2600" b="0" i="1" smtClean="0">
                                  <a:latin typeface="Cambria Math" panose="02040503050406030204" pitchFamily="18" charset="0"/>
                                  <a:sym typeface="Wingdings" pitchFamily="2" charset="2"/>
                                </a:rPr>
                                <m:t>2</m:t>
                              </m:r>
                            </m:sup>
                          </m:sSup>
                        </m:den>
                      </m:f>
                      <m:r>
                        <a:rPr lang="es-ES" sz="2600" b="0" i="1" smtClean="0">
                          <a:latin typeface="Cambria Math" panose="02040503050406030204" pitchFamily="18" charset="0"/>
                          <a:sym typeface="Wingdings" pitchFamily="2" charset="2"/>
                        </a:rPr>
                        <m:t> </m:t>
                      </m:r>
                      <m:r>
                        <a:rPr lang="es-ES" sz="2600" b="0" i="1" smtClean="0">
                          <a:latin typeface="Cambria Math" panose="02040503050406030204" pitchFamily="18" charset="0"/>
                          <a:sym typeface="Wingdings" pitchFamily="2" charset="2"/>
                        </a:rPr>
                        <m:t>𝑛</m:t>
                      </m:r>
                      <m:r>
                        <a:rPr lang="es-ES" sz="2600" b="0" i="1" smtClean="0">
                          <a:latin typeface="Cambria Math" panose="02040503050406030204" pitchFamily="18" charset="0"/>
                          <a:sym typeface="Wingdings" pitchFamily="2" charset="2"/>
                        </a:rPr>
                        <m:t> </m:t>
                      </m:r>
                      <m:sSup>
                        <m:sSupPr>
                          <m:ctrlPr>
                            <a:rPr lang="es-ES" sz="2600" b="0" i="1" smtClean="0">
                              <a:latin typeface="Cambria Math" panose="02040503050406030204" pitchFamily="18" charset="0"/>
                              <a:sym typeface="Wingdings" pitchFamily="2" charset="2"/>
                            </a:rPr>
                          </m:ctrlPr>
                        </m:sSupPr>
                        <m:e>
                          <m:r>
                            <a:rPr lang="es-ES" sz="2600" b="0" i="1" smtClean="0">
                              <a:latin typeface="Cambria Math" panose="02040503050406030204" pitchFamily="18" charset="0"/>
                              <a:sym typeface="Wingdings" pitchFamily="2" charset="2"/>
                            </a:rPr>
                            <m:t>𝜎</m:t>
                          </m:r>
                        </m:e>
                        <m:sup>
                          <m:r>
                            <a:rPr lang="es-ES" sz="2600" b="0" i="1" smtClean="0">
                              <a:latin typeface="Cambria Math" panose="02040503050406030204" pitchFamily="18" charset="0"/>
                              <a:sym typeface="Wingdings" pitchFamily="2" charset="2"/>
                            </a:rPr>
                            <m:t>2</m:t>
                          </m:r>
                        </m:sup>
                      </m:sSup>
                      <m:r>
                        <a:rPr lang="es-ES" sz="2600" b="0" i="1" smtClean="0">
                          <a:latin typeface="Cambria Math" panose="02040503050406030204" pitchFamily="18" charset="0"/>
                          <a:sym typeface="Wingdings" pitchFamily="2" charset="2"/>
                        </a:rPr>
                        <m:t>=</m:t>
                      </m:r>
                      <m:f>
                        <m:fPr>
                          <m:ctrlPr>
                            <a:rPr lang="es-ES" sz="2600" b="0" i="1" smtClean="0">
                              <a:latin typeface="Cambria Math" panose="02040503050406030204" pitchFamily="18" charset="0"/>
                              <a:sym typeface="Wingdings" pitchFamily="2" charset="2"/>
                            </a:rPr>
                          </m:ctrlPr>
                        </m:fPr>
                        <m:num>
                          <m:sSup>
                            <m:sSupPr>
                              <m:ctrlPr>
                                <a:rPr lang="es-ES" sz="2600" b="0" i="1" smtClean="0">
                                  <a:latin typeface="Cambria Math" panose="02040503050406030204" pitchFamily="18" charset="0"/>
                                  <a:sym typeface="Wingdings" pitchFamily="2" charset="2"/>
                                </a:rPr>
                              </m:ctrlPr>
                            </m:sSupPr>
                            <m:e>
                              <m:r>
                                <a:rPr lang="es-ES" sz="2600" b="0" i="1" smtClean="0">
                                  <a:latin typeface="Cambria Math" panose="02040503050406030204" pitchFamily="18" charset="0"/>
                                  <a:sym typeface="Wingdings" pitchFamily="2" charset="2"/>
                                </a:rPr>
                                <m:t>𝜎</m:t>
                              </m:r>
                            </m:e>
                            <m:sup>
                              <m:r>
                                <a:rPr lang="es-ES" sz="2600" b="0" i="1" smtClean="0">
                                  <a:latin typeface="Cambria Math" panose="02040503050406030204" pitchFamily="18" charset="0"/>
                                  <a:sym typeface="Wingdings" pitchFamily="2" charset="2"/>
                                </a:rPr>
                                <m:t>2</m:t>
                              </m:r>
                            </m:sup>
                          </m:sSup>
                        </m:num>
                        <m:den>
                          <m:r>
                            <a:rPr lang="es-ES" sz="2600" b="0" i="1" smtClean="0">
                              <a:latin typeface="Cambria Math" panose="02040503050406030204" pitchFamily="18" charset="0"/>
                              <a:sym typeface="Wingdings" pitchFamily="2" charset="2"/>
                            </a:rPr>
                            <m:t>𝑛</m:t>
                          </m:r>
                        </m:den>
                      </m:f>
                    </m:oMath>
                    <m:oMath xmlns:m="http://schemas.openxmlformats.org/officeDocument/2006/math">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𝜎</m:t>
                          </m:r>
                        </m:e>
                        <m:sub>
                          <m:acc>
                            <m:accPr>
                              <m:chr m:val="̅"/>
                              <m:ctrlPr>
                                <a:rPr lang="es-ES" sz="2600" b="0" i="1" smtClean="0">
                                  <a:latin typeface="Cambria Math" panose="02040503050406030204" pitchFamily="18" charset="0"/>
                                  <a:sym typeface="Wingdings" pitchFamily="2" charset="2"/>
                                </a:rPr>
                              </m:ctrlPr>
                            </m:accPr>
                            <m:e>
                              <m:r>
                                <a:rPr lang="es-ES" sz="2600" b="0" i="1" smtClean="0">
                                  <a:latin typeface="Cambria Math" panose="02040503050406030204" pitchFamily="18" charset="0"/>
                                  <a:sym typeface="Wingdings" pitchFamily="2" charset="2"/>
                                </a:rPr>
                                <m:t>𝑋</m:t>
                              </m:r>
                            </m:e>
                          </m:acc>
                        </m:sub>
                      </m:sSub>
                      <m:r>
                        <a:rPr lang="es-ES" sz="2600" b="0" i="1" smtClean="0">
                          <a:latin typeface="Cambria Math" panose="02040503050406030204" pitchFamily="18" charset="0"/>
                          <a:sym typeface="Wingdings" pitchFamily="2" charset="2"/>
                        </a:rPr>
                        <m:t>=</m:t>
                      </m:r>
                      <m:f>
                        <m:fPr>
                          <m:ctrlPr>
                            <a:rPr lang="es-ES" sz="2600" b="0" i="1" smtClean="0">
                              <a:latin typeface="Cambria Math" panose="02040503050406030204" pitchFamily="18" charset="0"/>
                              <a:sym typeface="Wingdings" pitchFamily="2" charset="2"/>
                            </a:rPr>
                          </m:ctrlPr>
                        </m:fPr>
                        <m:num>
                          <m:r>
                            <a:rPr lang="es-ES" sz="2600" b="0" i="1" smtClean="0">
                              <a:latin typeface="Cambria Math" panose="02040503050406030204" pitchFamily="18" charset="0"/>
                              <a:sym typeface="Wingdings" pitchFamily="2" charset="2"/>
                            </a:rPr>
                            <m:t>𝜎</m:t>
                          </m:r>
                        </m:num>
                        <m:den>
                          <m:rad>
                            <m:radPr>
                              <m:degHide m:val="on"/>
                              <m:ctrlPr>
                                <a:rPr lang="es-ES" sz="2600" b="0" i="1" smtClean="0">
                                  <a:latin typeface="Cambria Math" panose="02040503050406030204" pitchFamily="18" charset="0"/>
                                  <a:sym typeface="Wingdings" pitchFamily="2" charset="2"/>
                                </a:rPr>
                              </m:ctrlPr>
                            </m:radPr>
                            <m:deg/>
                            <m:e>
                              <m:r>
                                <a:rPr lang="es-ES" sz="2600" b="0" i="1" smtClean="0">
                                  <a:latin typeface="Cambria Math" panose="02040503050406030204" pitchFamily="18" charset="0"/>
                                  <a:sym typeface="Wingdings" pitchFamily="2" charset="2"/>
                                </a:rPr>
                                <m:t>𝑛</m:t>
                              </m:r>
                            </m:e>
                          </m:rad>
                        </m:den>
                      </m:f>
                    </m:oMath>
                  </m:oMathPara>
                </a14:m>
                <a:endParaRPr lang="es-ES" sz="2600" dirty="0">
                  <a:latin typeface="Cambria Math" panose="02040503050406030204" pitchFamily="18" charset="0"/>
                  <a:sym typeface="Wingdings" pitchFamily="2" charset="2"/>
                </a:endParaRPr>
              </a:p>
              <a:p>
                <a:pPr lvl="1"/>
                <a:endParaRPr lang="es-ES" sz="2600" dirty="0">
                  <a:latin typeface="Cambria Math" panose="02040503050406030204" pitchFamily="18" charset="0"/>
                  <a:sym typeface="Wingdings" pitchFamily="2" charset="2"/>
                </a:endParaRPr>
              </a:p>
              <a:p>
                <a:pPr lvl="1"/>
                <a:endParaRPr lang="es-ES" sz="2600" b="0" dirty="0">
                  <a:latin typeface="Cambria Math" panose="02040503050406030204" pitchFamily="18" charset="0"/>
                  <a:sym typeface="Wingdings" pitchFamily="2" charset="2"/>
                </a:endParaRPr>
              </a:p>
              <a:p>
                <a:pPr lvl="1"/>
                <a:endParaRPr lang="es-ES" sz="2600" dirty="0">
                  <a:solidFill>
                    <a:schemeClr val="tx1"/>
                  </a:solidFill>
                  <a:latin typeface="Cambria Math" panose="02040503050406030204" pitchFamily="18" charset="0"/>
                  <a:sym typeface="Wingdings" pitchFamily="2" charset="2"/>
                </a:endParaRPr>
              </a:p>
              <a:p>
                <a:pPr marL="266700" lvl="1" indent="0">
                  <a:buNone/>
                </a:pPr>
                <a:endParaRPr lang="es-ES" sz="2600" dirty="0">
                  <a:latin typeface="Cambria Math" panose="02040503050406030204" pitchFamily="18" charset="0"/>
                  <a:sym typeface="Wingdings" pitchFamily="2" charset="2"/>
                </a:endParaRPr>
              </a:p>
              <a:p>
                <a:pPr marL="266700" lvl="1" indent="0">
                  <a:buNone/>
                </a:pPr>
                <a:endParaRPr lang="es-ES" sz="2800" dirty="0">
                  <a:sym typeface="Wingdings" pitchFamily="2" charset="2"/>
                </a:endParaRPr>
              </a:p>
              <a:p>
                <a:pPr lvl="1"/>
                <a:endParaRPr lang="es-ES" sz="2800" dirty="0"/>
              </a:p>
              <a:p>
                <a:pPr lvl="1"/>
                <a:endParaRPr lang="es-ES" sz="2800" dirty="0"/>
              </a:p>
              <a:p>
                <a:pPr lvl="1"/>
                <a:endParaRPr lang="es-ES" sz="2800" dirty="0"/>
              </a:p>
            </p:txBody>
          </p:sp>
        </mc:Choice>
        <mc:Fallback xmlns="">
          <p:sp>
            <p:nvSpPr>
              <p:cNvPr id="4" name="Content Placeholder 3">
                <a:extLst>
                  <a:ext uri="{FF2B5EF4-FFF2-40B4-BE49-F238E27FC236}">
                    <a16:creationId xmlns:a16="http://schemas.microsoft.com/office/drawing/2014/main" id="{714750D5-10E1-439F-80ED-D90028C60C06}"/>
                  </a:ext>
                </a:extLst>
              </p:cNvPr>
              <p:cNvSpPr>
                <a:spLocks noGrp="1" noRot="1" noChangeAspect="1" noMove="1" noResize="1" noEditPoints="1" noAdjustHandles="1" noChangeArrowheads="1" noChangeShapeType="1" noTextEdit="1"/>
              </p:cNvSpPr>
              <p:nvPr>
                <p:ph idx="1"/>
              </p:nvPr>
            </p:nvSpPr>
            <p:spPr>
              <a:xfrm>
                <a:off x="431999" y="1512000"/>
                <a:ext cx="9500895" cy="4679250"/>
              </a:xfrm>
              <a:blipFill>
                <a:blip r:embed="rId3"/>
                <a:stretch>
                  <a:fillRect t="-3125"/>
                </a:stretch>
              </a:blipFill>
            </p:spPr>
            <p:txBody>
              <a:bodyPr/>
              <a:lstStyle/>
              <a:p>
                <a:r>
                  <a:rPr lang="es-ES">
                    <a:noFill/>
                  </a:rPr>
                  <a:t> </a:t>
                </a:r>
              </a:p>
            </p:txBody>
          </p:sp>
        </mc:Fallback>
      </mc:AlternateContent>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27</a:t>
            </a:fld>
            <a:endParaRPr lang="es-ES" noProof="1"/>
          </a:p>
        </p:txBody>
      </p:sp>
      <p:sp>
        <p:nvSpPr>
          <p:cNvPr id="6" name="Rectángulo redondeado 4">
            <a:extLst>
              <a:ext uri="{FF2B5EF4-FFF2-40B4-BE49-F238E27FC236}">
                <a16:creationId xmlns:a16="http://schemas.microsoft.com/office/drawing/2014/main" id="{DE14940B-07D4-4A28-A325-0D3FA4F51CBD}"/>
              </a:ext>
            </a:extLst>
          </p:cNvPr>
          <p:cNvSpPr/>
          <p:nvPr/>
        </p:nvSpPr>
        <p:spPr>
          <a:xfrm>
            <a:off x="4433103" y="2495855"/>
            <a:ext cx="5648445" cy="1016000"/>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s-ES"/>
          </a:p>
        </p:txBody>
      </p:sp>
      <p:sp>
        <p:nvSpPr>
          <p:cNvPr id="7" name="Llamada rectangular redondeada 6">
            <a:extLst>
              <a:ext uri="{FF2B5EF4-FFF2-40B4-BE49-F238E27FC236}">
                <a16:creationId xmlns:a16="http://schemas.microsoft.com/office/drawing/2014/main" id="{12AB4F47-22AC-4179-B053-4F609B151146}"/>
              </a:ext>
            </a:extLst>
          </p:cNvPr>
          <p:cNvSpPr/>
          <p:nvPr/>
        </p:nvSpPr>
        <p:spPr>
          <a:xfrm>
            <a:off x="6096000" y="3851625"/>
            <a:ext cx="4011853" cy="2213754"/>
          </a:xfrm>
          <a:prstGeom prst="wedgeRoundRectCallout">
            <a:avLst>
              <a:gd name="adj1" fmla="val -35073"/>
              <a:gd name="adj2" fmla="val -61416"/>
              <a:gd name="adj3" fmla="val 16667"/>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b="1" dirty="0">
                <a:solidFill>
                  <a:schemeClr val="tx1"/>
                </a:solidFill>
              </a:rPr>
              <a:t>Se demuestra que el valor esperado de la media muestral o la media de la media muestral es la media poblacional. ¡Podemos usar la media muestral como un estimado de la media poblacional!</a:t>
            </a:r>
            <a:endParaRPr lang="es-ES" dirty="0"/>
          </a:p>
        </p:txBody>
      </p:sp>
    </p:spTree>
    <p:extLst>
      <p:ext uri="{BB962C8B-B14F-4D97-AF65-F5344CB8AC3E}">
        <p14:creationId xmlns:p14="http://schemas.microsoft.com/office/powerpoint/2010/main" val="13468668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¿podemos estimar la media poblacional?</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512000"/>
                <a:ext cx="9500895" cy="4679250"/>
              </a:xfrm>
            </p:spPr>
            <p:txBody>
              <a:bodyPr/>
              <a:lstStyle/>
              <a:p>
                <a:pPr lvl="1"/>
                <a:r>
                  <a:rPr lang="es-ES" sz="2600" dirty="0">
                    <a:latin typeface="Cambria Math" panose="02040503050406030204" pitchFamily="18" charset="0"/>
                    <a:sym typeface="Wingdings" pitchFamily="2" charset="2"/>
                  </a:rPr>
                  <a:t>Imaginemos que tenemos una población con media </a:t>
                </a:r>
                <a14:m>
                  <m:oMath xmlns:m="http://schemas.openxmlformats.org/officeDocument/2006/math">
                    <m:r>
                      <a:rPr lang="es-ES" sz="2600" b="0" i="1" smtClean="0">
                        <a:latin typeface="Cambria Math" panose="02040503050406030204" pitchFamily="18" charset="0"/>
                        <a:sym typeface="Wingdings" pitchFamily="2" charset="2"/>
                      </a:rPr>
                      <m:t>𝜇</m:t>
                    </m:r>
                  </m:oMath>
                </a14:m>
                <a:r>
                  <a:rPr lang="es-ES" sz="2600" dirty="0">
                    <a:latin typeface="Cambria Math" panose="02040503050406030204" pitchFamily="18" charset="0"/>
                    <a:sym typeface="Wingdings" pitchFamily="2" charset="2"/>
                  </a:rPr>
                  <a:t> y varianza </a:t>
                </a:r>
                <a14:m>
                  <m:oMath xmlns:m="http://schemas.openxmlformats.org/officeDocument/2006/math">
                    <m:sSup>
                      <m:sSupPr>
                        <m:ctrlPr>
                          <a:rPr lang="es-ES" sz="2600" b="0" i="1" smtClean="0">
                            <a:latin typeface="Cambria Math" panose="02040503050406030204" pitchFamily="18" charset="0"/>
                            <a:sym typeface="Wingdings" pitchFamily="2" charset="2"/>
                          </a:rPr>
                        </m:ctrlPr>
                      </m:sSupPr>
                      <m:e>
                        <m:r>
                          <a:rPr lang="es-ES" sz="2600" b="0" i="1" smtClean="0">
                            <a:latin typeface="Cambria Math" panose="02040503050406030204" pitchFamily="18" charset="0"/>
                            <a:sym typeface="Wingdings" pitchFamily="2" charset="2"/>
                          </a:rPr>
                          <m:t>𝜎</m:t>
                        </m:r>
                      </m:e>
                      <m:sup>
                        <m:r>
                          <a:rPr lang="es-ES" sz="2600" b="0" i="1" smtClean="0">
                            <a:latin typeface="Cambria Math" panose="02040503050406030204" pitchFamily="18" charset="0"/>
                            <a:sym typeface="Wingdings" pitchFamily="2" charset="2"/>
                          </a:rPr>
                          <m:t>2</m:t>
                        </m:r>
                      </m:sup>
                    </m:sSup>
                  </m:oMath>
                </a14:m>
                <a:r>
                  <a:rPr lang="es-ES" sz="2600" dirty="0">
                    <a:latin typeface="Cambria Math" panose="02040503050406030204" pitchFamily="18" charset="0"/>
                    <a:sym typeface="Wingdings" pitchFamily="2" charset="2"/>
                  </a:rPr>
                  <a:t>. </a:t>
                </a:r>
              </a:p>
              <a:p>
                <a:pPr marL="266700" lvl="1" indent="0">
                  <a:buNone/>
                </a:pPr>
                <a:endParaRPr lang="es-ES" sz="2600" dirty="0">
                  <a:latin typeface="Cambria Math" panose="02040503050406030204" pitchFamily="18" charset="0"/>
                  <a:sym typeface="Wingdings" pitchFamily="2" charset="2"/>
                </a:endParaRPr>
              </a:p>
              <a:p>
                <a:pPr marL="266700" lvl="1" indent="0">
                  <a:buNone/>
                </a:pPr>
                <a14:m>
                  <m:oMathPara xmlns:m="http://schemas.openxmlformats.org/officeDocument/2006/math">
                    <m:oMathParaPr>
                      <m:jc m:val="centerGroup"/>
                    </m:oMathParaPr>
                    <m:oMath xmlns:m="http://schemas.openxmlformats.org/officeDocument/2006/math">
                      <m:acc>
                        <m:accPr>
                          <m:chr m:val="̅"/>
                          <m:ctrlPr>
                            <a:rPr lang="es-ES" sz="2600" i="1" smtClean="0">
                              <a:latin typeface="Cambria Math" panose="02040503050406030204" pitchFamily="18" charset="0"/>
                              <a:sym typeface="Wingdings" pitchFamily="2" charset="2"/>
                            </a:rPr>
                          </m:ctrlPr>
                        </m:accPr>
                        <m:e>
                          <m:r>
                            <a:rPr lang="es-ES" sz="2600" b="0" i="1" smtClean="0">
                              <a:latin typeface="Cambria Math" panose="02040503050406030204" pitchFamily="18" charset="0"/>
                              <a:sym typeface="Wingdings" pitchFamily="2" charset="2"/>
                            </a:rPr>
                            <m:t>𝑋</m:t>
                          </m:r>
                        </m:e>
                      </m:acc>
                      <m:r>
                        <a:rPr lang="es-ES" sz="2600" b="0" i="1" smtClean="0">
                          <a:latin typeface="Cambria Math" panose="02040503050406030204" pitchFamily="18" charset="0"/>
                          <a:sym typeface="Wingdings" pitchFamily="2" charset="2"/>
                        </a:rPr>
                        <m:t>=</m:t>
                      </m:r>
                      <m:f>
                        <m:fPr>
                          <m:ctrlPr>
                            <a:rPr lang="es-ES" sz="2600" b="0" i="1" smtClean="0">
                              <a:latin typeface="Cambria Math" panose="02040503050406030204" pitchFamily="18" charset="0"/>
                              <a:sym typeface="Wingdings" pitchFamily="2" charset="2"/>
                            </a:rPr>
                          </m:ctrlPr>
                        </m:fPr>
                        <m:num>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𝑋</m:t>
                              </m:r>
                            </m:e>
                            <m:sub>
                              <m:r>
                                <a:rPr lang="es-ES" sz="2600" b="0" i="1" smtClean="0">
                                  <a:latin typeface="Cambria Math" panose="02040503050406030204" pitchFamily="18" charset="0"/>
                                  <a:sym typeface="Wingdings" pitchFamily="2" charset="2"/>
                                </a:rPr>
                                <m:t>1</m:t>
                              </m:r>
                            </m:sub>
                          </m:sSub>
                          <m:r>
                            <a:rPr lang="es-ES" sz="2600" b="0" i="1" smtClean="0">
                              <a:latin typeface="Cambria Math" panose="02040503050406030204" pitchFamily="18" charset="0"/>
                              <a:sym typeface="Wingdings" pitchFamily="2" charset="2"/>
                            </a:rPr>
                            <m:t>+</m:t>
                          </m:r>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𝑋</m:t>
                              </m:r>
                            </m:e>
                            <m:sub>
                              <m:r>
                                <a:rPr lang="es-ES" sz="2600" b="0" i="1" smtClean="0">
                                  <a:latin typeface="Cambria Math" panose="02040503050406030204" pitchFamily="18" charset="0"/>
                                  <a:sym typeface="Wingdings" pitchFamily="2" charset="2"/>
                                </a:rPr>
                                <m:t>2</m:t>
                              </m:r>
                            </m:sub>
                          </m:sSub>
                          <m:r>
                            <a:rPr lang="es-ES" sz="2600" b="0" i="1" smtClean="0">
                              <a:latin typeface="Cambria Math" panose="02040503050406030204" pitchFamily="18" charset="0"/>
                              <a:sym typeface="Wingdings" pitchFamily="2" charset="2"/>
                            </a:rPr>
                            <m:t>+…+</m:t>
                          </m:r>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𝑋</m:t>
                              </m:r>
                            </m:e>
                            <m:sub>
                              <m:r>
                                <a:rPr lang="es-ES" sz="2600" b="0" i="1" smtClean="0">
                                  <a:latin typeface="Cambria Math" panose="02040503050406030204" pitchFamily="18" charset="0"/>
                                  <a:sym typeface="Wingdings" pitchFamily="2" charset="2"/>
                                </a:rPr>
                                <m:t>𝑛</m:t>
                              </m:r>
                            </m:sub>
                          </m:sSub>
                        </m:num>
                        <m:den>
                          <m:r>
                            <a:rPr lang="es-ES" sz="2600" b="0" i="1" smtClean="0">
                              <a:latin typeface="Cambria Math" panose="02040503050406030204" pitchFamily="18" charset="0"/>
                              <a:sym typeface="Wingdings" pitchFamily="2" charset="2"/>
                            </a:rPr>
                            <m:t>𝑛</m:t>
                          </m:r>
                        </m:den>
                      </m:f>
                      <m:r>
                        <a:rPr lang="es-ES" sz="2600" b="0" i="1" smtClean="0">
                          <a:latin typeface="Cambria Math" panose="02040503050406030204" pitchFamily="18" charset="0"/>
                          <a:sym typeface="Wingdings" pitchFamily="2" charset="2"/>
                        </a:rPr>
                        <m:t>        </m:t>
                      </m:r>
                      <m:r>
                        <a:rPr lang="es-ES" sz="2600" b="0" i="1" smtClean="0">
                          <a:latin typeface="Cambria Math" panose="02040503050406030204" pitchFamily="18" charset="0"/>
                          <a:sym typeface="Wingdings" pitchFamily="2" charset="2"/>
                        </a:rPr>
                        <m:t>𝐸</m:t>
                      </m:r>
                      <m:d>
                        <m:dPr>
                          <m:ctrlPr>
                            <a:rPr lang="es-ES" sz="2600" b="0" i="1" smtClean="0">
                              <a:latin typeface="Cambria Math" panose="02040503050406030204" pitchFamily="18" charset="0"/>
                              <a:sym typeface="Wingdings" pitchFamily="2" charset="2"/>
                            </a:rPr>
                          </m:ctrlPr>
                        </m:dPr>
                        <m:e>
                          <m:acc>
                            <m:accPr>
                              <m:chr m:val="̅"/>
                              <m:ctrlPr>
                                <a:rPr lang="es-ES" sz="2600" b="0" i="1" smtClean="0">
                                  <a:latin typeface="Cambria Math" panose="02040503050406030204" pitchFamily="18" charset="0"/>
                                  <a:sym typeface="Wingdings" pitchFamily="2" charset="2"/>
                                </a:rPr>
                              </m:ctrlPr>
                            </m:accPr>
                            <m:e>
                              <m:r>
                                <a:rPr lang="es-ES" sz="2600" b="0" i="1" smtClean="0">
                                  <a:latin typeface="Cambria Math" panose="02040503050406030204" pitchFamily="18" charset="0"/>
                                  <a:sym typeface="Wingdings" pitchFamily="2" charset="2"/>
                                </a:rPr>
                                <m:t>𝑋</m:t>
                              </m:r>
                            </m:e>
                          </m:acc>
                        </m:e>
                      </m:d>
                      <m:r>
                        <a:rPr lang="es-ES" sz="2600" b="0" i="1" smtClean="0">
                          <a:latin typeface="Cambria Math" panose="02040503050406030204" pitchFamily="18" charset="0"/>
                          <a:sym typeface="Wingdings" pitchFamily="2" charset="2"/>
                        </a:rPr>
                        <m:t>=</m:t>
                      </m:r>
                      <m:f>
                        <m:fPr>
                          <m:ctrlPr>
                            <a:rPr lang="es-ES" sz="2600" b="0" i="1" smtClean="0">
                              <a:latin typeface="Cambria Math" panose="02040503050406030204" pitchFamily="18" charset="0"/>
                              <a:sym typeface="Wingdings" pitchFamily="2" charset="2"/>
                            </a:rPr>
                          </m:ctrlPr>
                        </m:fPr>
                        <m:num>
                          <m:r>
                            <a:rPr lang="es-ES" sz="2600" b="0" i="1" smtClean="0">
                              <a:latin typeface="Cambria Math" panose="02040503050406030204" pitchFamily="18" charset="0"/>
                              <a:sym typeface="Wingdings" pitchFamily="2" charset="2"/>
                            </a:rPr>
                            <m:t>𝐸</m:t>
                          </m:r>
                          <m:d>
                            <m:dPr>
                              <m:ctrlPr>
                                <a:rPr lang="es-ES" sz="2600" b="0" i="1" smtClean="0">
                                  <a:latin typeface="Cambria Math" panose="02040503050406030204" pitchFamily="18" charset="0"/>
                                  <a:sym typeface="Wingdings" pitchFamily="2" charset="2"/>
                                </a:rPr>
                              </m:ctrlPr>
                            </m:dPr>
                            <m:e>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𝑋</m:t>
                                  </m:r>
                                </m:e>
                                <m:sub>
                                  <m:r>
                                    <a:rPr lang="es-ES" sz="2600" b="0" i="1" smtClean="0">
                                      <a:latin typeface="Cambria Math" panose="02040503050406030204" pitchFamily="18" charset="0"/>
                                      <a:sym typeface="Wingdings" pitchFamily="2" charset="2"/>
                                    </a:rPr>
                                    <m:t>1</m:t>
                                  </m:r>
                                </m:sub>
                              </m:sSub>
                            </m:e>
                          </m:d>
                          <m:r>
                            <a:rPr lang="es-ES" sz="2600" b="0" i="1" smtClean="0">
                              <a:latin typeface="Cambria Math" panose="02040503050406030204" pitchFamily="18" charset="0"/>
                              <a:sym typeface="Wingdings" pitchFamily="2" charset="2"/>
                            </a:rPr>
                            <m:t>+…+</m:t>
                          </m:r>
                          <m:r>
                            <a:rPr lang="es-ES" sz="2600" b="0" i="1" smtClean="0">
                              <a:latin typeface="Cambria Math" panose="02040503050406030204" pitchFamily="18" charset="0"/>
                              <a:sym typeface="Wingdings" pitchFamily="2" charset="2"/>
                            </a:rPr>
                            <m:t>𝐸</m:t>
                          </m:r>
                          <m:r>
                            <a:rPr lang="es-ES" sz="2600" b="0" i="1" smtClean="0">
                              <a:latin typeface="Cambria Math" panose="02040503050406030204" pitchFamily="18" charset="0"/>
                              <a:sym typeface="Wingdings" pitchFamily="2" charset="2"/>
                            </a:rPr>
                            <m:t>(</m:t>
                          </m:r>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𝑋</m:t>
                              </m:r>
                            </m:e>
                            <m:sub>
                              <m:r>
                                <a:rPr lang="es-ES" sz="2600" b="0" i="1" smtClean="0">
                                  <a:latin typeface="Cambria Math" panose="02040503050406030204" pitchFamily="18" charset="0"/>
                                  <a:sym typeface="Wingdings" pitchFamily="2" charset="2"/>
                                </a:rPr>
                                <m:t>𝑛</m:t>
                              </m:r>
                            </m:sub>
                          </m:sSub>
                          <m:r>
                            <a:rPr lang="es-ES" sz="2600" b="0" i="1" smtClean="0">
                              <a:latin typeface="Cambria Math" panose="02040503050406030204" pitchFamily="18" charset="0"/>
                              <a:sym typeface="Wingdings" pitchFamily="2" charset="2"/>
                            </a:rPr>
                            <m:t>)</m:t>
                          </m:r>
                        </m:num>
                        <m:den>
                          <m:r>
                            <a:rPr lang="es-ES" sz="2600" b="0" i="1" smtClean="0">
                              <a:latin typeface="Cambria Math" panose="02040503050406030204" pitchFamily="18" charset="0"/>
                              <a:sym typeface="Wingdings" pitchFamily="2" charset="2"/>
                            </a:rPr>
                            <m:t>𝑛</m:t>
                          </m:r>
                        </m:den>
                      </m:f>
                      <m:r>
                        <a:rPr lang="es-ES" sz="2600" b="0" i="1" smtClean="0">
                          <a:latin typeface="Cambria Math" panose="02040503050406030204" pitchFamily="18" charset="0"/>
                          <a:sym typeface="Wingdings" pitchFamily="2" charset="2"/>
                        </a:rPr>
                        <m:t>=</m:t>
                      </m:r>
                      <m:f>
                        <m:fPr>
                          <m:ctrlPr>
                            <a:rPr lang="es-ES" sz="2600" b="0" i="1" smtClean="0">
                              <a:latin typeface="Cambria Math" panose="02040503050406030204" pitchFamily="18" charset="0"/>
                              <a:sym typeface="Wingdings" pitchFamily="2" charset="2"/>
                            </a:rPr>
                          </m:ctrlPr>
                        </m:fPr>
                        <m:num>
                          <m:r>
                            <a:rPr lang="es-ES" sz="2600" b="0" i="1" smtClean="0">
                              <a:latin typeface="Cambria Math" panose="02040503050406030204" pitchFamily="18" charset="0"/>
                              <a:sym typeface="Wingdings" pitchFamily="2" charset="2"/>
                            </a:rPr>
                            <m:t>𝑛</m:t>
                          </m:r>
                          <m:r>
                            <a:rPr lang="es-ES" sz="2600" b="0" i="1" smtClean="0">
                              <a:latin typeface="Cambria Math" panose="02040503050406030204" pitchFamily="18" charset="0"/>
                              <a:sym typeface="Wingdings" pitchFamily="2" charset="2"/>
                            </a:rPr>
                            <m:t> </m:t>
                          </m:r>
                          <m:r>
                            <a:rPr lang="es-ES" sz="2600" b="0" i="1" smtClean="0">
                              <a:latin typeface="Cambria Math" panose="02040503050406030204" pitchFamily="18" charset="0"/>
                              <a:sym typeface="Wingdings" pitchFamily="2" charset="2"/>
                            </a:rPr>
                            <m:t>𝜇</m:t>
                          </m:r>
                        </m:num>
                        <m:den>
                          <m:r>
                            <a:rPr lang="es-ES" sz="2600" b="0" i="1" smtClean="0">
                              <a:latin typeface="Cambria Math" panose="02040503050406030204" pitchFamily="18" charset="0"/>
                              <a:sym typeface="Wingdings" pitchFamily="2" charset="2"/>
                            </a:rPr>
                            <m:t>𝑛</m:t>
                          </m:r>
                        </m:den>
                      </m:f>
                      <m:r>
                        <a:rPr lang="es-ES" sz="2600" b="0" i="1" smtClean="0">
                          <a:latin typeface="Cambria Math" panose="02040503050406030204" pitchFamily="18" charset="0"/>
                          <a:sym typeface="Wingdings" pitchFamily="2" charset="2"/>
                        </a:rPr>
                        <m:t>=</m:t>
                      </m:r>
                      <m:r>
                        <a:rPr lang="es-ES" sz="2600" b="0" i="1" smtClean="0">
                          <a:latin typeface="Cambria Math" panose="02040503050406030204" pitchFamily="18" charset="0"/>
                          <a:sym typeface="Wingdings" pitchFamily="2" charset="2"/>
                        </a:rPr>
                        <m:t>𝜇</m:t>
                      </m:r>
                    </m:oMath>
                  </m:oMathPara>
                </a14:m>
                <a:br>
                  <a:rPr lang="es-MX" sz="2600" b="0" i="1" dirty="0">
                    <a:latin typeface="Cambria Math" panose="02040503050406030204" pitchFamily="18" charset="0"/>
                    <a:sym typeface="Wingdings" pitchFamily="2" charset="2"/>
                  </a:rPr>
                </a:br>
                <a:br>
                  <a:rPr lang="es-ES" sz="2600" b="0" i="1" dirty="0">
                    <a:latin typeface="Cambria Math" panose="02040503050406030204" pitchFamily="18" charset="0"/>
                    <a:sym typeface="Wingdings" pitchFamily="2" charset="2"/>
                  </a:rPr>
                </a:br>
                <a14:m>
                  <m:oMathPara xmlns:m="http://schemas.openxmlformats.org/officeDocument/2006/math">
                    <m:oMathParaPr>
                      <m:jc m:val="centerGroup"/>
                    </m:oMathParaPr>
                    <m:oMath xmlns:m="http://schemas.openxmlformats.org/officeDocument/2006/math">
                      <m:r>
                        <a:rPr lang="es-ES" sz="2600" b="0" i="1" smtClean="0">
                          <a:latin typeface="Cambria Math" panose="02040503050406030204" pitchFamily="18" charset="0"/>
                          <a:sym typeface="Wingdings" pitchFamily="2" charset="2"/>
                        </a:rPr>
                        <m:t>𝑉𝑎𝑟</m:t>
                      </m:r>
                      <m:d>
                        <m:dPr>
                          <m:ctrlPr>
                            <a:rPr lang="es-ES" sz="2600" b="0" i="1" smtClean="0">
                              <a:latin typeface="Cambria Math" panose="02040503050406030204" pitchFamily="18" charset="0"/>
                              <a:sym typeface="Wingdings" pitchFamily="2" charset="2"/>
                            </a:rPr>
                          </m:ctrlPr>
                        </m:dPr>
                        <m:e>
                          <m:acc>
                            <m:accPr>
                              <m:chr m:val="̅"/>
                              <m:ctrlPr>
                                <a:rPr lang="es-ES" sz="2600" b="0" i="1" smtClean="0">
                                  <a:latin typeface="Cambria Math" panose="02040503050406030204" pitchFamily="18" charset="0"/>
                                  <a:sym typeface="Wingdings" pitchFamily="2" charset="2"/>
                                </a:rPr>
                              </m:ctrlPr>
                            </m:accPr>
                            <m:e>
                              <m:r>
                                <a:rPr lang="es-ES" sz="2600" b="0" i="1" smtClean="0">
                                  <a:latin typeface="Cambria Math" panose="02040503050406030204" pitchFamily="18" charset="0"/>
                                  <a:sym typeface="Wingdings" pitchFamily="2" charset="2"/>
                                </a:rPr>
                                <m:t>𝑋</m:t>
                              </m:r>
                            </m:e>
                          </m:acc>
                        </m:e>
                      </m:d>
                      <m:r>
                        <a:rPr lang="es-ES" sz="2600" b="0" i="1" smtClean="0">
                          <a:latin typeface="Cambria Math" panose="02040503050406030204" pitchFamily="18" charset="0"/>
                          <a:sym typeface="Wingdings" pitchFamily="2" charset="2"/>
                        </a:rPr>
                        <m:t>=</m:t>
                      </m:r>
                      <m:r>
                        <a:rPr lang="es-ES" sz="2600" b="0" i="1" smtClean="0">
                          <a:latin typeface="Cambria Math" panose="02040503050406030204" pitchFamily="18" charset="0"/>
                          <a:sym typeface="Wingdings" pitchFamily="2" charset="2"/>
                        </a:rPr>
                        <m:t>𝑉𝑎𝑟</m:t>
                      </m:r>
                      <m:d>
                        <m:dPr>
                          <m:ctrlPr>
                            <a:rPr lang="es-ES" sz="2600" b="0" i="1" smtClean="0">
                              <a:latin typeface="Cambria Math" panose="02040503050406030204" pitchFamily="18" charset="0"/>
                              <a:sym typeface="Wingdings" pitchFamily="2" charset="2"/>
                            </a:rPr>
                          </m:ctrlPr>
                        </m:dPr>
                        <m:e>
                          <m:f>
                            <m:fPr>
                              <m:ctrlPr>
                                <a:rPr lang="es-ES" sz="2600" b="0" i="1" smtClean="0">
                                  <a:latin typeface="Cambria Math" panose="02040503050406030204" pitchFamily="18" charset="0"/>
                                  <a:sym typeface="Wingdings" pitchFamily="2" charset="2"/>
                                </a:rPr>
                              </m:ctrlPr>
                            </m:fPr>
                            <m:num>
                              <m:r>
                                <a:rPr lang="es-ES" sz="2600" b="0" i="1" smtClean="0">
                                  <a:latin typeface="Cambria Math" panose="02040503050406030204" pitchFamily="18" charset="0"/>
                                  <a:sym typeface="Wingdings" pitchFamily="2" charset="2"/>
                                </a:rPr>
                                <m:t>1</m:t>
                              </m:r>
                            </m:num>
                            <m:den>
                              <m:r>
                                <a:rPr lang="es-ES" sz="2600" b="0" i="1" smtClean="0">
                                  <a:latin typeface="Cambria Math" panose="02040503050406030204" pitchFamily="18" charset="0"/>
                                  <a:sym typeface="Wingdings" pitchFamily="2" charset="2"/>
                                </a:rPr>
                                <m:t>𝑛</m:t>
                              </m:r>
                            </m:den>
                          </m:f>
                        </m:e>
                      </m:d>
                      <m:r>
                        <a:rPr lang="es-ES" sz="2600" b="0" i="1" smtClean="0">
                          <a:latin typeface="Cambria Math" panose="02040503050406030204" pitchFamily="18" charset="0"/>
                          <a:sym typeface="Wingdings" pitchFamily="2" charset="2"/>
                        </a:rPr>
                        <m:t>𝑉𝑎𝑟</m:t>
                      </m:r>
                      <m:d>
                        <m:dPr>
                          <m:ctrlPr>
                            <a:rPr lang="es-ES" sz="2600" b="0" i="1" smtClean="0">
                              <a:latin typeface="Cambria Math" panose="02040503050406030204" pitchFamily="18" charset="0"/>
                              <a:sym typeface="Wingdings" pitchFamily="2" charset="2"/>
                            </a:rPr>
                          </m:ctrlPr>
                        </m:dPr>
                        <m:e>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𝑋</m:t>
                              </m:r>
                            </m:e>
                            <m:sub>
                              <m:r>
                                <a:rPr lang="es-ES" sz="2600" b="0" i="1" smtClean="0">
                                  <a:latin typeface="Cambria Math" panose="02040503050406030204" pitchFamily="18" charset="0"/>
                                  <a:sym typeface="Wingdings" pitchFamily="2" charset="2"/>
                                </a:rPr>
                                <m:t>1</m:t>
                              </m:r>
                            </m:sub>
                          </m:sSub>
                          <m:r>
                            <a:rPr lang="es-ES" sz="2600" b="0" i="1" smtClean="0">
                              <a:latin typeface="Cambria Math" panose="02040503050406030204" pitchFamily="18" charset="0"/>
                              <a:sym typeface="Wingdings" pitchFamily="2" charset="2"/>
                            </a:rPr>
                            <m:t>+…+</m:t>
                          </m:r>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𝑋</m:t>
                              </m:r>
                            </m:e>
                            <m:sub>
                              <m:r>
                                <a:rPr lang="es-ES" sz="2600" b="0" i="1" smtClean="0">
                                  <a:latin typeface="Cambria Math" panose="02040503050406030204" pitchFamily="18" charset="0"/>
                                  <a:sym typeface="Wingdings" pitchFamily="2" charset="2"/>
                                </a:rPr>
                                <m:t>𝑛</m:t>
                              </m:r>
                            </m:sub>
                          </m:sSub>
                        </m:e>
                      </m:d>
                      <m:r>
                        <a:rPr lang="es-ES" sz="2600" b="0" i="1" smtClean="0">
                          <a:latin typeface="Cambria Math" panose="02040503050406030204" pitchFamily="18" charset="0"/>
                          <a:sym typeface="Wingdings" pitchFamily="2" charset="2"/>
                        </a:rPr>
                        <m:t>=</m:t>
                      </m:r>
                      <m:f>
                        <m:fPr>
                          <m:ctrlPr>
                            <a:rPr lang="es-ES" sz="2600" b="0" i="1" smtClean="0">
                              <a:latin typeface="Cambria Math" panose="02040503050406030204" pitchFamily="18" charset="0"/>
                              <a:sym typeface="Wingdings" pitchFamily="2" charset="2"/>
                            </a:rPr>
                          </m:ctrlPr>
                        </m:fPr>
                        <m:num>
                          <m:r>
                            <a:rPr lang="es-ES" sz="2600" b="0" i="1" smtClean="0">
                              <a:latin typeface="Cambria Math" panose="02040503050406030204" pitchFamily="18" charset="0"/>
                              <a:sym typeface="Wingdings" pitchFamily="2" charset="2"/>
                            </a:rPr>
                            <m:t>1</m:t>
                          </m:r>
                        </m:num>
                        <m:den>
                          <m:sSup>
                            <m:sSupPr>
                              <m:ctrlPr>
                                <a:rPr lang="es-ES" sz="2600" b="0" i="1" smtClean="0">
                                  <a:latin typeface="Cambria Math" panose="02040503050406030204" pitchFamily="18" charset="0"/>
                                  <a:sym typeface="Wingdings" pitchFamily="2" charset="2"/>
                                </a:rPr>
                              </m:ctrlPr>
                            </m:sSupPr>
                            <m:e>
                              <m:r>
                                <a:rPr lang="es-ES" sz="2600" b="0" i="1" smtClean="0">
                                  <a:latin typeface="Cambria Math" panose="02040503050406030204" pitchFamily="18" charset="0"/>
                                  <a:sym typeface="Wingdings" pitchFamily="2" charset="2"/>
                                </a:rPr>
                                <m:t>𝑛</m:t>
                              </m:r>
                            </m:e>
                            <m:sup>
                              <m:r>
                                <a:rPr lang="es-ES" sz="2600" b="0" i="1" smtClean="0">
                                  <a:latin typeface="Cambria Math" panose="02040503050406030204" pitchFamily="18" charset="0"/>
                                  <a:sym typeface="Wingdings" pitchFamily="2" charset="2"/>
                                </a:rPr>
                                <m:t>2</m:t>
                              </m:r>
                            </m:sup>
                          </m:sSup>
                        </m:den>
                      </m:f>
                      <m:r>
                        <a:rPr lang="es-ES" sz="2600" b="0" i="1" smtClean="0">
                          <a:latin typeface="Cambria Math" panose="02040503050406030204" pitchFamily="18" charset="0"/>
                          <a:sym typeface="Wingdings" pitchFamily="2" charset="2"/>
                        </a:rPr>
                        <m:t> </m:t>
                      </m:r>
                      <m:r>
                        <a:rPr lang="es-ES" sz="2600" b="0" i="1" smtClean="0">
                          <a:latin typeface="Cambria Math" panose="02040503050406030204" pitchFamily="18" charset="0"/>
                          <a:sym typeface="Wingdings" pitchFamily="2" charset="2"/>
                        </a:rPr>
                        <m:t>𝑛</m:t>
                      </m:r>
                      <m:r>
                        <a:rPr lang="es-ES" sz="2600" b="0" i="1" smtClean="0">
                          <a:latin typeface="Cambria Math" panose="02040503050406030204" pitchFamily="18" charset="0"/>
                          <a:sym typeface="Wingdings" pitchFamily="2" charset="2"/>
                        </a:rPr>
                        <m:t> </m:t>
                      </m:r>
                      <m:sSup>
                        <m:sSupPr>
                          <m:ctrlPr>
                            <a:rPr lang="es-ES" sz="2600" b="0" i="1" smtClean="0">
                              <a:latin typeface="Cambria Math" panose="02040503050406030204" pitchFamily="18" charset="0"/>
                              <a:sym typeface="Wingdings" pitchFamily="2" charset="2"/>
                            </a:rPr>
                          </m:ctrlPr>
                        </m:sSupPr>
                        <m:e>
                          <m:r>
                            <a:rPr lang="es-ES" sz="2600" b="0" i="1" smtClean="0">
                              <a:latin typeface="Cambria Math" panose="02040503050406030204" pitchFamily="18" charset="0"/>
                              <a:sym typeface="Wingdings" pitchFamily="2" charset="2"/>
                            </a:rPr>
                            <m:t>𝜎</m:t>
                          </m:r>
                        </m:e>
                        <m:sup>
                          <m:r>
                            <a:rPr lang="es-ES" sz="2600" b="0" i="1" smtClean="0">
                              <a:latin typeface="Cambria Math" panose="02040503050406030204" pitchFamily="18" charset="0"/>
                              <a:sym typeface="Wingdings" pitchFamily="2" charset="2"/>
                            </a:rPr>
                            <m:t>2</m:t>
                          </m:r>
                        </m:sup>
                      </m:sSup>
                      <m:r>
                        <a:rPr lang="es-ES" sz="2600" b="0" i="1" smtClean="0">
                          <a:latin typeface="Cambria Math" panose="02040503050406030204" pitchFamily="18" charset="0"/>
                          <a:sym typeface="Wingdings" pitchFamily="2" charset="2"/>
                        </a:rPr>
                        <m:t>=</m:t>
                      </m:r>
                      <m:f>
                        <m:fPr>
                          <m:ctrlPr>
                            <a:rPr lang="es-ES" sz="2600" b="0" i="1" smtClean="0">
                              <a:latin typeface="Cambria Math" panose="02040503050406030204" pitchFamily="18" charset="0"/>
                              <a:sym typeface="Wingdings" pitchFamily="2" charset="2"/>
                            </a:rPr>
                          </m:ctrlPr>
                        </m:fPr>
                        <m:num>
                          <m:sSup>
                            <m:sSupPr>
                              <m:ctrlPr>
                                <a:rPr lang="es-ES" sz="2600" b="0" i="1" smtClean="0">
                                  <a:latin typeface="Cambria Math" panose="02040503050406030204" pitchFamily="18" charset="0"/>
                                  <a:sym typeface="Wingdings" pitchFamily="2" charset="2"/>
                                </a:rPr>
                              </m:ctrlPr>
                            </m:sSupPr>
                            <m:e>
                              <m:r>
                                <a:rPr lang="es-ES" sz="2600" b="0" i="1" smtClean="0">
                                  <a:latin typeface="Cambria Math" panose="02040503050406030204" pitchFamily="18" charset="0"/>
                                  <a:sym typeface="Wingdings" pitchFamily="2" charset="2"/>
                                </a:rPr>
                                <m:t>𝜎</m:t>
                              </m:r>
                            </m:e>
                            <m:sup>
                              <m:r>
                                <a:rPr lang="es-ES" sz="2600" b="0" i="1" smtClean="0">
                                  <a:latin typeface="Cambria Math" panose="02040503050406030204" pitchFamily="18" charset="0"/>
                                  <a:sym typeface="Wingdings" pitchFamily="2" charset="2"/>
                                </a:rPr>
                                <m:t>2</m:t>
                              </m:r>
                            </m:sup>
                          </m:sSup>
                        </m:num>
                        <m:den>
                          <m:r>
                            <a:rPr lang="es-ES" sz="2600" b="0" i="1" smtClean="0">
                              <a:latin typeface="Cambria Math" panose="02040503050406030204" pitchFamily="18" charset="0"/>
                              <a:sym typeface="Wingdings" pitchFamily="2" charset="2"/>
                            </a:rPr>
                            <m:t>𝑛</m:t>
                          </m:r>
                        </m:den>
                      </m:f>
                    </m:oMath>
                    <m:oMath xmlns:m="http://schemas.openxmlformats.org/officeDocument/2006/math">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𝜎</m:t>
                          </m:r>
                        </m:e>
                        <m:sub>
                          <m:acc>
                            <m:accPr>
                              <m:chr m:val="̅"/>
                              <m:ctrlPr>
                                <a:rPr lang="es-ES" sz="2600" b="0" i="1" smtClean="0">
                                  <a:latin typeface="Cambria Math" panose="02040503050406030204" pitchFamily="18" charset="0"/>
                                  <a:sym typeface="Wingdings" pitchFamily="2" charset="2"/>
                                </a:rPr>
                              </m:ctrlPr>
                            </m:accPr>
                            <m:e>
                              <m:r>
                                <a:rPr lang="es-ES" sz="2600" b="0" i="1" smtClean="0">
                                  <a:latin typeface="Cambria Math" panose="02040503050406030204" pitchFamily="18" charset="0"/>
                                  <a:sym typeface="Wingdings" pitchFamily="2" charset="2"/>
                                </a:rPr>
                                <m:t>𝑋</m:t>
                              </m:r>
                            </m:e>
                          </m:acc>
                        </m:sub>
                      </m:sSub>
                      <m:r>
                        <a:rPr lang="es-ES" sz="2600" b="0" i="1" smtClean="0">
                          <a:latin typeface="Cambria Math" panose="02040503050406030204" pitchFamily="18" charset="0"/>
                          <a:sym typeface="Wingdings" pitchFamily="2" charset="2"/>
                        </a:rPr>
                        <m:t>=</m:t>
                      </m:r>
                      <m:f>
                        <m:fPr>
                          <m:ctrlPr>
                            <a:rPr lang="es-ES" sz="2600" b="0" i="1" smtClean="0">
                              <a:latin typeface="Cambria Math" panose="02040503050406030204" pitchFamily="18" charset="0"/>
                              <a:sym typeface="Wingdings" pitchFamily="2" charset="2"/>
                            </a:rPr>
                          </m:ctrlPr>
                        </m:fPr>
                        <m:num>
                          <m:r>
                            <a:rPr lang="es-ES" sz="2600" b="0" i="1" smtClean="0">
                              <a:latin typeface="Cambria Math" panose="02040503050406030204" pitchFamily="18" charset="0"/>
                              <a:sym typeface="Wingdings" pitchFamily="2" charset="2"/>
                            </a:rPr>
                            <m:t>𝜎</m:t>
                          </m:r>
                        </m:num>
                        <m:den>
                          <m:rad>
                            <m:radPr>
                              <m:degHide m:val="on"/>
                              <m:ctrlPr>
                                <a:rPr lang="es-ES" sz="2600" b="0" i="1" smtClean="0">
                                  <a:latin typeface="Cambria Math" panose="02040503050406030204" pitchFamily="18" charset="0"/>
                                  <a:sym typeface="Wingdings" pitchFamily="2" charset="2"/>
                                </a:rPr>
                              </m:ctrlPr>
                            </m:radPr>
                            <m:deg/>
                            <m:e>
                              <m:r>
                                <a:rPr lang="es-ES" sz="2600" b="0" i="1" smtClean="0">
                                  <a:latin typeface="Cambria Math" panose="02040503050406030204" pitchFamily="18" charset="0"/>
                                  <a:sym typeface="Wingdings" pitchFamily="2" charset="2"/>
                                </a:rPr>
                                <m:t>𝑛</m:t>
                              </m:r>
                            </m:e>
                          </m:rad>
                        </m:den>
                      </m:f>
                    </m:oMath>
                  </m:oMathPara>
                </a14:m>
                <a:endParaRPr lang="es-ES" sz="2600" dirty="0">
                  <a:latin typeface="Cambria Math" panose="02040503050406030204" pitchFamily="18" charset="0"/>
                  <a:sym typeface="Wingdings" pitchFamily="2" charset="2"/>
                </a:endParaRPr>
              </a:p>
              <a:p>
                <a:pPr lvl="1"/>
                <a:endParaRPr lang="es-ES" sz="2600" dirty="0">
                  <a:latin typeface="Cambria Math" panose="02040503050406030204" pitchFamily="18" charset="0"/>
                  <a:sym typeface="Wingdings" pitchFamily="2" charset="2"/>
                </a:endParaRPr>
              </a:p>
              <a:p>
                <a:pPr lvl="1"/>
                <a:endParaRPr lang="es-ES" sz="2600" b="0" dirty="0">
                  <a:latin typeface="Cambria Math" panose="02040503050406030204" pitchFamily="18" charset="0"/>
                  <a:sym typeface="Wingdings" pitchFamily="2" charset="2"/>
                </a:endParaRPr>
              </a:p>
              <a:p>
                <a:pPr lvl="1"/>
                <a:endParaRPr lang="es-ES" sz="2600" dirty="0">
                  <a:solidFill>
                    <a:schemeClr val="tx1"/>
                  </a:solidFill>
                  <a:latin typeface="Cambria Math" panose="02040503050406030204" pitchFamily="18" charset="0"/>
                  <a:sym typeface="Wingdings" pitchFamily="2" charset="2"/>
                </a:endParaRPr>
              </a:p>
              <a:p>
                <a:pPr marL="266700" lvl="1" indent="0">
                  <a:buNone/>
                </a:pPr>
                <a:endParaRPr lang="es-ES" sz="2600" dirty="0">
                  <a:latin typeface="Cambria Math" panose="02040503050406030204" pitchFamily="18" charset="0"/>
                  <a:sym typeface="Wingdings" pitchFamily="2" charset="2"/>
                </a:endParaRPr>
              </a:p>
              <a:p>
                <a:pPr marL="266700" lvl="1" indent="0">
                  <a:buNone/>
                </a:pPr>
                <a:endParaRPr lang="es-ES" sz="2800" dirty="0">
                  <a:sym typeface="Wingdings" pitchFamily="2" charset="2"/>
                </a:endParaRPr>
              </a:p>
              <a:p>
                <a:pPr lvl="1"/>
                <a:endParaRPr lang="es-ES" sz="2800" dirty="0"/>
              </a:p>
              <a:p>
                <a:pPr lvl="1"/>
                <a:endParaRPr lang="es-ES" sz="2800" dirty="0"/>
              </a:p>
              <a:p>
                <a:pPr lvl="1"/>
                <a:endParaRPr lang="es-ES" sz="2800" dirty="0"/>
              </a:p>
            </p:txBody>
          </p:sp>
        </mc:Choice>
        <mc:Fallback xmlns="">
          <p:sp>
            <p:nvSpPr>
              <p:cNvPr id="4" name="Content Placeholder 3">
                <a:extLst>
                  <a:ext uri="{FF2B5EF4-FFF2-40B4-BE49-F238E27FC236}">
                    <a16:creationId xmlns:a16="http://schemas.microsoft.com/office/drawing/2014/main" id="{714750D5-10E1-439F-80ED-D90028C60C06}"/>
                  </a:ext>
                </a:extLst>
              </p:cNvPr>
              <p:cNvSpPr>
                <a:spLocks noGrp="1" noRot="1" noChangeAspect="1" noMove="1" noResize="1" noEditPoints="1" noAdjustHandles="1" noChangeArrowheads="1" noChangeShapeType="1" noTextEdit="1"/>
              </p:cNvSpPr>
              <p:nvPr>
                <p:ph idx="1"/>
              </p:nvPr>
            </p:nvSpPr>
            <p:spPr>
              <a:xfrm>
                <a:off x="431999" y="1512000"/>
                <a:ext cx="9500895" cy="4679250"/>
              </a:xfrm>
              <a:blipFill>
                <a:blip r:embed="rId3"/>
                <a:stretch>
                  <a:fillRect t="-3125"/>
                </a:stretch>
              </a:blipFill>
            </p:spPr>
            <p:txBody>
              <a:bodyPr/>
              <a:lstStyle/>
              <a:p>
                <a:r>
                  <a:rPr lang="es-ES">
                    <a:noFill/>
                  </a:rPr>
                  <a:t> </a:t>
                </a:r>
              </a:p>
            </p:txBody>
          </p:sp>
        </mc:Fallback>
      </mc:AlternateContent>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28</a:t>
            </a:fld>
            <a:endParaRPr lang="es-ES" noProof="1"/>
          </a:p>
        </p:txBody>
      </p:sp>
      <p:sp>
        <p:nvSpPr>
          <p:cNvPr id="6" name="Rectángulo redondeado 4">
            <a:extLst>
              <a:ext uri="{FF2B5EF4-FFF2-40B4-BE49-F238E27FC236}">
                <a16:creationId xmlns:a16="http://schemas.microsoft.com/office/drawing/2014/main" id="{DE14940B-07D4-4A28-A325-0D3FA4F51CBD}"/>
              </a:ext>
            </a:extLst>
          </p:cNvPr>
          <p:cNvSpPr/>
          <p:nvPr/>
        </p:nvSpPr>
        <p:spPr>
          <a:xfrm>
            <a:off x="995422" y="3699622"/>
            <a:ext cx="8634495" cy="1646378"/>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s-ES"/>
          </a:p>
        </p:txBody>
      </p:sp>
      <p:sp>
        <p:nvSpPr>
          <p:cNvPr id="7" name="Llamada rectangular redondeada 6">
            <a:extLst>
              <a:ext uri="{FF2B5EF4-FFF2-40B4-BE49-F238E27FC236}">
                <a16:creationId xmlns:a16="http://schemas.microsoft.com/office/drawing/2014/main" id="{12AB4F47-22AC-4179-B053-4F609B151146}"/>
              </a:ext>
            </a:extLst>
          </p:cNvPr>
          <p:cNvSpPr/>
          <p:nvPr/>
        </p:nvSpPr>
        <p:spPr>
          <a:xfrm>
            <a:off x="1284790" y="5532698"/>
            <a:ext cx="5567424" cy="1143375"/>
          </a:xfrm>
          <a:prstGeom prst="wedgeRoundRectCallout">
            <a:avLst>
              <a:gd name="adj1" fmla="val 57115"/>
              <a:gd name="adj2" fmla="val -58690"/>
              <a:gd name="adj3" fmla="val 16667"/>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b="1" dirty="0">
                <a:solidFill>
                  <a:schemeClr val="tx1"/>
                </a:solidFill>
              </a:rPr>
              <a:t>¿Y la varianza y desviación </a:t>
            </a:r>
            <a:r>
              <a:rPr lang="es-ES" b="1" dirty="0" err="1">
                <a:solidFill>
                  <a:schemeClr val="tx1"/>
                </a:solidFill>
              </a:rPr>
              <a:t>típida</a:t>
            </a:r>
            <a:r>
              <a:rPr lang="es-ES" b="1" dirty="0">
                <a:solidFill>
                  <a:schemeClr val="tx1"/>
                </a:solidFill>
              </a:rPr>
              <a:t> de la media muestral?. Está controlada y depende únicamente de la desviación típica poblacional y el tamaño de la muestra</a:t>
            </a:r>
            <a:endParaRPr lang="es-ES" dirty="0"/>
          </a:p>
        </p:txBody>
      </p:sp>
    </p:spTree>
    <p:extLst>
      <p:ext uri="{BB962C8B-B14F-4D97-AF65-F5344CB8AC3E}">
        <p14:creationId xmlns:p14="http://schemas.microsoft.com/office/powerpoint/2010/main" val="23902617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¿podemos estimar la media poblacional?</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512000"/>
                <a:ext cx="9500895" cy="4679250"/>
              </a:xfrm>
            </p:spPr>
            <p:txBody>
              <a:bodyPr/>
              <a:lstStyle/>
              <a:p>
                <a:pPr lvl="1"/>
                <a:r>
                  <a:rPr lang="es-ES" sz="2600" dirty="0">
                    <a:latin typeface="Cambria Math" panose="02040503050406030204" pitchFamily="18" charset="0"/>
                    <a:sym typeface="Wingdings" pitchFamily="2" charset="2"/>
                  </a:rPr>
                  <a:t>Imaginemos que tenemos una población con media </a:t>
                </a:r>
                <a14:m>
                  <m:oMath xmlns:m="http://schemas.openxmlformats.org/officeDocument/2006/math">
                    <m:r>
                      <a:rPr lang="es-ES" sz="2600" b="0" i="1" smtClean="0">
                        <a:latin typeface="Cambria Math" panose="02040503050406030204" pitchFamily="18" charset="0"/>
                        <a:sym typeface="Wingdings" pitchFamily="2" charset="2"/>
                      </a:rPr>
                      <m:t>𝜇</m:t>
                    </m:r>
                  </m:oMath>
                </a14:m>
                <a:r>
                  <a:rPr lang="es-ES" sz="2600" dirty="0">
                    <a:latin typeface="Cambria Math" panose="02040503050406030204" pitchFamily="18" charset="0"/>
                    <a:sym typeface="Wingdings" pitchFamily="2" charset="2"/>
                  </a:rPr>
                  <a:t> y varianza </a:t>
                </a:r>
                <a14:m>
                  <m:oMath xmlns:m="http://schemas.openxmlformats.org/officeDocument/2006/math">
                    <m:sSup>
                      <m:sSupPr>
                        <m:ctrlPr>
                          <a:rPr lang="es-ES" sz="2600" b="0" i="1" smtClean="0">
                            <a:latin typeface="Cambria Math" panose="02040503050406030204" pitchFamily="18" charset="0"/>
                            <a:sym typeface="Wingdings" pitchFamily="2" charset="2"/>
                          </a:rPr>
                        </m:ctrlPr>
                      </m:sSupPr>
                      <m:e>
                        <m:r>
                          <a:rPr lang="es-ES" sz="2600" b="0" i="1" smtClean="0">
                            <a:latin typeface="Cambria Math" panose="02040503050406030204" pitchFamily="18" charset="0"/>
                            <a:sym typeface="Wingdings" pitchFamily="2" charset="2"/>
                          </a:rPr>
                          <m:t>𝜎</m:t>
                        </m:r>
                      </m:e>
                      <m:sup>
                        <m:r>
                          <a:rPr lang="es-ES" sz="2600" b="0" i="1" smtClean="0">
                            <a:latin typeface="Cambria Math" panose="02040503050406030204" pitchFamily="18" charset="0"/>
                            <a:sym typeface="Wingdings" pitchFamily="2" charset="2"/>
                          </a:rPr>
                          <m:t>2</m:t>
                        </m:r>
                      </m:sup>
                    </m:sSup>
                  </m:oMath>
                </a14:m>
                <a:r>
                  <a:rPr lang="es-ES" sz="2600" dirty="0">
                    <a:latin typeface="Cambria Math" panose="02040503050406030204" pitchFamily="18" charset="0"/>
                    <a:sym typeface="Wingdings" pitchFamily="2" charset="2"/>
                  </a:rPr>
                  <a:t>. </a:t>
                </a:r>
              </a:p>
              <a:p>
                <a:pPr marL="266700" lvl="1" indent="0">
                  <a:buNone/>
                </a:pPr>
                <a:endParaRPr lang="es-ES" sz="2600" dirty="0">
                  <a:latin typeface="Cambria Math" panose="02040503050406030204" pitchFamily="18" charset="0"/>
                  <a:sym typeface="Wingdings" pitchFamily="2" charset="2"/>
                </a:endParaRPr>
              </a:p>
              <a:p>
                <a:pPr marL="266700" lvl="1" indent="0">
                  <a:buNone/>
                </a:pPr>
                <a14:m>
                  <m:oMathPara xmlns:m="http://schemas.openxmlformats.org/officeDocument/2006/math">
                    <m:oMathParaPr>
                      <m:jc m:val="centerGroup"/>
                    </m:oMathParaPr>
                    <m:oMath xmlns:m="http://schemas.openxmlformats.org/officeDocument/2006/math">
                      <m:acc>
                        <m:accPr>
                          <m:chr m:val="̅"/>
                          <m:ctrlPr>
                            <a:rPr lang="es-ES" sz="2600" i="1" smtClean="0">
                              <a:latin typeface="Cambria Math" panose="02040503050406030204" pitchFamily="18" charset="0"/>
                              <a:sym typeface="Wingdings" pitchFamily="2" charset="2"/>
                            </a:rPr>
                          </m:ctrlPr>
                        </m:accPr>
                        <m:e>
                          <m:r>
                            <a:rPr lang="es-ES" sz="2600" b="0" i="1" smtClean="0">
                              <a:latin typeface="Cambria Math" panose="02040503050406030204" pitchFamily="18" charset="0"/>
                              <a:sym typeface="Wingdings" pitchFamily="2" charset="2"/>
                            </a:rPr>
                            <m:t>𝑋</m:t>
                          </m:r>
                        </m:e>
                      </m:acc>
                      <m:r>
                        <a:rPr lang="es-ES" sz="2600" b="0" i="1" smtClean="0">
                          <a:latin typeface="Cambria Math" panose="02040503050406030204" pitchFamily="18" charset="0"/>
                          <a:sym typeface="Wingdings" pitchFamily="2" charset="2"/>
                        </a:rPr>
                        <m:t>=</m:t>
                      </m:r>
                      <m:f>
                        <m:fPr>
                          <m:ctrlPr>
                            <a:rPr lang="es-ES" sz="2600" b="0" i="1" smtClean="0">
                              <a:latin typeface="Cambria Math" panose="02040503050406030204" pitchFamily="18" charset="0"/>
                              <a:sym typeface="Wingdings" pitchFamily="2" charset="2"/>
                            </a:rPr>
                          </m:ctrlPr>
                        </m:fPr>
                        <m:num>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𝑋</m:t>
                              </m:r>
                            </m:e>
                            <m:sub>
                              <m:r>
                                <a:rPr lang="es-ES" sz="2600" b="0" i="1" smtClean="0">
                                  <a:latin typeface="Cambria Math" panose="02040503050406030204" pitchFamily="18" charset="0"/>
                                  <a:sym typeface="Wingdings" pitchFamily="2" charset="2"/>
                                </a:rPr>
                                <m:t>1</m:t>
                              </m:r>
                            </m:sub>
                          </m:sSub>
                          <m:r>
                            <a:rPr lang="es-ES" sz="2600" b="0" i="1" smtClean="0">
                              <a:latin typeface="Cambria Math" panose="02040503050406030204" pitchFamily="18" charset="0"/>
                              <a:sym typeface="Wingdings" pitchFamily="2" charset="2"/>
                            </a:rPr>
                            <m:t>+</m:t>
                          </m:r>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𝑋</m:t>
                              </m:r>
                            </m:e>
                            <m:sub>
                              <m:r>
                                <a:rPr lang="es-ES" sz="2600" b="0" i="1" smtClean="0">
                                  <a:latin typeface="Cambria Math" panose="02040503050406030204" pitchFamily="18" charset="0"/>
                                  <a:sym typeface="Wingdings" pitchFamily="2" charset="2"/>
                                </a:rPr>
                                <m:t>2</m:t>
                              </m:r>
                            </m:sub>
                          </m:sSub>
                          <m:r>
                            <a:rPr lang="es-ES" sz="2600" b="0" i="1" smtClean="0">
                              <a:latin typeface="Cambria Math" panose="02040503050406030204" pitchFamily="18" charset="0"/>
                              <a:sym typeface="Wingdings" pitchFamily="2" charset="2"/>
                            </a:rPr>
                            <m:t>+…+</m:t>
                          </m:r>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𝑋</m:t>
                              </m:r>
                            </m:e>
                            <m:sub>
                              <m:r>
                                <a:rPr lang="es-ES" sz="2600" b="0" i="1" smtClean="0">
                                  <a:latin typeface="Cambria Math" panose="02040503050406030204" pitchFamily="18" charset="0"/>
                                  <a:sym typeface="Wingdings" pitchFamily="2" charset="2"/>
                                </a:rPr>
                                <m:t>𝑛</m:t>
                              </m:r>
                            </m:sub>
                          </m:sSub>
                        </m:num>
                        <m:den>
                          <m:r>
                            <a:rPr lang="es-ES" sz="2600" b="0" i="1" smtClean="0">
                              <a:latin typeface="Cambria Math" panose="02040503050406030204" pitchFamily="18" charset="0"/>
                              <a:sym typeface="Wingdings" pitchFamily="2" charset="2"/>
                            </a:rPr>
                            <m:t>𝑛</m:t>
                          </m:r>
                        </m:den>
                      </m:f>
                      <m:r>
                        <a:rPr lang="es-ES" sz="2600" b="0" i="1" smtClean="0">
                          <a:latin typeface="Cambria Math" panose="02040503050406030204" pitchFamily="18" charset="0"/>
                          <a:sym typeface="Wingdings" pitchFamily="2" charset="2"/>
                        </a:rPr>
                        <m:t>        </m:t>
                      </m:r>
                      <m:r>
                        <a:rPr lang="es-ES" sz="2600" b="0" i="1" smtClean="0">
                          <a:latin typeface="Cambria Math" panose="02040503050406030204" pitchFamily="18" charset="0"/>
                          <a:sym typeface="Wingdings" pitchFamily="2" charset="2"/>
                        </a:rPr>
                        <m:t>𝐸</m:t>
                      </m:r>
                      <m:d>
                        <m:dPr>
                          <m:ctrlPr>
                            <a:rPr lang="es-ES" sz="2600" b="0" i="1" smtClean="0">
                              <a:latin typeface="Cambria Math" panose="02040503050406030204" pitchFamily="18" charset="0"/>
                              <a:sym typeface="Wingdings" pitchFamily="2" charset="2"/>
                            </a:rPr>
                          </m:ctrlPr>
                        </m:dPr>
                        <m:e>
                          <m:acc>
                            <m:accPr>
                              <m:chr m:val="̅"/>
                              <m:ctrlPr>
                                <a:rPr lang="es-ES" sz="2600" b="0" i="1" smtClean="0">
                                  <a:latin typeface="Cambria Math" panose="02040503050406030204" pitchFamily="18" charset="0"/>
                                  <a:sym typeface="Wingdings" pitchFamily="2" charset="2"/>
                                </a:rPr>
                              </m:ctrlPr>
                            </m:accPr>
                            <m:e>
                              <m:r>
                                <a:rPr lang="es-ES" sz="2600" b="0" i="1" smtClean="0">
                                  <a:latin typeface="Cambria Math" panose="02040503050406030204" pitchFamily="18" charset="0"/>
                                  <a:sym typeface="Wingdings" pitchFamily="2" charset="2"/>
                                </a:rPr>
                                <m:t>𝑋</m:t>
                              </m:r>
                            </m:e>
                          </m:acc>
                        </m:e>
                      </m:d>
                      <m:r>
                        <a:rPr lang="es-ES" sz="2600" b="0" i="1" smtClean="0">
                          <a:latin typeface="Cambria Math" panose="02040503050406030204" pitchFamily="18" charset="0"/>
                          <a:sym typeface="Wingdings" pitchFamily="2" charset="2"/>
                        </a:rPr>
                        <m:t>=</m:t>
                      </m:r>
                      <m:f>
                        <m:fPr>
                          <m:ctrlPr>
                            <a:rPr lang="es-ES" sz="2600" b="0" i="1" smtClean="0">
                              <a:latin typeface="Cambria Math" panose="02040503050406030204" pitchFamily="18" charset="0"/>
                              <a:sym typeface="Wingdings" pitchFamily="2" charset="2"/>
                            </a:rPr>
                          </m:ctrlPr>
                        </m:fPr>
                        <m:num>
                          <m:r>
                            <a:rPr lang="es-ES" sz="2600" b="0" i="1" smtClean="0">
                              <a:latin typeface="Cambria Math" panose="02040503050406030204" pitchFamily="18" charset="0"/>
                              <a:sym typeface="Wingdings" pitchFamily="2" charset="2"/>
                            </a:rPr>
                            <m:t>𝐸</m:t>
                          </m:r>
                          <m:d>
                            <m:dPr>
                              <m:ctrlPr>
                                <a:rPr lang="es-ES" sz="2600" b="0" i="1" smtClean="0">
                                  <a:latin typeface="Cambria Math" panose="02040503050406030204" pitchFamily="18" charset="0"/>
                                  <a:sym typeface="Wingdings" pitchFamily="2" charset="2"/>
                                </a:rPr>
                              </m:ctrlPr>
                            </m:dPr>
                            <m:e>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𝑋</m:t>
                                  </m:r>
                                </m:e>
                                <m:sub>
                                  <m:r>
                                    <a:rPr lang="es-ES" sz="2600" b="0" i="1" smtClean="0">
                                      <a:latin typeface="Cambria Math" panose="02040503050406030204" pitchFamily="18" charset="0"/>
                                      <a:sym typeface="Wingdings" pitchFamily="2" charset="2"/>
                                    </a:rPr>
                                    <m:t>1</m:t>
                                  </m:r>
                                </m:sub>
                              </m:sSub>
                            </m:e>
                          </m:d>
                          <m:r>
                            <a:rPr lang="es-ES" sz="2600" b="0" i="1" smtClean="0">
                              <a:latin typeface="Cambria Math" panose="02040503050406030204" pitchFamily="18" charset="0"/>
                              <a:sym typeface="Wingdings" pitchFamily="2" charset="2"/>
                            </a:rPr>
                            <m:t>+…+</m:t>
                          </m:r>
                          <m:r>
                            <a:rPr lang="es-ES" sz="2600" b="0" i="1" smtClean="0">
                              <a:latin typeface="Cambria Math" panose="02040503050406030204" pitchFamily="18" charset="0"/>
                              <a:sym typeface="Wingdings" pitchFamily="2" charset="2"/>
                            </a:rPr>
                            <m:t>𝐸</m:t>
                          </m:r>
                          <m:r>
                            <a:rPr lang="es-ES" sz="2600" b="0" i="1" smtClean="0">
                              <a:latin typeface="Cambria Math" panose="02040503050406030204" pitchFamily="18" charset="0"/>
                              <a:sym typeface="Wingdings" pitchFamily="2" charset="2"/>
                            </a:rPr>
                            <m:t>(</m:t>
                          </m:r>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𝑋</m:t>
                              </m:r>
                            </m:e>
                            <m:sub>
                              <m:r>
                                <a:rPr lang="es-ES" sz="2600" b="0" i="1" smtClean="0">
                                  <a:latin typeface="Cambria Math" panose="02040503050406030204" pitchFamily="18" charset="0"/>
                                  <a:sym typeface="Wingdings" pitchFamily="2" charset="2"/>
                                </a:rPr>
                                <m:t>𝑛</m:t>
                              </m:r>
                            </m:sub>
                          </m:sSub>
                          <m:r>
                            <a:rPr lang="es-ES" sz="2600" b="0" i="1" smtClean="0">
                              <a:latin typeface="Cambria Math" panose="02040503050406030204" pitchFamily="18" charset="0"/>
                              <a:sym typeface="Wingdings" pitchFamily="2" charset="2"/>
                            </a:rPr>
                            <m:t>)</m:t>
                          </m:r>
                        </m:num>
                        <m:den>
                          <m:r>
                            <a:rPr lang="es-ES" sz="2600" b="0" i="1" smtClean="0">
                              <a:latin typeface="Cambria Math" panose="02040503050406030204" pitchFamily="18" charset="0"/>
                              <a:sym typeface="Wingdings" pitchFamily="2" charset="2"/>
                            </a:rPr>
                            <m:t>𝑛</m:t>
                          </m:r>
                        </m:den>
                      </m:f>
                      <m:r>
                        <a:rPr lang="es-ES" sz="2600" b="0" i="1" smtClean="0">
                          <a:latin typeface="Cambria Math" panose="02040503050406030204" pitchFamily="18" charset="0"/>
                          <a:sym typeface="Wingdings" pitchFamily="2" charset="2"/>
                        </a:rPr>
                        <m:t>=</m:t>
                      </m:r>
                      <m:f>
                        <m:fPr>
                          <m:ctrlPr>
                            <a:rPr lang="es-ES" sz="2600" b="0" i="1" smtClean="0">
                              <a:latin typeface="Cambria Math" panose="02040503050406030204" pitchFamily="18" charset="0"/>
                              <a:sym typeface="Wingdings" pitchFamily="2" charset="2"/>
                            </a:rPr>
                          </m:ctrlPr>
                        </m:fPr>
                        <m:num>
                          <m:r>
                            <a:rPr lang="es-ES" sz="2600" b="0" i="1" smtClean="0">
                              <a:latin typeface="Cambria Math" panose="02040503050406030204" pitchFamily="18" charset="0"/>
                              <a:sym typeface="Wingdings" pitchFamily="2" charset="2"/>
                            </a:rPr>
                            <m:t>𝑛</m:t>
                          </m:r>
                          <m:r>
                            <a:rPr lang="es-ES" sz="2600" b="0" i="1" smtClean="0">
                              <a:latin typeface="Cambria Math" panose="02040503050406030204" pitchFamily="18" charset="0"/>
                              <a:sym typeface="Wingdings" pitchFamily="2" charset="2"/>
                            </a:rPr>
                            <m:t> </m:t>
                          </m:r>
                          <m:r>
                            <a:rPr lang="es-ES" sz="2600" b="0" i="1" smtClean="0">
                              <a:latin typeface="Cambria Math" panose="02040503050406030204" pitchFamily="18" charset="0"/>
                              <a:sym typeface="Wingdings" pitchFamily="2" charset="2"/>
                            </a:rPr>
                            <m:t>𝜇</m:t>
                          </m:r>
                        </m:num>
                        <m:den>
                          <m:r>
                            <a:rPr lang="es-ES" sz="2600" b="0" i="1" smtClean="0">
                              <a:latin typeface="Cambria Math" panose="02040503050406030204" pitchFamily="18" charset="0"/>
                              <a:sym typeface="Wingdings" pitchFamily="2" charset="2"/>
                            </a:rPr>
                            <m:t>𝑛</m:t>
                          </m:r>
                        </m:den>
                      </m:f>
                      <m:r>
                        <a:rPr lang="es-ES" sz="2600" b="0" i="1" smtClean="0">
                          <a:latin typeface="Cambria Math" panose="02040503050406030204" pitchFamily="18" charset="0"/>
                          <a:sym typeface="Wingdings" pitchFamily="2" charset="2"/>
                        </a:rPr>
                        <m:t>=</m:t>
                      </m:r>
                      <m:r>
                        <a:rPr lang="es-ES" sz="2600" b="0" i="1" smtClean="0">
                          <a:latin typeface="Cambria Math" panose="02040503050406030204" pitchFamily="18" charset="0"/>
                          <a:sym typeface="Wingdings" pitchFamily="2" charset="2"/>
                        </a:rPr>
                        <m:t>𝜇</m:t>
                      </m:r>
                    </m:oMath>
                  </m:oMathPara>
                </a14:m>
                <a:br>
                  <a:rPr lang="es-MX" sz="2600" b="0" i="1" dirty="0">
                    <a:latin typeface="Cambria Math" panose="02040503050406030204" pitchFamily="18" charset="0"/>
                    <a:sym typeface="Wingdings" pitchFamily="2" charset="2"/>
                  </a:rPr>
                </a:br>
                <a:br>
                  <a:rPr lang="es-ES" sz="2600" b="0" i="1" dirty="0">
                    <a:latin typeface="Cambria Math" panose="02040503050406030204" pitchFamily="18" charset="0"/>
                    <a:sym typeface="Wingdings" pitchFamily="2" charset="2"/>
                  </a:rPr>
                </a:br>
                <a14:m>
                  <m:oMathPara xmlns:m="http://schemas.openxmlformats.org/officeDocument/2006/math">
                    <m:oMathParaPr>
                      <m:jc m:val="centerGroup"/>
                    </m:oMathParaPr>
                    <m:oMath xmlns:m="http://schemas.openxmlformats.org/officeDocument/2006/math">
                      <m:r>
                        <a:rPr lang="es-ES" sz="2600" b="0" i="1" smtClean="0">
                          <a:latin typeface="Cambria Math" panose="02040503050406030204" pitchFamily="18" charset="0"/>
                          <a:sym typeface="Wingdings" pitchFamily="2" charset="2"/>
                        </a:rPr>
                        <m:t>𝑉𝑎𝑟</m:t>
                      </m:r>
                      <m:d>
                        <m:dPr>
                          <m:ctrlPr>
                            <a:rPr lang="es-ES" sz="2600" b="0" i="1" smtClean="0">
                              <a:latin typeface="Cambria Math" panose="02040503050406030204" pitchFamily="18" charset="0"/>
                              <a:sym typeface="Wingdings" pitchFamily="2" charset="2"/>
                            </a:rPr>
                          </m:ctrlPr>
                        </m:dPr>
                        <m:e>
                          <m:acc>
                            <m:accPr>
                              <m:chr m:val="̅"/>
                              <m:ctrlPr>
                                <a:rPr lang="es-ES" sz="2600" b="0" i="1" smtClean="0">
                                  <a:latin typeface="Cambria Math" panose="02040503050406030204" pitchFamily="18" charset="0"/>
                                  <a:sym typeface="Wingdings" pitchFamily="2" charset="2"/>
                                </a:rPr>
                              </m:ctrlPr>
                            </m:accPr>
                            <m:e>
                              <m:r>
                                <a:rPr lang="es-ES" sz="2600" b="0" i="1" smtClean="0">
                                  <a:latin typeface="Cambria Math" panose="02040503050406030204" pitchFamily="18" charset="0"/>
                                  <a:sym typeface="Wingdings" pitchFamily="2" charset="2"/>
                                </a:rPr>
                                <m:t>𝑋</m:t>
                              </m:r>
                            </m:e>
                          </m:acc>
                        </m:e>
                      </m:d>
                      <m:r>
                        <a:rPr lang="es-ES" sz="2600" b="0" i="1" smtClean="0">
                          <a:latin typeface="Cambria Math" panose="02040503050406030204" pitchFamily="18" charset="0"/>
                          <a:sym typeface="Wingdings" pitchFamily="2" charset="2"/>
                        </a:rPr>
                        <m:t>=</m:t>
                      </m:r>
                      <m:r>
                        <a:rPr lang="es-ES" sz="2600" b="0" i="1" smtClean="0">
                          <a:latin typeface="Cambria Math" panose="02040503050406030204" pitchFamily="18" charset="0"/>
                          <a:sym typeface="Wingdings" pitchFamily="2" charset="2"/>
                        </a:rPr>
                        <m:t>𝑉𝑎𝑟</m:t>
                      </m:r>
                      <m:d>
                        <m:dPr>
                          <m:ctrlPr>
                            <a:rPr lang="es-ES" sz="2600" b="0" i="1" smtClean="0">
                              <a:latin typeface="Cambria Math" panose="02040503050406030204" pitchFamily="18" charset="0"/>
                              <a:sym typeface="Wingdings" pitchFamily="2" charset="2"/>
                            </a:rPr>
                          </m:ctrlPr>
                        </m:dPr>
                        <m:e>
                          <m:f>
                            <m:fPr>
                              <m:ctrlPr>
                                <a:rPr lang="es-ES" sz="2600" b="0" i="1" smtClean="0">
                                  <a:latin typeface="Cambria Math" panose="02040503050406030204" pitchFamily="18" charset="0"/>
                                  <a:sym typeface="Wingdings" pitchFamily="2" charset="2"/>
                                </a:rPr>
                              </m:ctrlPr>
                            </m:fPr>
                            <m:num>
                              <m:r>
                                <a:rPr lang="es-ES" sz="2600" b="0" i="1" smtClean="0">
                                  <a:latin typeface="Cambria Math" panose="02040503050406030204" pitchFamily="18" charset="0"/>
                                  <a:sym typeface="Wingdings" pitchFamily="2" charset="2"/>
                                </a:rPr>
                                <m:t>1</m:t>
                              </m:r>
                            </m:num>
                            <m:den>
                              <m:r>
                                <a:rPr lang="es-ES" sz="2600" b="0" i="1" smtClean="0">
                                  <a:latin typeface="Cambria Math" panose="02040503050406030204" pitchFamily="18" charset="0"/>
                                  <a:sym typeface="Wingdings" pitchFamily="2" charset="2"/>
                                </a:rPr>
                                <m:t>𝑛</m:t>
                              </m:r>
                            </m:den>
                          </m:f>
                        </m:e>
                      </m:d>
                      <m:r>
                        <a:rPr lang="es-ES" sz="2600" b="0" i="1" smtClean="0">
                          <a:latin typeface="Cambria Math" panose="02040503050406030204" pitchFamily="18" charset="0"/>
                          <a:sym typeface="Wingdings" pitchFamily="2" charset="2"/>
                        </a:rPr>
                        <m:t>𝑉𝑎𝑟</m:t>
                      </m:r>
                      <m:d>
                        <m:dPr>
                          <m:ctrlPr>
                            <a:rPr lang="es-ES" sz="2600" b="0" i="1" smtClean="0">
                              <a:latin typeface="Cambria Math" panose="02040503050406030204" pitchFamily="18" charset="0"/>
                              <a:sym typeface="Wingdings" pitchFamily="2" charset="2"/>
                            </a:rPr>
                          </m:ctrlPr>
                        </m:dPr>
                        <m:e>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𝑋</m:t>
                              </m:r>
                            </m:e>
                            <m:sub>
                              <m:r>
                                <a:rPr lang="es-ES" sz="2600" b="0" i="1" smtClean="0">
                                  <a:latin typeface="Cambria Math" panose="02040503050406030204" pitchFamily="18" charset="0"/>
                                  <a:sym typeface="Wingdings" pitchFamily="2" charset="2"/>
                                </a:rPr>
                                <m:t>1</m:t>
                              </m:r>
                            </m:sub>
                          </m:sSub>
                          <m:r>
                            <a:rPr lang="es-ES" sz="2600" b="0" i="1" smtClean="0">
                              <a:latin typeface="Cambria Math" panose="02040503050406030204" pitchFamily="18" charset="0"/>
                              <a:sym typeface="Wingdings" pitchFamily="2" charset="2"/>
                            </a:rPr>
                            <m:t>+…+</m:t>
                          </m:r>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𝑋</m:t>
                              </m:r>
                            </m:e>
                            <m:sub>
                              <m:r>
                                <a:rPr lang="es-ES" sz="2600" b="0" i="1" smtClean="0">
                                  <a:latin typeface="Cambria Math" panose="02040503050406030204" pitchFamily="18" charset="0"/>
                                  <a:sym typeface="Wingdings" pitchFamily="2" charset="2"/>
                                </a:rPr>
                                <m:t>𝑛</m:t>
                              </m:r>
                            </m:sub>
                          </m:sSub>
                        </m:e>
                      </m:d>
                      <m:r>
                        <a:rPr lang="es-ES" sz="2600" b="0" i="1" smtClean="0">
                          <a:latin typeface="Cambria Math" panose="02040503050406030204" pitchFamily="18" charset="0"/>
                          <a:sym typeface="Wingdings" pitchFamily="2" charset="2"/>
                        </a:rPr>
                        <m:t>=</m:t>
                      </m:r>
                      <m:f>
                        <m:fPr>
                          <m:ctrlPr>
                            <a:rPr lang="es-ES" sz="2600" b="0" i="1" smtClean="0">
                              <a:latin typeface="Cambria Math" panose="02040503050406030204" pitchFamily="18" charset="0"/>
                              <a:sym typeface="Wingdings" pitchFamily="2" charset="2"/>
                            </a:rPr>
                          </m:ctrlPr>
                        </m:fPr>
                        <m:num>
                          <m:r>
                            <a:rPr lang="es-ES" sz="2600" b="0" i="1" smtClean="0">
                              <a:latin typeface="Cambria Math" panose="02040503050406030204" pitchFamily="18" charset="0"/>
                              <a:sym typeface="Wingdings" pitchFamily="2" charset="2"/>
                            </a:rPr>
                            <m:t>1</m:t>
                          </m:r>
                        </m:num>
                        <m:den>
                          <m:sSup>
                            <m:sSupPr>
                              <m:ctrlPr>
                                <a:rPr lang="es-ES" sz="2600" b="0" i="1" smtClean="0">
                                  <a:latin typeface="Cambria Math" panose="02040503050406030204" pitchFamily="18" charset="0"/>
                                  <a:sym typeface="Wingdings" pitchFamily="2" charset="2"/>
                                </a:rPr>
                              </m:ctrlPr>
                            </m:sSupPr>
                            <m:e>
                              <m:r>
                                <a:rPr lang="es-ES" sz="2600" b="0" i="1" smtClean="0">
                                  <a:latin typeface="Cambria Math" panose="02040503050406030204" pitchFamily="18" charset="0"/>
                                  <a:sym typeface="Wingdings" pitchFamily="2" charset="2"/>
                                </a:rPr>
                                <m:t>𝑛</m:t>
                              </m:r>
                            </m:e>
                            <m:sup>
                              <m:r>
                                <a:rPr lang="es-ES" sz="2600" b="0" i="1" smtClean="0">
                                  <a:latin typeface="Cambria Math" panose="02040503050406030204" pitchFamily="18" charset="0"/>
                                  <a:sym typeface="Wingdings" pitchFamily="2" charset="2"/>
                                </a:rPr>
                                <m:t>2</m:t>
                              </m:r>
                            </m:sup>
                          </m:sSup>
                        </m:den>
                      </m:f>
                      <m:r>
                        <a:rPr lang="es-ES" sz="2600" b="0" i="1" smtClean="0">
                          <a:latin typeface="Cambria Math" panose="02040503050406030204" pitchFamily="18" charset="0"/>
                          <a:sym typeface="Wingdings" pitchFamily="2" charset="2"/>
                        </a:rPr>
                        <m:t> </m:t>
                      </m:r>
                      <m:r>
                        <a:rPr lang="es-ES" sz="2600" b="0" i="1" smtClean="0">
                          <a:latin typeface="Cambria Math" panose="02040503050406030204" pitchFamily="18" charset="0"/>
                          <a:sym typeface="Wingdings" pitchFamily="2" charset="2"/>
                        </a:rPr>
                        <m:t>𝑛</m:t>
                      </m:r>
                      <m:r>
                        <a:rPr lang="es-ES" sz="2600" b="0" i="1" smtClean="0">
                          <a:latin typeface="Cambria Math" panose="02040503050406030204" pitchFamily="18" charset="0"/>
                          <a:sym typeface="Wingdings" pitchFamily="2" charset="2"/>
                        </a:rPr>
                        <m:t> </m:t>
                      </m:r>
                      <m:sSup>
                        <m:sSupPr>
                          <m:ctrlPr>
                            <a:rPr lang="es-ES" sz="2600" b="0" i="1" smtClean="0">
                              <a:latin typeface="Cambria Math" panose="02040503050406030204" pitchFamily="18" charset="0"/>
                              <a:sym typeface="Wingdings" pitchFamily="2" charset="2"/>
                            </a:rPr>
                          </m:ctrlPr>
                        </m:sSupPr>
                        <m:e>
                          <m:r>
                            <a:rPr lang="es-ES" sz="2600" b="0" i="1" smtClean="0">
                              <a:latin typeface="Cambria Math" panose="02040503050406030204" pitchFamily="18" charset="0"/>
                              <a:sym typeface="Wingdings" pitchFamily="2" charset="2"/>
                            </a:rPr>
                            <m:t>𝜎</m:t>
                          </m:r>
                        </m:e>
                        <m:sup>
                          <m:r>
                            <a:rPr lang="es-ES" sz="2600" b="0" i="1" smtClean="0">
                              <a:latin typeface="Cambria Math" panose="02040503050406030204" pitchFamily="18" charset="0"/>
                              <a:sym typeface="Wingdings" pitchFamily="2" charset="2"/>
                            </a:rPr>
                            <m:t>2</m:t>
                          </m:r>
                        </m:sup>
                      </m:sSup>
                      <m:r>
                        <a:rPr lang="es-ES" sz="2600" b="0" i="1" smtClean="0">
                          <a:latin typeface="Cambria Math" panose="02040503050406030204" pitchFamily="18" charset="0"/>
                          <a:sym typeface="Wingdings" pitchFamily="2" charset="2"/>
                        </a:rPr>
                        <m:t>=</m:t>
                      </m:r>
                      <m:f>
                        <m:fPr>
                          <m:ctrlPr>
                            <a:rPr lang="es-ES" sz="2600" b="0" i="1" smtClean="0">
                              <a:latin typeface="Cambria Math" panose="02040503050406030204" pitchFamily="18" charset="0"/>
                              <a:sym typeface="Wingdings" pitchFamily="2" charset="2"/>
                            </a:rPr>
                          </m:ctrlPr>
                        </m:fPr>
                        <m:num>
                          <m:sSup>
                            <m:sSupPr>
                              <m:ctrlPr>
                                <a:rPr lang="es-ES" sz="2600" b="0" i="1" smtClean="0">
                                  <a:latin typeface="Cambria Math" panose="02040503050406030204" pitchFamily="18" charset="0"/>
                                  <a:sym typeface="Wingdings" pitchFamily="2" charset="2"/>
                                </a:rPr>
                              </m:ctrlPr>
                            </m:sSupPr>
                            <m:e>
                              <m:r>
                                <a:rPr lang="es-ES" sz="2600" b="0" i="1" smtClean="0">
                                  <a:latin typeface="Cambria Math" panose="02040503050406030204" pitchFamily="18" charset="0"/>
                                  <a:sym typeface="Wingdings" pitchFamily="2" charset="2"/>
                                </a:rPr>
                                <m:t>𝜎</m:t>
                              </m:r>
                            </m:e>
                            <m:sup>
                              <m:r>
                                <a:rPr lang="es-ES" sz="2600" b="0" i="1" smtClean="0">
                                  <a:latin typeface="Cambria Math" panose="02040503050406030204" pitchFamily="18" charset="0"/>
                                  <a:sym typeface="Wingdings" pitchFamily="2" charset="2"/>
                                </a:rPr>
                                <m:t>2</m:t>
                              </m:r>
                            </m:sup>
                          </m:sSup>
                        </m:num>
                        <m:den>
                          <m:r>
                            <a:rPr lang="es-ES" sz="2600" b="0" i="1" smtClean="0">
                              <a:latin typeface="Cambria Math" panose="02040503050406030204" pitchFamily="18" charset="0"/>
                              <a:sym typeface="Wingdings" pitchFamily="2" charset="2"/>
                            </a:rPr>
                            <m:t>𝑛</m:t>
                          </m:r>
                        </m:den>
                      </m:f>
                    </m:oMath>
                    <m:oMath xmlns:m="http://schemas.openxmlformats.org/officeDocument/2006/math">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𝜎</m:t>
                          </m:r>
                        </m:e>
                        <m:sub>
                          <m:acc>
                            <m:accPr>
                              <m:chr m:val="̅"/>
                              <m:ctrlPr>
                                <a:rPr lang="es-ES" sz="2600" b="0" i="1" smtClean="0">
                                  <a:latin typeface="Cambria Math" panose="02040503050406030204" pitchFamily="18" charset="0"/>
                                  <a:sym typeface="Wingdings" pitchFamily="2" charset="2"/>
                                </a:rPr>
                              </m:ctrlPr>
                            </m:accPr>
                            <m:e>
                              <m:r>
                                <a:rPr lang="es-ES" sz="2600" b="0" i="1" smtClean="0">
                                  <a:latin typeface="Cambria Math" panose="02040503050406030204" pitchFamily="18" charset="0"/>
                                  <a:sym typeface="Wingdings" pitchFamily="2" charset="2"/>
                                </a:rPr>
                                <m:t>𝑋</m:t>
                              </m:r>
                            </m:e>
                          </m:acc>
                        </m:sub>
                      </m:sSub>
                      <m:r>
                        <a:rPr lang="es-ES" sz="2600" b="0" i="1" smtClean="0">
                          <a:latin typeface="Cambria Math" panose="02040503050406030204" pitchFamily="18" charset="0"/>
                          <a:sym typeface="Wingdings" pitchFamily="2" charset="2"/>
                        </a:rPr>
                        <m:t>=</m:t>
                      </m:r>
                      <m:f>
                        <m:fPr>
                          <m:ctrlPr>
                            <a:rPr lang="es-ES" sz="2600" b="0" i="1" smtClean="0">
                              <a:latin typeface="Cambria Math" panose="02040503050406030204" pitchFamily="18" charset="0"/>
                              <a:sym typeface="Wingdings" pitchFamily="2" charset="2"/>
                            </a:rPr>
                          </m:ctrlPr>
                        </m:fPr>
                        <m:num>
                          <m:r>
                            <a:rPr lang="es-ES" sz="2600" b="0" i="1" smtClean="0">
                              <a:latin typeface="Cambria Math" panose="02040503050406030204" pitchFamily="18" charset="0"/>
                              <a:sym typeface="Wingdings" pitchFamily="2" charset="2"/>
                            </a:rPr>
                            <m:t>𝜎</m:t>
                          </m:r>
                        </m:num>
                        <m:den>
                          <m:rad>
                            <m:radPr>
                              <m:degHide m:val="on"/>
                              <m:ctrlPr>
                                <a:rPr lang="es-ES" sz="2600" b="0" i="1" smtClean="0">
                                  <a:latin typeface="Cambria Math" panose="02040503050406030204" pitchFamily="18" charset="0"/>
                                  <a:sym typeface="Wingdings" pitchFamily="2" charset="2"/>
                                </a:rPr>
                              </m:ctrlPr>
                            </m:radPr>
                            <m:deg/>
                            <m:e>
                              <m:r>
                                <a:rPr lang="es-ES" sz="2600" b="0" i="1" smtClean="0">
                                  <a:latin typeface="Cambria Math" panose="02040503050406030204" pitchFamily="18" charset="0"/>
                                  <a:sym typeface="Wingdings" pitchFamily="2" charset="2"/>
                                </a:rPr>
                                <m:t>𝑛</m:t>
                              </m:r>
                            </m:e>
                          </m:rad>
                        </m:den>
                      </m:f>
                    </m:oMath>
                  </m:oMathPara>
                </a14:m>
                <a:endParaRPr lang="es-ES" sz="2600" dirty="0">
                  <a:latin typeface="Cambria Math" panose="02040503050406030204" pitchFamily="18" charset="0"/>
                  <a:sym typeface="Wingdings" pitchFamily="2" charset="2"/>
                </a:endParaRPr>
              </a:p>
              <a:p>
                <a:pPr lvl="1"/>
                <a:endParaRPr lang="es-ES" sz="2600" dirty="0">
                  <a:latin typeface="Cambria Math" panose="02040503050406030204" pitchFamily="18" charset="0"/>
                  <a:sym typeface="Wingdings" pitchFamily="2" charset="2"/>
                </a:endParaRPr>
              </a:p>
              <a:p>
                <a:pPr lvl="1"/>
                <a:endParaRPr lang="es-ES" sz="2600" b="0" dirty="0">
                  <a:latin typeface="Cambria Math" panose="02040503050406030204" pitchFamily="18" charset="0"/>
                  <a:sym typeface="Wingdings" pitchFamily="2" charset="2"/>
                </a:endParaRPr>
              </a:p>
              <a:p>
                <a:pPr lvl="1"/>
                <a:endParaRPr lang="es-ES" sz="2600" dirty="0">
                  <a:solidFill>
                    <a:schemeClr val="tx1"/>
                  </a:solidFill>
                  <a:latin typeface="Cambria Math" panose="02040503050406030204" pitchFamily="18" charset="0"/>
                  <a:sym typeface="Wingdings" pitchFamily="2" charset="2"/>
                </a:endParaRPr>
              </a:p>
              <a:p>
                <a:pPr marL="266700" lvl="1" indent="0">
                  <a:buNone/>
                </a:pPr>
                <a:endParaRPr lang="es-ES" sz="2600" dirty="0">
                  <a:latin typeface="Cambria Math" panose="02040503050406030204" pitchFamily="18" charset="0"/>
                  <a:sym typeface="Wingdings" pitchFamily="2" charset="2"/>
                </a:endParaRPr>
              </a:p>
              <a:p>
                <a:pPr marL="266700" lvl="1" indent="0">
                  <a:buNone/>
                </a:pPr>
                <a:endParaRPr lang="es-ES" sz="2800" dirty="0">
                  <a:sym typeface="Wingdings" pitchFamily="2" charset="2"/>
                </a:endParaRPr>
              </a:p>
              <a:p>
                <a:pPr lvl="1"/>
                <a:endParaRPr lang="es-ES" sz="2800" dirty="0"/>
              </a:p>
              <a:p>
                <a:pPr lvl="1"/>
                <a:endParaRPr lang="es-ES" sz="2800" dirty="0"/>
              </a:p>
              <a:p>
                <a:pPr lvl="1"/>
                <a:endParaRPr lang="es-ES" sz="2800" dirty="0"/>
              </a:p>
            </p:txBody>
          </p:sp>
        </mc:Choice>
        <mc:Fallback xmlns="">
          <p:sp>
            <p:nvSpPr>
              <p:cNvPr id="4" name="Content Placeholder 3">
                <a:extLst>
                  <a:ext uri="{FF2B5EF4-FFF2-40B4-BE49-F238E27FC236}">
                    <a16:creationId xmlns:a16="http://schemas.microsoft.com/office/drawing/2014/main" id="{714750D5-10E1-439F-80ED-D90028C60C06}"/>
                  </a:ext>
                </a:extLst>
              </p:cNvPr>
              <p:cNvSpPr>
                <a:spLocks noGrp="1" noRot="1" noChangeAspect="1" noMove="1" noResize="1" noEditPoints="1" noAdjustHandles="1" noChangeArrowheads="1" noChangeShapeType="1" noTextEdit="1"/>
              </p:cNvSpPr>
              <p:nvPr>
                <p:ph idx="1"/>
              </p:nvPr>
            </p:nvSpPr>
            <p:spPr>
              <a:xfrm>
                <a:off x="431999" y="1512000"/>
                <a:ext cx="9500895" cy="4679250"/>
              </a:xfrm>
              <a:blipFill>
                <a:blip r:embed="rId3"/>
                <a:stretch>
                  <a:fillRect t="-3125"/>
                </a:stretch>
              </a:blipFill>
            </p:spPr>
            <p:txBody>
              <a:bodyPr/>
              <a:lstStyle/>
              <a:p>
                <a:r>
                  <a:rPr lang="es-ES">
                    <a:noFill/>
                  </a:rPr>
                  <a:t> </a:t>
                </a:r>
              </a:p>
            </p:txBody>
          </p:sp>
        </mc:Fallback>
      </mc:AlternateContent>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29</a:t>
            </a:fld>
            <a:endParaRPr lang="es-ES" noProof="1"/>
          </a:p>
        </p:txBody>
      </p:sp>
      <p:sp>
        <p:nvSpPr>
          <p:cNvPr id="6" name="Rectángulo redondeado 4">
            <a:extLst>
              <a:ext uri="{FF2B5EF4-FFF2-40B4-BE49-F238E27FC236}">
                <a16:creationId xmlns:a16="http://schemas.microsoft.com/office/drawing/2014/main" id="{DE14940B-07D4-4A28-A325-0D3FA4F51CBD}"/>
              </a:ext>
            </a:extLst>
          </p:cNvPr>
          <p:cNvSpPr/>
          <p:nvPr/>
        </p:nvSpPr>
        <p:spPr>
          <a:xfrm>
            <a:off x="995422" y="3699622"/>
            <a:ext cx="8634495" cy="1646378"/>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s-ES"/>
          </a:p>
        </p:txBody>
      </p:sp>
      <p:sp>
        <p:nvSpPr>
          <p:cNvPr id="7" name="Llamada rectangular redondeada 6">
            <a:extLst>
              <a:ext uri="{FF2B5EF4-FFF2-40B4-BE49-F238E27FC236}">
                <a16:creationId xmlns:a16="http://schemas.microsoft.com/office/drawing/2014/main" id="{12AB4F47-22AC-4179-B053-4F609B151146}"/>
              </a:ext>
            </a:extLst>
          </p:cNvPr>
          <p:cNvSpPr/>
          <p:nvPr/>
        </p:nvSpPr>
        <p:spPr>
          <a:xfrm>
            <a:off x="1284790" y="5532698"/>
            <a:ext cx="5567424" cy="1143375"/>
          </a:xfrm>
          <a:prstGeom prst="wedgeRoundRectCallout">
            <a:avLst>
              <a:gd name="adj1" fmla="val -42469"/>
              <a:gd name="adj2" fmla="val -81973"/>
              <a:gd name="adj3" fmla="val 16667"/>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b="1" dirty="0">
                <a:solidFill>
                  <a:schemeClr val="tx1"/>
                </a:solidFill>
              </a:rPr>
              <a:t>Fijaros que cuanto más grande sea la muestra, más pequeña será la desviación típica de la media muestral, y por tanto más cercana a la media poblacional… ¡Cuánto más grande la muestra mejor! </a:t>
            </a:r>
            <a:endParaRPr lang="es-ES" dirty="0"/>
          </a:p>
        </p:txBody>
      </p:sp>
    </p:spTree>
    <p:extLst>
      <p:ext uri="{BB962C8B-B14F-4D97-AF65-F5344CB8AC3E}">
        <p14:creationId xmlns:p14="http://schemas.microsoft.com/office/powerpoint/2010/main" val="1333775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00B3D2B-613A-41BE-987D-E6A1324B456D}"/>
              </a:ext>
            </a:extLst>
          </p:cNvPr>
          <p:cNvSpPr>
            <a:spLocks noGrp="1"/>
          </p:cNvSpPr>
          <p:nvPr>
            <p:ph type="ctrTitle"/>
          </p:nvPr>
        </p:nvSpPr>
        <p:spPr>
          <a:xfrm>
            <a:off x="286990" y="3825380"/>
            <a:ext cx="6798250" cy="2195386"/>
          </a:xfrm>
        </p:spPr>
        <p:txBody>
          <a:bodyPr rtlCol="0"/>
          <a:lstStyle/>
          <a:p>
            <a:pPr rtl="0"/>
            <a:r>
              <a:rPr lang="es-ES" dirty="0"/>
              <a:t>Poblaciones y muestras</a:t>
            </a:r>
          </a:p>
        </p:txBody>
      </p:sp>
      <p:sp>
        <p:nvSpPr>
          <p:cNvPr id="4" name="Subtítulo 3">
            <a:extLst>
              <a:ext uri="{FF2B5EF4-FFF2-40B4-BE49-F238E27FC236}">
                <a16:creationId xmlns:a16="http://schemas.microsoft.com/office/drawing/2014/main" id="{4772945D-CA91-4CFE-8EB7-941C7618C994}"/>
              </a:ext>
            </a:extLst>
          </p:cNvPr>
          <p:cNvSpPr>
            <a:spLocks noGrp="1"/>
          </p:cNvSpPr>
          <p:nvPr>
            <p:ph type="subTitle" idx="1"/>
          </p:nvPr>
        </p:nvSpPr>
        <p:spPr>
          <a:xfrm>
            <a:off x="7326418" y="4043494"/>
            <a:ext cx="2456210" cy="1799083"/>
          </a:xfrm>
        </p:spPr>
        <p:txBody>
          <a:bodyPr rtlCol="0"/>
          <a:lstStyle/>
          <a:p>
            <a:pPr rtl="0"/>
            <a:r>
              <a:rPr lang="es-ES" dirty="0"/>
              <a:t>Un pequeño recordatorio</a:t>
            </a:r>
          </a:p>
        </p:txBody>
      </p:sp>
      <p:sp>
        <p:nvSpPr>
          <p:cNvPr id="5" name="Marcador de número de diapositiva 4">
            <a:extLst>
              <a:ext uri="{FF2B5EF4-FFF2-40B4-BE49-F238E27FC236}">
                <a16:creationId xmlns:a16="http://schemas.microsoft.com/office/drawing/2014/main" id="{BDD5A594-D852-43BB-B591-E9D9027253BD}"/>
              </a:ext>
            </a:extLst>
          </p:cNvPr>
          <p:cNvSpPr>
            <a:spLocks noGrp="1"/>
          </p:cNvSpPr>
          <p:nvPr>
            <p:ph type="sldNum" sz="quarter" idx="11"/>
          </p:nvPr>
        </p:nvSpPr>
        <p:spPr/>
        <p:txBody>
          <a:bodyPr rtlCol="0"/>
          <a:lstStyle/>
          <a:p>
            <a:pPr rtl="0"/>
            <a:fld id="{19B51A1E-902D-48AF-9020-955120F399B6}" type="slidenum">
              <a:rPr lang="es-ES" smtClean="0"/>
              <a:pPr rtl="0"/>
              <a:t>3</a:t>
            </a:fld>
            <a:endParaRPr lang="es-ES"/>
          </a:p>
        </p:txBody>
      </p:sp>
    </p:spTree>
    <p:extLst>
      <p:ext uri="{BB962C8B-B14F-4D97-AF65-F5344CB8AC3E}">
        <p14:creationId xmlns:p14="http://schemas.microsoft.com/office/powerpoint/2010/main" val="4792888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MX" noProof="1"/>
              <a:t>¿Podemos estimar la media poblacional?</a:t>
            </a:r>
            <a:endParaRPr lang="es-ES" noProof="1"/>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512000"/>
                <a:ext cx="9500895" cy="4679250"/>
              </a:xfrm>
            </p:spPr>
            <p:txBody>
              <a:bodyPr/>
              <a:lstStyle/>
              <a:p>
                <a:pPr lvl="1"/>
                <a:r>
                  <a:rPr lang="es-ES" sz="2600" dirty="0">
                    <a:latin typeface="Cambria Math" panose="02040503050406030204" pitchFamily="18" charset="0"/>
                    <a:sym typeface="Wingdings" pitchFamily="2" charset="2"/>
                  </a:rPr>
                  <a:t>Para cualquier tipo de variable aleatoria…</a:t>
                </a:r>
              </a:p>
              <a:p>
                <a:pPr lvl="1"/>
                <a:endParaRPr lang="es-ES" sz="2600" dirty="0">
                  <a:latin typeface="Cambria Math" panose="02040503050406030204" pitchFamily="18" charset="0"/>
                  <a:sym typeface="Wingdings" pitchFamily="2" charset="2"/>
                </a:endParaRPr>
              </a:p>
              <a:p>
                <a:pPr marL="266700" lvl="1" indent="0">
                  <a:buNone/>
                </a:pPr>
                <a14:m>
                  <m:oMathPara xmlns:m="http://schemas.openxmlformats.org/officeDocument/2006/math">
                    <m:oMathParaPr>
                      <m:jc m:val="centerGroup"/>
                    </m:oMathParaPr>
                    <m:oMath xmlns:m="http://schemas.openxmlformats.org/officeDocument/2006/math">
                      <m:acc>
                        <m:accPr>
                          <m:chr m:val="̅"/>
                          <m:ctrlPr>
                            <a:rPr lang="es-ES" sz="2600" i="1" smtClean="0">
                              <a:latin typeface="Cambria Math" panose="02040503050406030204" pitchFamily="18" charset="0"/>
                              <a:sym typeface="Wingdings" pitchFamily="2" charset="2"/>
                            </a:rPr>
                          </m:ctrlPr>
                        </m:accPr>
                        <m:e>
                          <m:r>
                            <a:rPr lang="es-ES" sz="2600" b="0" i="1" smtClean="0">
                              <a:latin typeface="Cambria Math" panose="02040503050406030204" pitchFamily="18" charset="0"/>
                              <a:sym typeface="Wingdings" pitchFamily="2" charset="2"/>
                            </a:rPr>
                            <m:t>𝑋</m:t>
                          </m:r>
                        </m:e>
                      </m:acc>
                      <m:r>
                        <a:rPr lang="es-ES" sz="2600" b="0" i="1" smtClean="0">
                          <a:latin typeface="Cambria Math" panose="02040503050406030204" pitchFamily="18" charset="0"/>
                          <a:sym typeface="Wingdings" pitchFamily="2" charset="2"/>
                        </a:rPr>
                        <m:t>=</m:t>
                      </m:r>
                      <m:f>
                        <m:fPr>
                          <m:ctrlPr>
                            <a:rPr lang="es-ES" sz="2600" b="0" i="1" smtClean="0">
                              <a:latin typeface="Cambria Math" panose="02040503050406030204" pitchFamily="18" charset="0"/>
                              <a:sym typeface="Wingdings" pitchFamily="2" charset="2"/>
                            </a:rPr>
                          </m:ctrlPr>
                        </m:fPr>
                        <m:num>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𝑋</m:t>
                              </m:r>
                            </m:e>
                            <m:sub>
                              <m:r>
                                <a:rPr lang="es-ES" sz="2600" b="0" i="1" smtClean="0">
                                  <a:latin typeface="Cambria Math" panose="02040503050406030204" pitchFamily="18" charset="0"/>
                                  <a:sym typeface="Wingdings" pitchFamily="2" charset="2"/>
                                </a:rPr>
                                <m:t>1</m:t>
                              </m:r>
                            </m:sub>
                          </m:sSub>
                          <m:r>
                            <a:rPr lang="es-ES" sz="2600" b="0" i="1" smtClean="0">
                              <a:latin typeface="Cambria Math" panose="02040503050406030204" pitchFamily="18" charset="0"/>
                              <a:sym typeface="Wingdings" pitchFamily="2" charset="2"/>
                            </a:rPr>
                            <m:t>+</m:t>
                          </m:r>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𝑋</m:t>
                              </m:r>
                            </m:e>
                            <m:sub>
                              <m:r>
                                <a:rPr lang="es-ES" sz="2600" b="0" i="1" smtClean="0">
                                  <a:latin typeface="Cambria Math" panose="02040503050406030204" pitchFamily="18" charset="0"/>
                                  <a:sym typeface="Wingdings" pitchFamily="2" charset="2"/>
                                </a:rPr>
                                <m:t>2</m:t>
                              </m:r>
                            </m:sub>
                          </m:sSub>
                          <m:r>
                            <a:rPr lang="es-ES" sz="2600" b="0" i="1" smtClean="0">
                              <a:latin typeface="Cambria Math" panose="02040503050406030204" pitchFamily="18" charset="0"/>
                              <a:sym typeface="Wingdings" pitchFamily="2" charset="2"/>
                            </a:rPr>
                            <m:t>+…+</m:t>
                          </m:r>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𝑋</m:t>
                              </m:r>
                            </m:e>
                            <m:sub>
                              <m:r>
                                <a:rPr lang="es-ES" sz="2600" b="0" i="1" smtClean="0">
                                  <a:latin typeface="Cambria Math" panose="02040503050406030204" pitchFamily="18" charset="0"/>
                                  <a:sym typeface="Wingdings" pitchFamily="2" charset="2"/>
                                </a:rPr>
                                <m:t>𝑛</m:t>
                              </m:r>
                            </m:sub>
                          </m:sSub>
                        </m:num>
                        <m:den>
                          <m:r>
                            <a:rPr lang="es-ES" sz="2600" b="0" i="1" smtClean="0">
                              <a:latin typeface="Cambria Math" panose="02040503050406030204" pitchFamily="18" charset="0"/>
                              <a:sym typeface="Wingdings" pitchFamily="2" charset="2"/>
                            </a:rPr>
                            <m:t>𝑛</m:t>
                          </m:r>
                        </m:den>
                      </m:f>
                      <m:r>
                        <a:rPr lang="es-ES" sz="2600" b="0" i="1" smtClean="0">
                          <a:latin typeface="Cambria Math" panose="02040503050406030204" pitchFamily="18" charset="0"/>
                          <a:sym typeface="Wingdings" pitchFamily="2" charset="2"/>
                        </a:rPr>
                        <m:t> ;  </m:t>
                      </m:r>
                      <m:r>
                        <a:rPr lang="es-MX" sz="2600" b="0" i="1" smtClean="0">
                          <a:latin typeface="Cambria Math" panose="02040503050406030204" pitchFamily="18" charset="0"/>
                          <a:sym typeface="Wingdings" pitchFamily="2" charset="2"/>
                        </a:rPr>
                        <m:t>𝑆𝑖</m:t>
                      </m:r>
                      <m:r>
                        <a:rPr lang="es-ES" sz="2600" b="0" i="1" smtClean="0">
                          <a:latin typeface="Cambria Math" panose="02040503050406030204" pitchFamily="18" charset="0"/>
                          <a:sym typeface="Wingdings" pitchFamily="2" charset="2"/>
                        </a:rPr>
                        <m:t> </m:t>
                      </m:r>
                      <m:r>
                        <a:rPr lang="es-ES" sz="2600" b="0" i="1" smtClean="0">
                          <a:latin typeface="Cambria Math" panose="02040503050406030204" pitchFamily="18" charset="0"/>
                          <a:sym typeface="Wingdings" pitchFamily="2" charset="2"/>
                        </a:rPr>
                        <m:t>𝑛</m:t>
                      </m:r>
                      <m:r>
                        <a:rPr lang="es-ES" sz="2600" b="0" i="1" smtClean="0">
                          <a:latin typeface="Cambria Math" panose="02040503050406030204" pitchFamily="18" charset="0"/>
                          <a:sym typeface="Wingdings" pitchFamily="2" charset="2"/>
                        </a:rPr>
                        <m:t>≥30,  </m:t>
                      </m:r>
                      <m:acc>
                        <m:accPr>
                          <m:chr m:val="̅"/>
                          <m:ctrlPr>
                            <a:rPr lang="es-ES" sz="2600" b="0" i="1" smtClean="0">
                              <a:latin typeface="Cambria Math" panose="02040503050406030204" pitchFamily="18" charset="0"/>
                              <a:sym typeface="Wingdings" pitchFamily="2" charset="2"/>
                            </a:rPr>
                          </m:ctrlPr>
                        </m:accPr>
                        <m:e>
                          <m:r>
                            <a:rPr lang="es-ES" sz="2600" b="0" i="1" smtClean="0">
                              <a:latin typeface="Cambria Math" panose="02040503050406030204" pitchFamily="18" charset="0"/>
                              <a:sym typeface="Wingdings" pitchFamily="2" charset="2"/>
                            </a:rPr>
                            <m:t>𝑋</m:t>
                          </m:r>
                        </m:e>
                      </m:acc>
                      <m:r>
                        <a:rPr lang="es-ES" sz="2600" b="0" i="1" smtClean="0">
                          <a:latin typeface="Cambria Math" panose="02040503050406030204" pitchFamily="18" charset="0"/>
                          <a:sym typeface="Wingdings" pitchFamily="2" charset="2"/>
                        </a:rPr>
                        <m:t> </m:t>
                      </m:r>
                      <m:r>
                        <a:rPr lang="es-ES" sz="2600" i="1">
                          <a:latin typeface="Cambria Math" panose="02040503050406030204" pitchFamily="18" charset="0"/>
                          <a:sym typeface="Wingdings" pitchFamily="2" charset="2"/>
                        </a:rPr>
                        <m:t>~</m:t>
                      </m:r>
                      <m:r>
                        <a:rPr lang="es-ES" sz="2600" b="0" i="1" smtClean="0">
                          <a:latin typeface="Cambria Math" panose="02040503050406030204" pitchFamily="18" charset="0"/>
                          <a:sym typeface="Wingdings" pitchFamily="2" charset="2"/>
                        </a:rPr>
                        <m:t>𝑁</m:t>
                      </m:r>
                      <m:r>
                        <a:rPr lang="es-ES" sz="2600" b="0" i="1" smtClean="0">
                          <a:latin typeface="Cambria Math" panose="02040503050406030204" pitchFamily="18" charset="0"/>
                          <a:sym typeface="Wingdings" pitchFamily="2" charset="2"/>
                        </a:rPr>
                        <m:t>(</m:t>
                      </m:r>
                      <m:r>
                        <a:rPr lang="es-ES" sz="2600" b="0" i="1" smtClean="0">
                          <a:latin typeface="Cambria Math" panose="02040503050406030204" pitchFamily="18" charset="0"/>
                          <a:sym typeface="Wingdings" pitchFamily="2" charset="2"/>
                        </a:rPr>
                        <m:t>𝜇</m:t>
                      </m:r>
                      <m:r>
                        <a:rPr lang="es-ES" sz="2600" b="0" i="1" smtClean="0">
                          <a:latin typeface="Cambria Math" panose="02040503050406030204" pitchFamily="18" charset="0"/>
                          <a:sym typeface="Wingdings" pitchFamily="2" charset="2"/>
                        </a:rPr>
                        <m:t>,</m:t>
                      </m:r>
                      <m:f>
                        <m:fPr>
                          <m:ctrlPr>
                            <a:rPr lang="es-ES" sz="2600" b="0" i="1" smtClean="0">
                              <a:latin typeface="Cambria Math" panose="02040503050406030204" pitchFamily="18" charset="0"/>
                              <a:sym typeface="Wingdings" pitchFamily="2" charset="2"/>
                            </a:rPr>
                          </m:ctrlPr>
                        </m:fPr>
                        <m:num>
                          <m:r>
                            <a:rPr lang="es-ES" sz="2600" b="0" i="1" smtClean="0">
                              <a:latin typeface="Cambria Math" panose="02040503050406030204" pitchFamily="18" charset="0"/>
                              <a:sym typeface="Wingdings" pitchFamily="2" charset="2"/>
                            </a:rPr>
                            <m:t>𝜎</m:t>
                          </m:r>
                        </m:num>
                        <m:den>
                          <m:rad>
                            <m:radPr>
                              <m:degHide m:val="on"/>
                              <m:ctrlPr>
                                <a:rPr lang="es-MX" sz="2600" b="0" i="1" smtClean="0">
                                  <a:latin typeface="Cambria Math" panose="02040503050406030204" pitchFamily="18" charset="0"/>
                                  <a:sym typeface="Wingdings" pitchFamily="2" charset="2"/>
                                </a:rPr>
                              </m:ctrlPr>
                            </m:radPr>
                            <m:deg/>
                            <m:e>
                              <m:r>
                                <a:rPr lang="es-MX" sz="2600" b="0" i="1" smtClean="0">
                                  <a:latin typeface="Cambria Math" panose="02040503050406030204" pitchFamily="18" charset="0"/>
                                  <a:sym typeface="Wingdings" pitchFamily="2" charset="2"/>
                                </a:rPr>
                                <m:t>𝑛</m:t>
                              </m:r>
                            </m:e>
                          </m:rad>
                        </m:den>
                      </m:f>
                      <m:r>
                        <a:rPr lang="es-ES" sz="2600" b="0" i="1" smtClean="0">
                          <a:latin typeface="Cambria Math" panose="02040503050406030204" pitchFamily="18" charset="0"/>
                          <a:sym typeface="Wingdings" pitchFamily="2" charset="2"/>
                        </a:rPr>
                        <m:t>)</m:t>
                      </m:r>
                    </m:oMath>
                  </m:oMathPara>
                </a14:m>
                <a:endParaRPr lang="es-ES" sz="2600" dirty="0">
                  <a:latin typeface="Cambria Math" panose="02040503050406030204" pitchFamily="18" charset="0"/>
                  <a:sym typeface="Wingdings" pitchFamily="2" charset="2"/>
                </a:endParaRPr>
              </a:p>
              <a:p>
                <a:pPr marL="266700" lvl="1" indent="0">
                  <a:buNone/>
                </a:pPr>
                <a:endParaRPr lang="es-ES" sz="2600" dirty="0">
                  <a:latin typeface="Cambria Math" panose="02040503050406030204" pitchFamily="18" charset="0"/>
                  <a:sym typeface="Wingdings" pitchFamily="2" charset="2"/>
                </a:endParaRPr>
              </a:p>
              <a:p>
                <a:pPr lvl="1"/>
                <a:r>
                  <a:rPr lang="es-ES" sz="2600" dirty="0">
                    <a:latin typeface="Cambria Math" panose="02040503050406030204" pitchFamily="18" charset="0"/>
                    <a:sym typeface="Wingdings" pitchFamily="2" charset="2"/>
                  </a:rPr>
                  <a:t>Cuando la </a:t>
                </a:r>
                <a:r>
                  <a:rPr lang="es-ES" sz="2600" dirty="0" err="1">
                    <a:latin typeface="Cambria Math" panose="02040503050406030204" pitchFamily="18" charset="0"/>
                    <a:sym typeface="Wingdings" pitchFamily="2" charset="2"/>
                  </a:rPr>
                  <a:t>v.a.</a:t>
                </a:r>
                <a:r>
                  <a:rPr lang="es-ES" sz="2600" dirty="0">
                    <a:latin typeface="Cambria Math" panose="02040503050406030204" pitchFamily="18" charset="0"/>
                    <a:sym typeface="Wingdings" pitchFamily="2" charset="2"/>
                  </a:rPr>
                  <a:t> en la población sigue una distribución normal…</a:t>
                </a:r>
                <a:br>
                  <a:rPr lang="es-ES" sz="2600" dirty="0">
                    <a:latin typeface="Cambria Math" panose="02040503050406030204" pitchFamily="18" charset="0"/>
                    <a:sym typeface="Wingdings" pitchFamily="2" charset="2"/>
                  </a:rPr>
                </a:br>
                <a:endParaRPr lang="es-ES" sz="2600" dirty="0">
                  <a:latin typeface="Cambria Math" panose="02040503050406030204" pitchFamily="18" charset="0"/>
                  <a:sym typeface="Wingdings" pitchFamily="2" charset="2"/>
                </a:endParaRPr>
              </a:p>
              <a:p>
                <a:pPr marL="266700" lvl="1" indent="0">
                  <a:buNone/>
                </a:pPr>
                <a14:m>
                  <m:oMathPara xmlns:m="http://schemas.openxmlformats.org/officeDocument/2006/math">
                    <m:oMathParaPr>
                      <m:jc m:val="centerGroup"/>
                    </m:oMathParaPr>
                    <m:oMath xmlns:m="http://schemas.openxmlformats.org/officeDocument/2006/math">
                      <m:acc>
                        <m:accPr>
                          <m:chr m:val="̅"/>
                          <m:ctrlPr>
                            <a:rPr lang="es-ES" sz="2600" i="1">
                              <a:latin typeface="Cambria Math" panose="02040503050406030204" pitchFamily="18" charset="0"/>
                              <a:sym typeface="Wingdings" pitchFamily="2" charset="2"/>
                            </a:rPr>
                          </m:ctrlPr>
                        </m:accPr>
                        <m:e>
                          <m:r>
                            <a:rPr lang="es-ES" sz="2600" i="1">
                              <a:latin typeface="Cambria Math" panose="02040503050406030204" pitchFamily="18" charset="0"/>
                              <a:sym typeface="Wingdings" pitchFamily="2" charset="2"/>
                            </a:rPr>
                            <m:t>𝑋</m:t>
                          </m:r>
                        </m:e>
                      </m:acc>
                      <m:r>
                        <a:rPr lang="es-ES" sz="2600" i="1">
                          <a:latin typeface="Cambria Math" panose="02040503050406030204" pitchFamily="18" charset="0"/>
                          <a:sym typeface="Wingdings" pitchFamily="2" charset="2"/>
                        </a:rPr>
                        <m:t>=</m:t>
                      </m:r>
                      <m:f>
                        <m:fPr>
                          <m:ctrlPr>
                            <a:rPr lang="es-ES" sz="2600" i="1">
                              <a:latin typeface="Cambria Math" panose="02040503050406030204" pitchFamily="18" charset="0"/>
                              <a:sym typeface="Wingdings" pitchFamily="2" charset="2"/>
                            </a:rPr>
                          </m:ctrlPr>
                        </m:fPr>
                        <m:num>
                          <m:sSub>
                            <m:sSubPr>
                              <m:ctrlPr>
                                <a:rPr lang="es-ES" sz="2600" i="1">
                                  <a:latin typeface="Cambria Math" panose="02040503050406030204" pitchFamily="18" charset="0"/>
                                  <a:sym typeface="Wingdings" pitchFamily="2" charset="2"/>
                                </a:rPr>
                              </m:ctrlPr>
                            </m:sSubPr>
                            <m:e>
                              <m:r>
                                <a:rPr lang="es-ES" sz="2600" i="1">
                                  <a:latin typeface="Cambria Math" panose="02040503050406030204" pitchFamily="18" charset="0"/>
                                  <a:sym typeface="Wingdings" pitchFamily="2" charset="2"/>
                                </a:rPr>
                                <m:t>𝑋</m:t>
                              </m:r>
                            </m:e>
                            <m:sub>
                              <m:r>
                                <a:rPr lang="es-ES" sz="2600" i="1">
                                  <a:latin typeface="Cambria Math" panose="02040503050406030204" pitchFamily="18" charset="0"/>
                                  <a:sym typeface="Wingdings" pitchFamily="2" charset="2"/>
                                </a:rPr>
                                <m:t>1</m:t>
                              </m:r>
                            </m:sub>
                          </m:sSub>
                          <m:r>
                            <a:rPr lang="es-ES" sz="2600" i="1">
                              <a:latin typeface="Cambria Math" panose="02040503050406030204" pitchFamily="18" charset="0"/>
                              <a:sym typeface="Wingdings" pitchFamily="2" charset="2"/>
                            </a:rPr>
                            <m:t>+</m:t>
                          </m:r>
                          <m:sSub>
                            <m:sSubPr>
                              <m:ctrlPr>
                                <a:rPr lang="es-ES" sz="2600" i="1">
                                  <a:latin typeface="Cambria Math" panose="02040503050406030204" pitchFamily="18" charset="0"/>
                                  <a:sym typeface="Wingdings" pitchFamily="2" charset="2"/>
                                </a:rPr>
                              </m:ctrlPr>
                            </m:sSubPr>
                            <m:e>
                              <m:r>
                                <a:rPr lang="es-ES" sz="2600" i="1">
                                  <a:latin typeface="Cambria Math" panose="02040503050406030204" pitchFamily="18" charset="0"/>
                                  <a:sym typeface="Wingdings" pitchFamily="2" charset="2"/>
                                </a:rPr>
                                <m:t>𝑋</m:t>
                              </m:r>
                            </m:e>
                            <m:sub>
                              <m:r>
                                <a:rPr lang="es-ES" sz="2600" i="1">
                                  <a:latin typeface="Cambria Math" panose="02040503050406030204" pitchFamily="18" charset="0"/>
                                  <a:sym typeface="Wingdings" pitchFamily="2" charset="2"/>
                                </a:rPr>
                                <m:t>2</m:t>
                              </m:r>
                            </m:sub>
                          </m:sSub>
                          <m:r>
                            <a:rPr lang="es-ES" sz="2600" i="1">
                              <a:latin typeface="Cambria Math" panose="02040503050406030204" pitchFamily="18" charset="0"/>
                              <a:sym typeface="Wingdings" pitchFamily="2" charset="2"/>
                            </a:rPr>
                            <m:t>+…+</m:t>
                          </m:r>
                          <m:sSub>
                            <m:sSubPr>
                              <m:ctrlPr>
                                <a:rPr lang="es-ES" sz="2600" i="1">
                                  <a:latin typeface="Cambria Math" panose="02040503050406030204" pitchFamily="18" charset="0"/>
                                  <a:sym typeface="Wingdings" pitchFamily="2" charset="2"/>
                                </a:rPr>
                              </m:ctrlPr>
                            </m:sSubPr>
                            <m:e>
                              <m:r>
                                <a:rPr lang="es-ES" sz="2600" i="1">
                                  <a:latin typeface="Cambria Math" panose="02040503050406030204" pitchFamily="18" charset="0"/>
                                  <a:sym typeface="Wingdings" pitchFamily="2" charset="2"/>
                                </a:rPr>
                                <m:t>𝑋</m:t>
                              </m:r>
                            </m:e>
                            <m:sub>
                              <m:r>
                                <a:rPr lang="es-ES" sz="2600" i="1">
                                  <a:latin typeface="Cambria Math" panose="02040503050406030204" pitchFamily="18" charset="0"/>
                                  <a:sym typeface="Wingdings" pitchFamily="2" charset="2"/>
                                </a:rPr>
                                <m:t>𝑛</m:t>
                              </m:r>
                            </m:sub>
                          </m:sSub>
                        </m:num>
                        <m:den>
                          <m:r>
                            <a:rPr lang="es-ES" sz="2600" i="1">
                              <a:latin typeface="Cambria Math" panose="02040503050406030204" pitchFamily="18" charset="0"/>
                              <a:sym typeface="Wingdings" pitchFamily="2" charset="2"/>
                            </a:rPr>
                            <m:t>𝑛</m:t>
                          </m:r>
                        </m:den>
                      </m:f>
                      <m:r>
                        <a:rPr lang="es-ES" sz="2600" i="1">
                          <a:latin typeface="Cambria Math" panose="02040503050406030204" pitchFamily="18" charset="0"/>
                          <a:sym typeface="Wingdings" pitchFamily="2" charset="2"/>
                        </a:rPr>
                        <m:t> ;   </m:t>
                      </m:r>
                      <m:acc>
                        <m:accPr>
                          <m:chr m:val="̅"/>
                          <m:ctrlPr>
                            <a:rPr lang="es-ES" sz="2600" i="1">
                              <a:latin typeface="Cambria Math" panose="02040503050406030204" pitchFamily="18" charset="0"/>
                              <a:sym typeface="Wingdings" pitchFamily="2" charset="2"/>
                            </a:rPr>
                          </m:ctrlPr>
                        </m:accPr>
                        <m:e>
                          <m:r>
                            <a:rPr lang="es-ES" sz="2600" i="1">
                              <a:latin typeface="Cambria Math" panose="02040503050406030204" pitchFamily="18" charset="0"/>
                              <a:sym typeface="Wingdings" pitchFamily="2" charset="2"/>
                            </a:rPr>
                            <m:t>𝑋</m:t>
                          </m:r>
                        </m:e>
                      </m:acc>
                      <m:r>
                        <a:rPr lang="es-ES" sz="2600" i="1">
                          <a:latin typeface="Cambria Math" panose="02040503050406030204" pitchFamily="18" charset="0"/>
                          <a:sym typeface="Wingdings" pitchFamily="2" charset="2"/>
                        </a:rPr>
                        <m:t> ~</m:t>
                      </m:r>
                      <m:r>
                        <a:rPr lang="es-ES" sz="2600" i="1">
                          <a:latin typeface="Cambria Math" panose="02040503050406030204" pitchFamily="18" charset="0"/>
                          <a:sym typeface="Wingdings" pitchFamily="2" charset="2"/>
                        </a:rPr>
                        <m:t>𝑁</m:t>
                      </m:r>
                      <m:r>
                        <a:rPr lang="es-ES" sz="2600" i="1">
                          <a:latin typeface="Cambria Math" panose="02040503050406030204" pitchFamily="18" charset="0"/>
                          <a:sym typeface="Wingdings" pitchFamily="2" charset="2"/>
                        </a:rPr>
                        <m:t>(</m:t>
                      </m:r>
                      <m:r>
                        <a:rPr lang="es-ES" sz="2600" i="1">
                          <a:latin typeface="Cambria Math" panose="02040503050406030204" pitchFamily="18" charset="0"/>
                          <a:sym typeface="Wingdings" pitchFamily="2" charset="2"/>
                        </a:rPr>
                        <m:t>𝜇</m:t>
                      </m:r>
                      <m:r>
                        <a:rPr lang="es-ES" sz="2600" i="1">
                          <a:latin typeface="Cambria Math" panose="02040503050406030204" pitchFamily="18" charset="0"/>
                          <a:sym typeface="Wingdings" pitchFamily="2" charset="2"/>
                        </a:rPr>
                        <m:t>,</m:t>
                      </m:r>
                      <m:f>
                        <m:fPr>
                          <m:ctrlPr>
                            <a:rPr lang="es-ES" sz="2600" i="1">
                              <a:latin typeface="Cambria Math" panose="02040503050406030204" pitchFamily="18" charset="0"/>
                              <a:sym typeface="Wingdings" pitchFamily="2" charset="2"/>
                            </a:rPr>
                          </m:ctrlPr>
                        </m:fPr>
                        <m:num>
                          <m:r>
                            <a:rPr lang="es-ES" sz="2600" i="1">
                              <a:latin typeface="Cambria Math" panose="02040503050406030204" pitchFamily="18" charset="0"/>
                              <a:sym typeface="Wingdings" pitchFamily="2" charset="2"/>
                            </a:rPr>
                            <m:t>𝜎</m:t>
                          </m:r>
                        </m:num>
                        <m:den>
                          <m:rad>
                            <m:radPr>
                              <m:degHide m:val="on"/>
                              <m:ctrlPr>
                                <a:rPr lang="es-MX" sz="2600" b="0" i="1" smtClean="0">
                                  <a:latin typeface="Cambria Math" panose="02040503050406030204" pitchFamily="18" charset="0"/>
                                  <a:sym typeface="Wingdings" pitchFamily="2" charset="2"/>
                                </a:rPr>
                              </m:ctrlPr>
                            </m:radPr>
                            <m:deg/>
                            <m:e>
                              <m:r>
                                <a:rPr lang="es-MX" sz="2600" b="0" i="1" smtClean="0">
                                  <a:latin typeface="Cambria Math" panose="02040503050406030204" pitchFamily="18" charset="0"/>
                                  <a:sym typeface="Wingdings" pitchFamily="2" charset="2"/>
                                </a:rPr>
                                <m:t>𝑛</m:t>
                              </m:r>
                            </m:e>
                          </m:rad>
                        </m:den>
                      </m:f>
                      <m:r>
                        <a:rPr lang="es-ES" sz="2600" i="1">
                          <a:latin typeface="Cambria Math" panose="02040503050406030204" pitchFamily="18" charset="0"/>
                          <a:sym typeface="Wingdings" pitchFamily="2" charset="2"/>
                        </a:rPr>
                        <m:t>)</m:t>
                      </m:r>
                    </m:oMath>
                  </m:oMathPara>
                </a14:m>
                <a:endParaRPr lang="es-ES" sz="2600" dirty="0">
                  <a:latin typeface="Cambria Math" panose="02040503050406030204" pitchFamily="18" charset="0"/>
                  <a:sym typeface="Wingdings" pitchFamily="2" charset="2"/>
                </a:endParaRPr>
              </a:p>
              <a:p>
                <a:pPr marL="266700" lvl="1" indent="0">
                  <a:buNone/>
                </a:pPr>
                <a:endParaRPr lang="es-ES" sz="2600" dirty="0">
                  <a:latin typeface="Cambria Math" panose="02040503050406030204" pitchFamily="18" charset="0"/>
                  <a:sym typeface="Wingdings" pitchFamily="2" charset="2"/>
                </a:endParaRPr>
              </a:p>
              <a:p>
                <a:pPr lvl="1"/>
                <a:endParaRPr lang="es-ES" sz="2600" dirty="0">
                  <a:latin typeface="Cambria Math" panose="02040503050406030204" pitchFamily="18" charset="0"/>
                  <a:sym typeface="Wingdings" pitchFamily="2" charset="2"/>
                </a:endParaRPr>
              </a:p>
              <a:p>
                <a:pPr lvl="1"/>
                <a:endParaRPr lang="es-ES" sz="2600" b="0" dirty="0">
                  <a:latin typeface="Cambria Math" panose="02040503050406030204" pitchFamily="18" charset="0"/>
                  <a:sym typeface="Wingdings" pitchFamily="2" charset="2"/>
                </a:endParaRPr>
              </a:p>
              <a:p>
                <a:pPr lvl="1"/>
                <a:endParaRPr lang="es-ES" sz="2600" dirty="0">
                  <a:solidFill>
                    <a:schemeClr val="tx1"/>
                  </a:solidFill>
                  <a:latin typeface="Cambria Math" panose="02040503050406030204" pitchFamily="18" charset="0"/>
                  <a:sym typeface="Wingdings" pitchFamily="2" charset="2"/>
                </a:endParaRPr>
              </a:p>
              <a:p>
                <a:pPr marL="266700" lvl="1" indent="0">
                  <a:buNone/>
                </a:pPr>
                <a:endParaRPr lang="es-ES" sz="2600" dirty="0">
                  <a:latin typeface="Cambria Math" panose="02040503050406030204" pitchFamily="18" charset="0"/>
                  <a:sym typeface="Wingdings" pitchFamily="2" charset="2"/>
                </a:endParaRPr>
              </a:p>
              <a:p>
                <a:pPr marL="266700" lvl="1" indent="0">
                  <a:buNone/>
                </a:pPr>
                <a:endParaRPr lang="es-ES" sz="2800" dirty="0">
                  <a:sym typeface="Wingdings" pitchFamily="2" charset="2"/>
                </a:endParaRPr>
              </a:p>
              <a:p>
                <a:pPr lvl="1"/>
                <a:endParaRPr lang="es-ES" sz="2800" dirty="0"/>
              </a:p>
              <a:p>
                <a:pPr lvl="1"/>
                <a:endParaRPr lang="es-ES" sz="2800" dirty="0"/>
              </a:p>
              <a:p>
                <a:pPr lvl="1"/>
                <a:endParaRPr lang="es-ES" sz="2800" dirty="0"/>
              </a:p>
            </p:txBody>
          </p:sp>
        </mc:Choice>
        <mc:Fallback xmlns="">
          <p:sp>
            <p:nvSpPr>
              <p:cNvPr id="4" name="Content Placeholder 3">
                <a:extLst>
                  <a:ext uri="{FF2B5EF4-FFF2-40B4-BE49-F238E27FC236}">
                    <a16:creationId xmlns:a16="http://schemas.microsoft.com/office/drawing/2014/main" id="{714750D5-10E1-439F-80ED-D90028C60C06}"/>
                  </a:ext>
                </a:extLst>
              </p:cNvPr>
              <p:cNvSpPr>
                <a:spLocks noGrp="1" noRot="1" noChangeAspect="1" noMove="1" noResize="1" noEditPoints="1" noAdjustHandles="1" noChangeArrowheads="1" noChangeShapeType="1" noTextEdit="1"/>
              </p:cNvSpPr>
              <p:nvPr>
                <p:ph idx="1"/>
              </p:nvPr>
            </p:nvSpPr>
            <p:spPr>
              <a:xfrm>
                <a:off x="431999" y="1512000"/>
                <a:ext cx="9500895" cy="4679250"/>
              </a:xfrm>
              <a:blipFill>
                <a:blip r:embed="rId3"/>
                <a:stretch>
                  <a:fillRect t="-3125"/>
                </a:stretch>
              </a:blipFill>
            </p:spPr>
            <p:txBody>
              <a:bodyPr/>
              <a:lstStyle/>
              <a:p>
                <a:r>
                  <a:rPr lang="es-ES">
                    <a:noFill/>
                  </a:rPr>
                  <a:t> </a:t>
                </a:r>
              </a:p>
            </p:txBody>
          </p:sp>
        </mc:Fallback>
      </mc:AlternateContent>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30</a:t>
            </a:fld>
            <a:endParaRPr lang="es-ES" noProof="1"/>
          </a:p>
        </p:txBody>
      </p:sp>
    </p:spTree>
    <p:extLst>
      <p:ext uri="{BB962C8B-B14F-4D97-AF65-F5344CB8AC3E}">
        <p14:creationId xmlns:p14="http://schemas.microsoft.com/office/powerpoint/2010/main" val="12274423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MX" noProof="1"/>
              <a:t>¿Podemos estimar la media poblacional?</a:t>
            </a:r>
            <a:endParaRPr lang="es-ES" noProof="1"/>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512000"/>
                <a:ext cx="9500895" cy="4679250"/>
              </a:xfrm>
            </p:spPr>
            <p:txBody>
              <a:bodyPr/>
              <a:lstStyle/>
              <a:p>
                <a:pPr lvl="1"/>
                <a:r>
                  <a:rPr lang="es-ES" sz="2600" dirty="0">
                    <a:latin typeface="Cambria Math" panose="02040503050406030204" pitchFamily="18" charset="0"/>
                    <a:sym typeface="Wingdings" pitchFamily="2" charset="2"/>
                  </a:rPr>
                  <a:t>Para cualquier tipo de variable aleatoria…</a:t>
                </a:r>
              </a:p>
              <a:p>
                <a:pPr lvl="1"/>
                <a:endParaRPr lang="es-ES" sz="2600" dirty="0">
                  <a:latin typeface="Cambria Math" panose="02040503050406030204" pitchFamily="18" charset="0"/>
                  <a:sym typeface="Wingdings" pitchFamily="2" charset="2"/>
                </a:endParaRPr>
              </a:p>
              <a:p>
                <a:pPr marL="266700" lvl="1" indent="0">
                  <a:buNone/>
                </a:pPr>
                <a14:m>
                  <m:oMathPara xmlns:m="http://schemas.openxmlformats.org/officeDocument/2006/math">
                    <m:oMathParaPr>
                      <m:jc m:val="centerGroup"/>
                    </m:oMathParaPr>
                    <m:oMath xmlns:m="http://schemas.openxmlformats.org/officeDocument/2006/math">
                      <m:acc>
                        <m:accPr>
                          <m:chr m:val="̅"/>
                          <m:ctrlPr>
                            <a:rPr lang="es-ES" sz="2600" i="1" smtClean="0">
                              <a:latin typeface="Cambria Math" panose="02040503050406030204" pitchFamily="18" charset="0"/>
                              <a:sym typeface="Wingdings" pitchFamily="2" charset="2"/>
                            </a:rPr>
                          </m:ctrlPr>
                        </m:accPr>
                        <m:e>
                          <m:r>
                            <a:rPr lang="es-ES" sz="2600" b="0" i="1" smtClean="0">
                              <a:latin typeface="Cambria Math" panose="02040503050406030204" pitchFamily="18" charset="0"/>
                              <a:sym typeface="Wingdings" pitchFamily="2" charset="2"/>
                            </a:rPr>
                            <m:t>𝑋</m:t>
                          </m:r>
                        </m:e>
                      </m:acc>
                      <m:r>
                        <a:rPr lang="es-ES" sz="2600" b="0" i="1" smtClean="0">
                          <a:latin typeface="Cambria Math" panose="02040503050406030204" pitchFamily="18" charset="0"/>
                          <a:sym typeface="Wingdings" pitchFamily="2" charset="2"/>
                        </a:rPr>
                        <m:t>=</m:t>
                      </m:r>
                      <m:f>
                        <m:fPr>
                          <m:ctrlPr>
                            <a:rPr lang="es-ES" sz="2600" b="0" i="1" smtClean="0">
                              <a:latin typeface="Cambria Math" panose="02040503050406030204" pitchFamily="18" charset="0"/>
                              <a:sym typeface="Wingdings" pitchFamily="2" charset="2"/>
                            </a:rPr>
                          </m:ctrlPr>
                        </m:fPr>
                        <m:num>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𝑋</m:t>
                              </m:r>
                            </m:e>
                            <m:sub>
                              <m:r>
                                <a:rPr lang="es-ES" sz="2600" b="0" i="1" smtClean="0">
                                  <a:latin typeface="Cambria Math" panose="02040503050406030204" pitchFamily="18" charset="0"/>
                                  <a:sym typeface="Wingdings" pitchFamily="2" charset="2"/>
                                </a:rPr>
                                <m:t>1</m:t>
                              </m:r>
                            </m:sub>
                          </m:sSub>
                          <m:r>
                            <a:rPr lang="es-ES" sz="2600" b="0" i="1" smtClean="0">
                              <a:latin typeface="Cambria Math" panose="02040503050406030204" pitchFamily="18" charset="0"/>
                              <a:sym typeface="Wingdings" pitchFamily="2" charset="2"/>
                            </a:rPr>
                            <m:t>+</m:t>
                          </m:r>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𝑋</m:t>
                              </m:r>
                            </m:e>
                            <m:sub>
                              <m:r>
                                <a:rPr lang="es-ES" sz="2600" b="0" i="1" smtClean="0">
                                  <a:latin typeface="Cambria Math" panose="02040503050406030204" pitchFamily="18" charset="0"/>
                                  <a:sym typeface="Wingdings" pitchFamily="2" charset="2"/>
                                </a:rPr>
                                <m:t>2</m:t>
                              </m:r>
                            </m:sub>
                          </m:sSub>
                          <m:r>
                            <a:rPr lang="es-ES" sz="2600" b="0" i="1" smtClean="0">
                              <a:latin typeface="Cambria Math" panose="02040503050406030204" pitchFamily="18" charset="0"/>
                              <a:sym typeface="Wingdings" pitchFamily="2" charset="2"/>
                            </a:rPr>
                            <m:t>+…+</m:t>
                          </m:r>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𝑋</m:t>
                              </m:r>
                            </m:e>
                            <m:sub>
                              <m:r>
                                <a:rPr lang="es-ES" sz="2600" b="0" i="1" smtClean="0">
                                  <a:latin typeface="Cambria Math" panose="02040503050406030204" pitchFamily="18" charset="0"/>
                                  <a:sym typeface="Wingdings" pitchFamily="2" charset="2"/>
                                </a:rPr>
                                <m:t>𝑛</m:t>
                              </m:r>
                            </m:sub>
                          </m:sSub>
                        </m:num>
                        <m:den>
                          <m:r>
                            <a:rPr lang="es-ES" sz="2600" b="0" i="1" smtClean="0">
                              <a:latin typeface="Cambria Math" panose="02040503050406030204" pitchFamily="18" charset="0"/>
                              <a:sym typeface="Wingdings" pitchFamily="2" charset="2"/>
                            </a:rPr>
                            <m:t>𝑛</m:t>
                          </m:r>
                        </m:den>
                      </m:f>
                      <m:r>
                        <a:rPr lang="es-ES" sz="2600" b="0" i="1" smtClean="0">
                          <a:latin typeface="Cambria Math" panose="02040503050406030204" pitchFamily="18" charset="0"/>
                          <a:sym typeface="Wingdings" pitchFamily="2" charset="2"/>
                        </a:rPr>
                        <m:t> ;  </m:t>
                      </m:r>
                      <m:r>
                        <a:rPr lang="es-MX" sz="2600" b="0" i="1" smtClean="0">
                          <a:latin typeface="Cambria Math" panose="02040503050406030204" pitchFamily="18" charset="0"/>
                          <a:sym typeface="Wingdings" pitchFamily="2" charset="2"/>
                        </a:rPr>
                        <m:t>𝑆𝑖</m:t>
                      </m:r>
                      <m:r>
                        <a:rPr lang="es-ES" sz="2600" b="0" i="1" smtClean="0">
                          <a:latin typeface="Cambria Math" panose="02040503050406030204" pitchFamily="18" charset="0"/>
                          <a:sym typeface="Wingdings" pitchFamily="2" charset="2"/>
                        </a:rPr>
                        <m:t> </m:t>
                      </m:r>
                      <m:r>
                        <a:rPr lang="es-ES" sz="2600" b="0" i="1" smtClean="0">
                          <a:latin typeface="Cambria Math" panose="02040503050406030204" pitchFamily="18" charset="0"/>
                          <a:sym typeface="Wingdings" pitchFamily="2" charset="2"/>
                        </a:rPr>
                        <m:t>𝑛</m:t>
                      </m:r>
                      <m:r>
                        <a:rPr lang="es-ES" sz="2600" b="0" i="1" smtClean="0">
                          <a:latin typeface="Cambria Math" panose="02040503050406030204" pitchFamily="18" charset="0"/>
                          <a:sym typeface="Wingdings" pitchFamily="2" charset="2"/>
                        </a:rPr>
                        <m:t>≥30,  </m:t>
                      </m:r>
                      <m:acc>
                        <m:accPr>
                          <m:chr m:val="̅"/>
                          <m:ctrlPr>
                            <a:rPr lang="es-ES" sz="2600" b="0" i="1" smtClean="0">
                              <a:latin typeface="Cambria Math" panose="02040503050406030204" pitchFamily="18" charset="0"/>
                              <a:sym typeface="Wingdings" pitchFamily="2" charset="2"/>
                            </a:rPr>
                          </m:ctrlPr>
                        </m:accPr>
                        <m:e>
                          <m:r>
                            <a:rPr lang="es-ES" sz="2600" b="0" i="1" smtClean="0">
                              <a:latin typeface="Cambria Math" panose="02040503050406030204" pitchFamily="18" charset="0"/>
                              <a:sym typeface="Wingdings" pitchFamily="2" charset="2"/>
                            </a:rPr>
                            <m:t>𝑋</m:t>
                          </m:r>
                        </m:e>
                      </m:acc>
                      <m:r>
                        <a:rPr lang="es-ES" sz="2600" b="0" i="1" smtClean="0">
                          <a:latin typeface="Cambria Math" panose="02040503050406030204" pitchFamily="18" charset="0"/>
                          <a:sym typeface="Wingdings" pitchFamily="2" charset="2"/>
                        </a:rPr>
                        <m:t> </m:t>
                      </m:r>
                      <m:r>
                        <a:rPr lang="es-ES" sz="2600" i="1">
                          <a:latin typeface="Cambria Math" panose="02040503050406030204" pitchFamily="18" charset="0"/>
                          <a:sym typeface="Wingdings" pitchFamily="2" charset="2"/>
                        </a:rPr>
                        <m:t>~</m:t>
                      </m:r>
                      <m:r>
                        <a:rPr lang="es-ES" sz="2600" b="0" i="1" smtClean="0">
                          <a:latin typeface="Cambria Math" panose="02040503050406030204" pitchFamily="18" charset="0"/>
                          <a:sym typeface="Wingdings" pitchFamily="2" charset="2"/>
                        </a:rPr>
                        <m:t>𝑁</m:t>
                      </m:r>
                      <m:r>
                        <a:rPr lang="es-ES" sz="2600" b="0" i="1" smtClean="0">
                          <a:latin typeface="Cambria Math" panose="02040503050406030204" pitchFamily="18" charset="0"/>
                          <a:sym typeface="Wingdings" pitchFamily="2" charset="2"/>
                        </a:rPr>
                        <m:t>(</m:t>
                      </m:r>
                      <m:r>
                        <a:rPr lang="es-ES" sz="2600" b="0" i="1" smtClean="0">
                          <a:latin typeface="Cambria Math" panose="02040503050406030204" pitchFamily="18" charset="0"/>
                          <a:sym typeface="Wingdings" pitchFamily="2" charset="2"/>
                        </a:rPr>
                        <m:t>𝜇</m:t>
                      </m:r>
                      <m:r>
                        <a:rPr lang="es-ES" sz="2600" b="0" i="1" smtClean="0">
                          <a:latin typeface="Cambria Math" panose="02040503050406030204" pitchFamily="18" charset="0"/>
                          <a:sym typeface="Wingdings" pitchFamily="2" charset="2"/>
                        </a:rPr>
                        <m:t>,</m:t>
                      </m:r>
                      <m:f>
                        <m:fPr>
                          <m:ctrlPr>
                            <a:rPr lang="es-ES" sz="2600" b="0" i="1" smtClean="0">
                              <a:latin typeface="Cambria Math" panose="02040503050406030204" pitchFamily="18" charset="0"/>
                              <a:sym typeface="Wingdings" pitchFamily="2" charset="2"/>
                            </a:rPr>
                          </m:ctrlPr>
                        </m:fPr>
                        <m:num>
                          <m:r>
                            <a:rPr lang="es-ES" sz="2600" b="0" i="1" smtClean="0">
                              <a:latin typeface="Cambria Math" panose="02040503050406030204" pitchFamily="18" charset="0"/>
                              <a:sym typeface="Wingdings" pitchFamily="2" charset="2"/>
                            </a:rPr>
                            <m:t>𝜎</m:t>
                          </m:r>
                        </m:num>
                        <m:den>
                          <m:rad>
                            <m:radPr>
                              <m:degHide m:val="on"/>
                              <m:ctrlPr>
                                <a:rPr lang="es-MX" sz="2600" b="0" i="1" smtClean="0">
                                  <a:latin typeface="Cambria Math" panose="02040503050406030204" pitchFamily="18" charset="0"/>
                                  <a:sym typeface="Wingdings" pitchFamily="2" charset="2"/>
                                </a:rPr>
                              </m:ctrlPr>
                            </m:radPr>
                            <m:deg/>
                            <m:e>
                              <m:r>
                                <a:rPr lang="es-MX" sz="2600" b="0" i="1" smtClean="0">
                                  <a:latin typeface="Cambria Math" panose="02040503050406030204" pitchFamily="18" charset="0"/>
                                  <a:sym typeface="Wingdings" pitchFamily="2" charset="2"/>
                                </a:rPr>
                                <m:t>𝑛</m:t>
                              </m:r>
                            </m:e>
                          </m:rad>
                        </m:den>
                      </m:f>
                      <m:r>
                        <a:rPr lang="es-ES" sz="2600" b="0" i="1" smtClean="0">
                          <a:latin typeface="Cambria Math" panose="02040503050406030204" pitchFamily="18" charset="0"/>
                          <a:sym typeface="Wingdings" pitchFamily="2" charset="2"/>
                        </a:rPr>
                        <m:t>)</m:t>
                      </m:r>
                    </m:oMath>
                  </m:oMathPara>
                </a14:m>
                <a:endParaRPr lang="es-ES" sz="2600" dirty="0">
                  <a:latin typeface="Cambria Math" panose="02040503050406030204" pitchFamily="18" charset="0"/>
                  <a:sym typeface="Wingdings" pitchFamily="2" charset="2"/>
                </a:endParaRPr>
              </a:p>
              <a:p>
                <a:pPr marL="266700" lvl="1" indent="0">
                  <a:buNone/>
                </a:pPr>
                <a:endParaRPr lang="es-ES" sz="2600" dirty="0">
                  <a:latin typeface="Cambria Math" panose="02040503050406030204" pitchFamily="18" charset="0"/>
                  <a:sym typeface="Wingdings" pitchFamily="2" charset="2"/>
                </a:endParaRPr>
              </a:p>
              <a:p>
                <a:pPr lvl="1"/>
                <a:r>
                  <a:rPr lang="es-ES" sz="2600" dirty="0">
                    <a:latin typeface="Cambria Math" panose="02040503050406030204" pitchFamily="18" charset="0"/>
                    <a:sym typeface="Wingdings" pitchFamily="2" charset="2"/>
                  </a:rPr>
                  <a:t>Cuando la </a:t>
                </a:r>
                <a:r>
                  <a:rPr lang="es-ES" sz="2600" dirty="0" err="1">
                    <a:latin typeface="Cambria Math" panose="02040503050406030204" pitchFamily="18" charset="0"/>
                    <a:sym typeface="Wingdings" pitchFamily="2" charset="2"/>
                  </a:rPr>
                  <a:t>v.a.</a:t>
                </a:r>
                <a:r>
                  <a:rPr lang="es-ES" sz="2600" dirty="0">
                    <a:latin typeface="Cambria Math" panose="02040503050406030204" pitchFamily="18" charset="0"/>
                    <a:sym typeface="Wingdings" pitchFamily="2" charset="2"/>
                  </a:rPr>
                  <a:t> en la población sigue una distribución normal…</a:t>
                </a:r>
                <a:br>
                  <a:rPr lang="es-ES" sz="2600" dirty="0">
                    <a:latin typeface="Cambria Math" panose="02040503050406030204" pitchFamily="18" charset="0"/>
                    <a:sym typeface="Wingdings" pitchFamily="2" charset="2"/>
                  </a:rPr>
                </a:br>
                <a:endParaRPr lang="es-ES" sz="2600" dirty="0">
                  <a:latin typeface="Cambria Math" panose="02040503050406030204" pitchFamily="18" charset="0"/>
                  <a:sym typeface="Wingdings" pitchFamily="2" charset="2"/>
                </a:endParaRPr>
              </a:p>
              <a:p>
                <a:pPr marL="266700" lvl="1" indent="0">
                  <a:buNone/>
                </a:pPr>
                <a14:m>
                  <m:oMathPara xmlns:m="http://schemas.openxmlformats.org/officeDocument/2006/math">
                    <m:oMathParaPr>
                      <m:jc m:val="centerGroup"/>
                    </m:oMathParaPr>
                    <m:oMath xmlns:m="http://schemas.openxmlformats.org/officeDocument/2006/math">
                      <m:acc>
                        <m:accPr>
                          <m:chr m:val="̅"/>
                          <m:ctrlPr>
                            <a:rPr lang="es-ES" sz="2600" i="1">
                              <a:latin typeface="Cambria Math" panose="02040503050406030204" pitchFamily="18" charset="0"/>
                              <a:sym typeface="Wingdings" pitchFamily="2" charset="2"/>
                            </a:rPr>
                          </m:ctrlPr>
                        </m:accPr>
                        <m:e>
                          <m:r>
                            <a:rPr lang="es-ES" sz="2600" i="1">
                              <a:latin typeface="Cambria Math" panose="02040503050406030204" pitchFamily="18" charset="0"/>
                              <a:sym typeface="Wingdings" pitchFamily="2" charset="2"/>
                            </a:rPr>
                            <m:t>𝑋</m:t>
                          </m:r>
                        </m:e>
                      </m:acc>
                      <m:r>
                        <a:rPr lang="es-ES" sz="2600" i="1">
                          <a:latin typeface="Cambria Math" panose="02040503050406030204" pitchFamily="18" charset="0"/>
                          <a:sym typeface="Wingdings" pitchFamily="2" charset="2"/>
                        </a:rPr>
                        <m:t>=</m:t>
                      </m:r>
                      <m:f>
                        <m:fPr>
                          <m:ctrlPr>
                            <a:rPr lang="es-ES" sz="2600" i="1">
                              <a:latin typeface="Cambria Math" panose="02040503050406030204" pitchFamily="18" charset="0"/>
                              <a:sym typeface="Wingdings" pitchFamily="2" charset="2"/>
                            </a:rPr>
                          </m:ctrlPr>
                        </m:fPr>
                        <m:num>
                          <m:sSub>
                            <m:sSubPr>
                              <m:ctrlPr>
                                <a:rPr lang="es-ES" sz="2600" i="1">
                                  <a:latin typeface="Cambria Math" panose="02040503050406030204" pitchFamily="18" charset="0"/>
                                  <a:sym typeface="Wingdings" pitchFamily="2" charset="2"/>
                                </a:rPr>
                              </m:ctrlPr>
                            </m:sSubPr>
                            <m:e>
                              <m:r>
                                <a:rPr lang="es-ES" sz="2600" i="1">
                                  <a:latin typeface="Cambria Math" panose="02040503050406030204" pitchFamily="18" charset="0"/>
                                  <a:sym typeface="Wingdings" pitchFamily="2" charset="2"/>
                                </a:rPr>
                                <m:t>𝑋</m:t>
                              </m:r>
                            </m:e>
                            <m:sub>
                              <m:r>
                                <a:rPr lang="es-ES" sz="2600" i="1">
                                  <a:latin typeface="Cambria Math" panose="02040503050406030204" pitchFamily="18" charset="0"/>
                                  <a:sym typeface="Wingdings" pitchFamily="2" charset="2"/>
                                </a:rPr>
                                <m:t>1</m:t>
                              </m:r>
                            </m:sub>
                          </m:sSub>
                          <m:r>
                            <a:rPr lang="es-ES" sz="2600" i="1">
                              <a:latin typeface="Cambria Math" panose="02040503050406030204" pitchFamily="18" charset="0"/>
                              <a:sym typeface="Wingdings" pitchFamily="2" charset="2"/>
                            </a:rPr>
                            <m:t>+</m:t>
                          </m:r>
                          <m:sSub>
                            <m:sSubPr>
                              <m:ctrlPr>
                                <a:rPr lang="es-ES" sz="2600" i="1">
                                  <a:latin typeface="Cambria Math" panose="02040503050406030204" pitchFamily="18" charset="0"/>
                                  <a:sym typeface="Wingdings" pitchFamily="2" charset="2"/>
                                </a:rPr>
                              </m:ctrlPr>
                            </m:sSubPr>
                            <m:e>
                              <m:r>
                                <a:rPr lang="es-ES" sz="2600" i="1">
                                  <a:latin typeface="Cambria Math" panose="02040503050406030204" pitchFamily="18" charset="0"/>
                                  <a:sym typeface="Wingdings" pitchFamily="2" charset="2"/>
                                </a:rPr>
                                <m:t>𝑋</m:t>
                              </m:r>
                            </m:e>
                            <m:sub>
                              <m:r>
                                <a:rPr lang="es-ES" sz="2600" i="1">
                                  <a:latin typeface="Cambria Math" panose="02040503050406030204" pitchFamily="18" charset="0"/>
                                  <a:sym typeface="Wingdings" pitchFamily="2" charset="2"/>
                                </a:rPr>
                                <m:t>2</m:t>
                              </m:r>
                            </m:sub>
                          </m:sSub>
                          <m:r>
                            <a:rPr lang="es-ES" sz="2600" i="1">
                              <a:latin typeface="Cambria Math" panose="02040503050406030204" pitchFamily="18" charset="0"/>
                              <a:sym typeface="Wingdings" pitchFamily="2" charset="2"/>
                            </a:rPr>
                            <m:t>+…+</m:t>
                          </m:r>
                          <m:sSub>
                            <m:sSubPr>
                              <m:ctrlPr>
                                <a:rPr lang="es-ES" sz="2600" i="1">
                                  <a:latin typeface="Cambria Math" panose="02040503050406030204" pitchFamily="18" charset="0"/>
                                  <a:sym typeface="Wingdings" pitchFamily="2" charset="2"/>
                                </a:rPr>
                              </m:ctrlPr>
                            </m:sSubPr>
                            <m:e>
                              <m:r>
                                <a:rPr lang="es-ES" sz="2600" i="1">
                                  <a:latin typeface="Cambria Math" panose="02040503050406030204" pitchFamily="18" charset="0"/>
                                  <a:sym typeface="Wingdings" pitchFamily="2" charset="2"/>
                                </a:rPr>
                                <m:t>𝑋</m:t>
                              </m:r>
                            </m:e>
                            <m:sub>
                              <m:r>
                                <a:rPr lang="es-ES" sz="2600" i="1">
                                  <a:latin typeface="Cambria Math" panose="02040503050406030204" pitchFamily="18" charset="0"/>
                                  <a:sym typeface="Wingdings" pitchFamily="2" charset="2"/>
                                </a:rPr>
                                <m:t>𝑛</m:t>
                              </m:r>
                            </m:sub>
                          </m:sSub>
                        </m:num>
                        <m:den>
                          <m:r>
                            <a:rPr lang="es-ES" sz="2600" i="1">
                              <a:latin typeface="Cambria Math" panose="02040503050406030204" pitchFamily="18" charset="0"/>
                              <a:sym typeface="Wingdings" pitchFamily="2" charset="2"/>
                            </a:rPr>
                            <m:t>𝑛</m:t>
                          </m:r>
                        </m:den>
                      </m:f>
                      <m:r>
                        <a:rPr lang="es-ES" sz="2600" i="1">
                          <a:latin typeface="Cambria Math" panose="02040503050406030204" pitchFamily="18" charset="0"/>
                          <a:sym typeface="Wingdings" pitchFamily="2" charset="2"/>
                        </a:rPr>
                        <m:t> ;   </m:t>
                      </m:r>
                      <m:acc>
                        <m:accPr>
                          <m:chr m:val="̅"/>
                          <m:ctrlPr>
                            <a:rPr lang="es-ES" sz="2600" i="1">
                              <a:latin typeface="Cambria Math" panose="02040503050406030204" pitchFamily="18" charset="0"/>
                              <a:sym typeface="Wingdings" pitchFamily="2" charset="2"/>
                            </a:rPr>
                          </m:ctrlPr>
                        </m:accPr>
                        <m:e>
                          <m:r>
                            <a:rPr lang="es-ES" sz="2600" i="1">
                              <a:latin typeface="Cambria Math" panose="02040503050406030204" pitchFamily="18" charset="0"/>
                              <a:sym typeface="Wingdings" pitchFamily="2" charset="2"/>
                            </a:rPr>
                            <m:t>𝑋</m:t>
                          </m:r>
                        </m:e>
                      </m:acc>
                      <m:r>
                        <a:rPr lang="es-ES" sz="2600" i="1">
                          <a:latin typeface="Cambria Math" panose="02040503050406030204" pitchFamily="18" charset="0"/>
                          <a:sym typeface="Wingdings" pitchFamily="2" charset="2"/>
                        </a:rPr>
                        <m:t> ~</m:t>
                      </m:r>
                      <m:r>
                        <a:rPr lang="es-ES" sz="2600" i="1">
                          <a:latin typeface="Cambria Math" panose="02040503050406030204" pitchFamily="18" charset="0"/>
                          <a:sym typeface="Wingdings" pitchFamily="2" charset="2"/>
                        </a:rPr>
                        <m:t>𝑁</m:t>
                      </m:r>
                      <m:r>
                        <a:rPr lang="es-ES" sz="2600" i="1">
                          <a:latin typeface="Cambria Math" panose="02040503050406030204" pitchFamily="18" charset="0"/>
                          <a:sym typeface="Wingdings" pitchFamily="2" charset="2"/>
                        </a:rPr>
                        <m:t>(</m:t>
                      </m:r>
                      <m:r>
                        <a:rPr lang="es-ES" sz="2600" i="1">
                          <a:latin typeface="Cambria Math" panose="02040503050406030204" pitchFamily="18" charset="0"/>
                          <a:sym typeface="Wingdings" pitchFamily="2" charset="2"/>
                        </a:rPr>
                        <m:t>𝜇</m:t>
                      </m:r>
                      <m:r>
                        <a:rPr lang="es-ES" sz="2600" i="1">
                          <a:latin typeface="Cambria Math" panose="02040503050406030204" pitchFamily="18" charset="0"/>
                          <a:sym typeface="Wingdings" pitchFamily="2" charset="2"/>
                        </a:rPr>
                        <m:t>,</m:t>
                      </m:r>
                      <m:f>
                        <m:fPr>
                          <m:ctrlPr>
                            <a:rPr lang="es-ES" sz="2600" i="1">
                              <a:latin typeface="Cambria Math" panose="02040503050406030204" pitchFamily="18" charset="0"/>
                              <a:sym typeface="Wingdings" pitchFamily="2" charset="2"/>
                            </a:rPr>
                          </m:ctrlPr>
                        </m:fPr>
                        <m:num>
                          <m:r>
                            <a:rPr lang="es-ES" sz="2600" i="1">
                              <a:latin typeface="Cambria Math" panose="02040503050406030204" pitchFamily="18" charset="0"/>
                              <a:sym typeface="Wingdings" pitchFamily="2" charset="2"/>
                            </a:rPr>
                            <m:t>𝜎</m:t>
                          </m:r>
                        </m:num>
                        <m:den>
                          <m:rad>
                            <m:radPr>
                              <m:degHide m:val="on"/>
                              <m:ctrlPr>
                                <a:rPr lang="es-MX" sz="2600" b="0" i="1" smtClean="0">
                                  <a:latin typeface="Cambria Math" panose="02040503050406030204" pitchFamily="18" charset="0"/>
                                  <a:sym typeface="Wingdings" pitchFamily="2" charset="2"/>
                                </a:rPr>
                              </m:ctrlPr>
                            </m:radPr>
                            <m:deg/>
                            <m:e>
                              <m:r>
                                <a:rPr lang="es-MX" sz="2600" b="0" i="1" smtClean="0">
                                  <a:latin typeface="Cambria Math" panose="02040503050406030204" pitchFamily="18" charset="0"/>
                                  <a:sym typeface="Wingdings" pitchFamily="2" charset="2"/>
                                </a:rPr>
                                <m:t>𝑛</m:t>
                              </m:r>
                            </m:e>
                          </m:rad>
                        </m:den>
                      </m:f>
                      <m:r>
                        <a:rPr lang="es-ES" sz="2600" i="1">
                          <a:latin typeface="Cambria Math" panose="02040503050406030204" pitchFamily="18" charset="0"/>
                          <a:sym typeface="Wingdings" pitchFamily="2" charset="2"/>
                        </a:rPr>
                        <m:t>)</m:t>
                      </m:r>
                    </m:oMath>
                  </m:oMathPara>
                </a14:m>
                <a:endParaRPr lang="es-ES" sz="2600" dirty="0">
                  <a:latin typeface="Cambria Math" panose="02040503050406030204" pitchFamily="18" charset="0"/>
                  <a:sym typeface="Wingdings" pitchFamily="2" charset="2"/>
                </a:endParaRPr>
              </a:p>
              <a:p>
                <a:pPr marL="266700" lvl="1" indent="0">
                  <a:buNone/>
                </a:pPr>
                <a:endParaRPr lang="es-ES" sz="2600" dirty="0">
                  <a:latin typeface="Cambria Math" panose="02040503050406030204" pitchFamily="18" charset="0"/>
                  <a:sym typeface="Wingdings" pitchFamily="2" charset="2"/>
                </a:endParaRPr>
              </a:p>
              <a:p>
                <a:pPr lvl="1"/>
                <a:endParaRPr lang="es-ES" sz="2600" dirty="0">
                  <a:latin typeface="Cambria Math" panose="02040503050406030204" pitchFamily="18" charset="0"/>
                  <a:sym typeface="Wingdings" pitchFamily="2" charset="2"/>
                </a:endParaRPr>
              </a:p>
              <a:p>
                <a:pPr lvl="1"/>
                <a:endParaRPr lang="es-ES" sz="2600" b="0" dirty="0">
                  <a:latin typeface="Cambria Math" panose="02040503050406030204" pitchFamily="18" charset="0"/>
                  <a:sym typeface="Wingdings" pitchFamily="2" charset="2"/>
                </a:endParaRPr>
              </a:p>
              <a:p>
                <a:pPr lvl="1"/>
                <a:endParaRPr lang="es-ES" sz="2600" dirty="0">
                  <a:solidFill>
                    <a:schemeClr val="tx1"/>
                  </a:solidFill>
                  <a:latin typeface="Cambria Math" panose="02040503050406030204" pitchFamily="18" charset="0"/>
                  <a:sym typeface="Wingdings" pitchFamily="2" charset="2"/>
                </a:endParaRPr>
              </a:p>
              <a:p>
                <a:pPr marL="266700" lvl="1" indent="0">
                  <a:buNone/>
                </a:pPr>
                <a:endParaRPr lang="es-ES" sz="2600" dirty="0">
                  <a:latin typeface="Cambria Math" panose="02040503050406030204" pitchFamily="18" charset="0"/>
                  <a:sym typeface="Wingdings" pitchFamily="2" charset="2"/>
                </a:endParaRPr>
              </a:p>
              <a:p>
                <a:pPr marL="266700" lvl="1" indent="0">
                  <a:buNone/>
                </a:pPr>
                <a:endParaRPr lang="es-ES" sz="2800" dirty="0">
                  <a:sym typeface="Wingdings" pitchFamily="2" charset="2"/>
                </a:endParaRPr>
              </a:p>
              <a:p>
                <a:pPr lvl="1"/>
                <a:endParaRPr lang="es-ES" sz="2800" dirty="0"/>
              </a:p>
              <a:p>
                <a:pPr lvl="1"/>
                <a:endParaRPr lang="es-ES" sz="2800" dirty="0"/>
              </a:p>
              <a:p>
                <a:pPr lvl="1"/>
                <a:endParaRPr lang="es-ES" sz="2800" dirty="0"/>
              </a:p>
            </p:txBody>
          </p:sp>
        </mc:Choice>
        <mc:Fallback xmlns="">
          <p:sp>
            <p:nvSpPr>
              <p:cNvPr id="4" name="Content Placeholder 3">
                <a:extLst>
                  <a:ext uri="{FF2B5EF4-FFF2-40B4-BE49-F238E27FC236}">
                    <a16:creationId xmlns:a16="http://schemas.microsoft.com/office/drawing/2014/main" id="{714750D5-10E1-439F-80ED-D90028C60C06}"/>
                  </a:ext>
                </a:extLst>
              </p:cNvPr>
              <p:cNvSpPr>
                <a:spLocks noGrp="1" noRot="1" noChangeAspect="1" noMove="1" noResize="1" noEditPoints="1" noAdjustHandles="1" noChangeArrowheads="1" noChangeShapeType="1" noTextEdit="1"/>
              </p:cNvSpPr>
              <p:nvPr>
                <p:ph idx="1"/>
              </p:nvPr>
            </p:nvSpPr>
            <p:spPr>
              <a:xfrm>
                <a:off x="431999" y="1512000"/>
                <a:ext cx="9500895" cy="4679250"/>
              </a:xfrm>
              <a:blipFill>
                <a:blip r:embed="rId3"/>
                <a:stretch>
                  <a:fillRect t="-3125"/>
                </a:stretch>
              </a:blipFill>
            </p:spPr>
            <p:txBody>
              <a:bodyPr/>
              <a:lstStyle/>
              <a:p>
                <a:r>
                  <a:rPr lang="es-ES">
                    <a:noFill/>
                  </a:rPr>
                  <a:t> </a:t>
                </a:r>
              </a:p>
            </p:txBody>
          </p:sp>
        </mc:Fallback>
      </mc:AlternateContent>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31</a:t>
            </a:fld>
            <a:endParaRPr lang="es-ES" noProof="1"/>
          </a:p>
        </p:txBody>
      </p:sp>
      <p:sp>
        <p:nvSpPr>
          <p:cNvPr id="6" name="Rectángulo redondeado 5">
            <a:extLst>
              <a:ext uri="{FF2B5EF4-FFF2-40B4-BE49-F238E27FC236}">
                <a16:creationId xmlns:a16="http://schemas.microsoft.com/office/drawing/2014/main" id="{CA2BED22-CDD8-48B8-8564-ADA59B452827}"/>
              </a:ext>
            </a:extLst>
          </p:cNvPr>
          <p:cNvSpPr/>
          <p:nvPr/>
        </p:nvSpPr>
        <p:spPr>
          <a:xfrm>
            <a:off x="4917865" y="2016000"/>
            <a:ext cx="3938267" cy="1016000"/>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s-ES" dirty="0"/>
          </a:p>
        </p:txBody>
      </p:sp>
      <p:sp>
        <p:nvSpPr>
          <p:cNvPr id="7" name="Llamada rectangular redondeada 6">
            <a:extLst>
              <a:ext uri="{FF2B5EF4-FFF2-40B4-BE49-F238E27FC236}">
                <a16:creationId xmlns:a16="http://schemas.microsoft.com/office/drawing/2014/main" id="{AF9AEDA3-D1BF-488C-8FA1-39961BFB865A}"/>
              </a:ext>
            </a:extLst>
          </p:cNvPr>
          <p:cNvSpPr/>
          <p:nvPr/>
        </p:nvSpPr>
        <p:spPr>
          <a:xfrm>
            <a:off x="7950428" y="3176000"/>
            <a:ext cx="3964932" cy="770967"/>
          </a:xfrm>
          <a:prstGeom prst="wedgeRoundRectCallout">
            <a:avLst>
              <a:gd name="adj1" fmla="val -69070"/>
              <a:gd name="adj2" fmla="val -53767"/>
              <a:gd name="adj3" fmla="val 16667"/>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b="1" dirty="0">
                <a:solidFill>
                  <a:schemeClr val="tx1"/>
                </a:solidFill>
              </a:rPr>
              <a:t>Por el teorema central del límite</a:t>
            </a:r>
            <a:endParaRPr lang="es-ES" dirty="0"/>
          </a:p>
        </p:txBody>
      </p:sp>
    </p:spTree>
    <p:extLst>
      <p:ext uri="{BB962C8B-B14F-4D97-AF65-F5344CB8AC3E}">
        <p14:creationId xmlns:p14="http://schemas.microsoft.com/office/powerpoint/2010/main" val="1825402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Problema 1</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512000"/>
            <a:ext cx="9500895" cy="4679250"/>
          </a:xfrm>
        </p:spPr>
        <p:txBody>
          <a:bodyPr/>
          <a:lstStyle/>
          <a:p>
            <a:pPr lvl="1"/>
            <a:r>
              <a:rPr lang="es-ES" sz="2600" dirty="0">
                <a:latin typeface="Cambria Math" panose="02040503050406030204" pitchFamily="18" charset="0"/>
                <a:sym typeface="Wingdings" pitchFamily="2" charset="2"/>
              </a:rPr>
              <a:t>Una variable aleatoria sigue una distribución normal N(5, 2). Si extraemos una muestra de 4 individuos, ¿con qué probabilidad la media muestral será mayor que 6? </a:t>
            </a:r>
          </a:p>
          <a:p>
            <a:pPr lvl="1"/>
            <a:endParaRPr lang="es-ES" sz="2600" b="0" dirty="0">
              <a:latin typeface="Cambria Math" panose="02040503050406030204" pitchFamily="18" charset="0"/>
              <a:sym typeface="Wingdings" pitchFamily="2" charset="2"/>
            </a:endParaRPr>
          </a:p>
          <a:p>
            <a:pPr lvl="1"/>
            <a:endParaRPr lang="es-ES" sz="2600" dirty="0">
              <a:solidFill>
                <a:schemeClr val="tx1"/>
              </a:solidFill>
              <a:latin typeface="Cambria Math" panose="02040503050406030204" pitchFamily="18" charset="0"/>
              <a:sym typeface="Wingdings" pitchFamily="2" charset="2"/>
            </a:endParaRPr>
          </a:p>
          <a:p>
            <a:pPr marL="266700" lvl="1" indent="0">
              <a:buNone/>
            </a:pPr>
            <a:endParaRPr lang="es-ES" sz="2600" dirty="0">
              <a:latin typeface="Cambria Math" panose="02040503050406030204" pitchFamily="18" charset="0"/>
              <a:sym typeface="Wingdings" pitchFamily="2" charset="2"/>
            </a:endParaRPr>
          </a:p>
          <a:p>
            <a:pPr marL="266700" lvl="1" indent="0">
              <a:buNone/>
            </a:pPr>
            <a:endParaRPr lang="es-ES" sz="2800" dirty="0">
              <a:sym typeface="Wingdings" pitchFamily="2" charset="2"/>
            </a:endParaRPr>
          </a:p>
          <a:p>
            <a:pPr lvl="1"/>
            <a:endParaRPr lang="es-ES" sz="2800" dirty="0"/>
          </a:p>
          <a:p>
            <a:pPr lvl="1"/>
            <a:endParaRPr lang="es-ES" sz="2800" dirty="0"/>
          </a:p>
          <a:p>
            <a:pPr lvl="1"/>
            <a:endParaRPr lang="es-ES" sz="2800" dirty="0"/>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32</a:t>
            </a:fld>
            <a:endParaRPr lang="es-ES" noProof="1"/>
          </a:p>
        </p:txBody>
      </p:sp>
    </p:spTree>
    <p:extLst>
      <p:ext uri="{BB962C8B-B14F-4D97-AF65-F5344CB8AC3E}">
        <p14:creationId xmlns:p14="http://schemas.microsoft.com/office/powerpoint/2010/main" val="2165081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ProblemA 1</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512000"/>
                <a:ext cx="9500895" cy="4679250"/>
              </a:xfrm>
            </p:spPr>
            <p:txBody>
              <a:bodyPr/>
              <a:lstStyle/>
              <a:p>
                <a:pPr lvl="1"/>
                <a:r>
                  <a:rPr lang="es-ES" sz="2600" dirty="0">
                    <a:latin typeface="Cambria Math" panose="02040503050406030204" pitchFamily="18" charset="0"/>
                    <a:sym typeface="Wingdings" pitchFamily="2" charset="2"/>
                  </a:rPr>
                  <a:t>Una variable aleatoria sigue una distribución normal N(5, 2). Si extraemos una muestra de 4 individuos, ¿con qué probabilidad la media muestral será mayor que 6? </a:t>
                </a:r>
                <a:br>
                  <a:rPr lang="es-ES" sz="2600" dirty="0">
                    <a:latin typeface="Cambria Math" panose="02040503050406030204" pitchFamily="18" charset="0"/>
                    <a:sym typeface="Wingdings" pitchFamily="2" charset="2"/>
                  </a:rPr>
                </a:br>
                <a:br>
                  <a:rPr lang="es-ES" sz="2600" dirty="0">
                    <a:latin typeface="Cambria Math" panose="02040503050406030204" pitchFamily="18" charset="0"/>
                    <a:sym typeface="Wingdings" pitchFamily="2" charset="2"/>
                  </a:rPr>
                </a:br>
                <a14:m>
                  <m:oMath xmlns:m="http://schemas.openxmlformats.org/officeDocument/2006/math">
                    <m:acc>
                      <m:accPr>
                        <m:chr m:val="̅"/>
                        <m:ctrlPr>
                          <a:rPr lang="es-ES" sz="2600" i="1" smtClean="0">
                            <a:latin typeface="Cambria Math" panose="02040503050406030204" pitchFamily="18" charset="0"/>
                            <a:sym typeface="Wingdings" pitchFamily="2" charset="2"/>
                          </a:rPr>
                        </m:ctrlPr>
                      </m:accPr>
                      <m:e>
                        <m:r>
                          <a:rPr lang="es-ES" sz="2600" b="0" i="1" smtClean="0">
                            <a:latin typeface="Cambria Math" panose="02040503050406030204" pitchFamily="18" charset="0"/>
                            <a:sym typeface="Wingdings" pitchFamily="2" charset="2"/>
                          </a:rPr>
                          <m:t>𝑋</m:t>
                        </m:r>
                      </m:e>
                    </m:acc>
                    <m:r>
                      <a:rPr lang="es-ES" sz="2600" i="1">
                        <a:latin typeface="Cambria Math" panose="02040503050406030204" pitchFamily="18" charset="0"/>
                        <a:sym typeface="Wingdings" pitchFamily="2" charset="2"/>
                      </a:rPr>
                      <m:t>~</m:t>
                    </m:r>
                    <m:r>
                      <a:rPr lang="es-ES" sz="2600" b="0" i="1" smtClean="0">
                        <a:latin typeface="Cambria Math" panose="02040503050406030204" pitchFamily="18" charset="0"/>
                        <a:sym typeface="Wingdings" pitchFamily="2" charset="2"/>
                      </a:rPr>
                      <m:t>𝑁</m:t>
                    </m:r>
                    <m:d>
                      <m:dPr>
                        <m:ctrlPr>
                          <a:rPr lang="es-ES" sz="2600" b="0" i="1" smtClean="0">
                            <a:latin typeface="Cambria Math" panose="02040503050406030204" pitchFamily="18" charset="0"/>
                            <a:sym typeface="Wingdings" pitchFamily="2" charset="2"/>
                          </a:rPr>
                        </m:ctrlPr>
                      </m:dPr>
                      <m:e>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𝜇</m:t>
                            </m:r>
                          </m:e>
                          <m:sub>
                            <m:acc>
                              <m:accPr>
                                <m:chr m:val="̅"/>
                                <m:ctrlPr>
                                  <a:rPr lang="es-ES" sz="2600" b="0" i="1" smtClean="0">
                                    <a:latin typeface="Cambria Math" panose="02040503050406030204" pitchFamily="18" charset="0"/>
                                    <a:sym typeface="Wingdings" pitchFamily="2" charset="2"/>
                                  </a:rPr>
                                </m:ctrlPr>
                              </m:accPr>
                              <m:e>
                                <m:r>
                                  <a:rPr lang="es-ES" sz="2600" b="0" i="1" smtClean="0">
                                    <a:latin typeface="Cambria Math" panose="02040503050406030204" pitchFamily="18" charset="0"/>
                                    <a:sym typeface="Wingdings" pitchFamily="2" charset="2"/>
                                  </a:rPr>
                                  <m:t>𝑋</m:t>
                                </m:r>
                              </m:e>
                            </m:acc>
                          </m:sub>
                        </m:sSub>
                        <m:r>
                          <a:rPr lang="es-ES" sz="2600" b="0" i="1" smtClean="0">
                            <a:latin typeface="Cambria Math" panose="02040503050406030204" pitchFamily="18" charset="0"/>
                            <a:sym typeface="Wingdings" pitchFamily="2" charset="2"/>
                          </a:rPr>
                          <m:t>=5, </m:t>
                        </m:r>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𝜎</m:t>
                            </m:r>
                          </m:e>
                          <m:sub>
                            <m:acc>
                              <m:accPr>
                                <m:chr m:val="̅"/>
                                <m:ctrlPr>
                                  <a:rPr lang="es-ES" sz="2600" b="0" i="1" smtClean="0">
                                    <a:latin typeface="Cambria Math" panose="02040503050406030204" pitchFamily="18" charset="0"/>
                                    <a:sym typeface="Wingdings" pitchFamily="2" charset="2"/>
                                  </a:rPr>
                                </m:ctrlPr>
                              </m:accPr>
                              <m:e>
                                <m:r>
                                  <a:rPr lang="es-ES" sz="2600" b="0" i="1" smtClean="0">
                                    <a:latin typeface="Cambria Math" panose="02040503050406030204" pitchFamily="18" charset="0"/>
                                    <a:sym typeface="Wingdings" pitchFamily="2" charset="2"/>
                                  </a:rPr>
                                  <m:t>𝑋</m:t>
                                </m:r>
                              </m:e>
                            </m:acc>
                          </m:sub>
                        </m:sSub>
                        <m:r>
                          <a:rPr lang="es-ES" sz="2600" b="0" i="1" smtClean="0">
                            <a:latin typeface="Cambria Math" panose="02040503050406030204" pitchFamily="18" charset="0"/>
                            <a:sym typeface="Wingdings" pitchFamily="2" charset="2"/>
                          </a:rPr>
                          <m:t>=</m:t>
                        </m:r>
                        <m:f>
                          <m:fPr>
                            <m:ctrlPr>
                              <a:rPr lang="es-ES" sz="2600" b="0" i="1" smtClean="0">
                                <a:latin typeface="Cambria Math" panose="02040503050406030204" pitchFamily="18" charset="0"/>
                                <a:sym typeface="Wingdings" pitchFamily="2" charset="2"/>
                              </a:rPr>
                            </m:ctrlPr>
                          </m:fPr>
                          <m:num>
                            <m:r>
                              <a:rPr lang="es-ES" sz="2600" b="0" i="1" smtClean="0">
                                <a:latin typeface="Cambria Math" panose="02040503050406030204" pitchFamily="18" charset="0"/>
                                <a:sym typeface="Wingdings" pitchFamily="2" charset="2"/>
                              </a:rPr>
                              <m:t>𝜎</m:t>
                            </m:r>
                          </m:num>
                          <m:den>
                            <m:rad>
                              <m:radPr>
                                <m:degHide m:val="on"/>
                                <m:ctrlPr>
                                  <a:rPr lang="es-ES" sz="2600" b="0" i="1" smtClean="0">
                                    <a:latin typeface="Cambria Math" panose="02040503050406030204" pitchFamily="18" charset="0"/>
                                    <a:sym typeface="Wingdings" pitchFamily="2" charset="2"/>
                                  </a:rPr>
                                </m:ctrlPr>
                              </m:radPr>
                              <m:deg/>
                              <m:e>
                                <m:r>
                                  <a:rPr lang="es-ES" sz="2600" b="0" i="1" smtClean="0">
                                    <a:latin typeface="Cambria Math" panose="02040503050406030204" pitchFamily="18" charset="0"/>
                                    <a:sym typeface="Wingdings" pitchFamily="2" charset="2"/>
                                  </a:rPr>
                                  <m:t>𝑛</m:t>
                                </m:r>
                              </m:e>
                            </m:rad>
                          </m:den>
                        </m:f>
                        <m:r>
                          <a:rPr lang="es-ES" sz="2600" b="0" i="1" smtClean="0">
                            <a:latin typeface="Cambria Math" panose="02040503050406030204" pitchFamily="18" charset="0"/>
                            <a:sym typeface="Wingdings" pitchFamily="2" charset="2"/>
                          </a:rPr>
                          <m:t>=</m:t>
                        </m:r>
                        <m:f>
                          <m:fPr>
                            <m:ctrlPr>
                              <a:rPr lang="es-ES" sz="2600" b="0" i="1" smtClean="0">
                                <a:latin typeface="Cambria Math" panose="02040503050406030204" pitchFamily="18" charset="0"/>
                                <a:sym typeface="Wingdings" pitchFamily="2" charset="2"/>
                              </a:rPr>
                            </m:ctrlPr>
                          </m:fPr>
                          <m:num>
                            <m:r>
                              <a:rPr lang="es-ES" sz="2600" b="0" i="1" smtClean="0">
                                <a:latin typeface="Cambria Math" panose="02040503050406030204" pitchFamily="18" charset="0"/>
                                <a:sym typeface="Wingdings" pitchFamily="2" charset="2"/>
                              </a:rPr>
                              <m:t>2</m:t>
                            </m:r>
                          </m:num>
                          <m:den>
                            <m:rad>
                              <m:radPr>
                                <m:degHide m:val="on"/>
                                <m:ctrlPr>
                                  <a:rPr lang="es-ES" sz="2600" b="0" i="1" smtClean="0">
                                    <a:latin typeface="Cambria Math" panose="02040503050406030204" pitchFamily="18" charset="0"/>
                                    <a:sym typeface="Wingdings" pitchFamily="2" charset="2"/>
                                  </a:rPr>
                                </m:ctrlPr>
                              </m:radPr>
                              <m:deg/>
                              <m:e>
                                <m:r>
                                  <a:rPr lang="es-ES" sz="2600" b="0" i="1" smtClean="0">
                                    <a:latin typeface="Cambria Math" panose="02040503050406030204" pitchFamily="18" charset="0"/>
                                    <a:sym typeface="Wingdings" pitchFamily="2" charset="2"/>
                                  </a:rPr>
                                  <m:t>4</m:t>
                                </m:r>
                              </m:e>
                            </m:rad>
                          </m:den>
                        </m:f>
                        <m:r>
                          <a:rPr lang="es-ES" sz="2600" b="0" i="1" smtClean="0">
                            <a:latin typeface="Cambria Math" panose="02040503050406030204" pitchFamily="18" charset="0"/>
                            <a:sym typeface="Wingdings" pitchFamily="2" charset="2"/>
                          </a:rPr>
                          <m:t>=1</m:t>
                        </m:r>
                      </m:e>
                    </m:d>
                  </m:oMath>
                </a14:m>
                <a:br>
                  <a:rPr lang="es-ES" sz="2600" b="0" dirty="0">
                    <a:latin typeface="Cambria Math" panose="02040503050406030204" pitchFamily="18" charset="0"/>
                    <a:sym typeface="Wingdings" pitchFamily="2" charset="2"/>
                  </a:rPr>
                </a:br>
                <a14:m>
                  <m:oMath xmlns:m="http://schemas.openxmlformats.org/officeDocument/2006/math">
                    <m:r>
                      <a:rPr lang="es-ES" sz="2600" b="0" i="1" smtClean="0">
                        <a:latin typeface="Cambria Math" panose="02040503050406030204" pitchFamily="18" charset="0"/>
                        <a:sym typeface="Wingdings" pitchFamily="2" charset="2"/>
                      </a:rPr>
                      <m:t>𝑃</m:t>
                    </m:r>
                    <m:d>
                      <m:dPr>
                        <m:ctrlPr>
                          <a:rPr lang="es-ES" sz="2600" b="0" i="1" smtClean="0">
                            <a:latin typeface="Cambria Math" panose="02040503050406030204" pitchFamily="18" charset="0"/>
                            <a:sym typeface="Wingdings" pitchFamily="2" charset="2"/>
                          </a:rPr>
                        </m:ctrlPr>
                      </m:dPr>
                      <m:e>
                        <m:acc>
                          <m:accPr>
                            <m:chr m:val="̅"/>
                            <m:ctrlPr>
                              <a:rPr lang="es-ES" sz="2600" b="0" i="1" smtClean="0">
                                <a:latin typeface="Cambria Math" panose="02040503050406030204" pitchFamily="18" charset="0"/>
                                <a:sym typeface="Wingdings" pitchFamily="2" charset="2"/>
                              </a:rPr>
                            </m:ctrlPr>
                          </m:accPr>
                          <m:e>
                            <m:r>
                              <a:rPr lang="es-ES" sz="2600" b="0" i="1" smtClean="0">
                                <a:latin typeface="Cambria Math" panose="02040503050406030204" pitchFamily="18" charset="0"/>
                                <a:sym typeface="Wingdings" pitchFamily="2" charset="2"/>
                              </a:rPr>
                              <m:t>𝑋</m:t>
                            </m:r>
                          </m:e>
                        </m:acc>
                        <m:r>
                          <a:rPr lang="es-ES" sz="2600" b="0" i="1" smtClean="0">
                            <a:latin typeface="Cambria Math" panose="02040503050406030204" pitchFamily="18" charset="0"/>
                            <a:sym typeface="Wingdings" pitchFamily="2" charset="2"/>
                          </a:rPr>
                          <m:t>&gt;6</m:t>
                        </m:r>
                      </m:e>
                    </m:d>
                    <m:r>
                      <a:rPr lang="es-ES" sz="2600" b="0" i="1" smtClean="0">
                        <a:latin typeface="Cambria Math" panose="02040503050406030204" pitchFamily="18" charset="0"/>
                        <a:sym typeface="Wingdings" pitchFamily="2" charset="2"/>
                      </a:rPr>
                      <m:t>=</m:t>
                    </m:r>
                    <m:r>
                      <a:rPr lang="es-MX" sz="2600" b="0" i="1" smtClean="0">
                        <a:latin typeface="Cambria Math" panose="02040503050406030204" pitchFamily="18" charset="0"/>
                        <a:sym typeface="Wingdings" pitchFamily="2" charset="2"/>
                      </a:rPr>
                      <m:t>𝑃</m:t>
                    </m:r>
                    <m:d>
                      <m:dPr>
                        <m:ctrlPr>
                          <a:rPr lang="es-ES" sz="2600" b="0" i="1" smtClean="0">
                            <a:latin typeface="Cambria Math" panose="02040503050406030204" pitchFamily="18" charset="0"/>
                            <a:sym typeface="Wingdings" pitchFamily="2" charset="2"/>
                          </a:rPr>
                        </m:ctrlPr>
                      </m:dPr>
                      <m:e>
                        <m:r>
                          <a:rPr lang="es-MX" sz="2600" b="0" i="1" smtClean="0">
                            <a:latin typeface="Cambria Math" panose="02040503050406030204" pitchFamily="18" charset="0"/>
                            <a:sym typeface="Wingdings" pitchFamily="2" charset="2"/>
                          </a:rPr>
                          <m:t>𝑍</m:t>
                        </m:r>
                        <m:r>
                          <a:rPr lang="es-MX" sz="2600" b="0" i="1" smtClean="0">
                            <a:latin typeface="Cambria Math" panose="02040503050406030204" pitchFamily="18" charset="0"/>
                            <a:sym typeface="Wingdings" pitchFamily="2" charset="2"/>
                          </a:rPr>
                          <m:t>&gt;</m:t>
                        </m:r>
                        <m:f>
                          <m:fPr>
                            <m:ctrlPr>
                              <a:rPr lang="es-ES" sz="2600" b="0" i="1" smtClean="0">
                                <a:latin typeface="Cambria Math" panose="02040503050406030204" pitchFamily="18" charset="0"/>
                                <a:sym typeface="Wingdings" pitchFamily="2" charset="2"/>
                              </a:rPr>
                            </m:ctrlPr>
                          </m:fPr>
                          <m:num>
                            <m:r>
                              <a:rPr lang="es-ES" sz="2600" b="0" i="1" smtClean="0">
                                <a:latin typeface="Cambria Math" panose="02040503050406030204" pitchFamily="18" charset="0"/>
                                <a:sym typeface="Wingdings" pitchFamily="2" charset="2"/>
                              </a:rPr>
                              <m:t>6−5</m:t>
                            </m:r>
                          </m:num>
                          <m:den>
                            <m:r>
                              <a:rPr lang="es-ES" sz="2600" b="0" i="1" smtClean="0">
                                <a:latin typeface="Cambria Math" panose="02040503050406030204" pitchFamily="18" charset="0"/>
                                <a:sym typeface="Wingdings" pitchFamily="2" charset="2"/>
                              </a:rPr>
                              <m:t>1</m:t>
                            </m:r>
                          </m:den>
                        </m:f>
                        <m:r>
                          <a:rPr lang="es-ES" sz="2600" b="0" i="1" smtClean="0">
                            <a:latin typeface="Cambria Math" panose="02040503050406030204" pitchFamily="18" charset="0"/>
                            <a:sym typeface="Wingdings" pitchFamily="2" charset="2"/>
                          </a:rPr>
                          <m:t>=1</m:t>
                        </m:r>
                      </m:e>
                    </m:d>
                    <m:r>
                      <a:rPr lang="es-ES" sz="2600" b="0" i="1" smtClean="0">
                        <a:latin typeface="Cambria Math" panose="02040503050406030204" pitchFamily="18" charset="0"/>
                        <a:sym typeface="Wingdings" pitchFamily="2" charset="2"/>
                      </a:rPr>
                      <m:t>=0.1586</m:t>
                    </m:r>
                  </m:oMath>
                </a14:m>
                <a:endParaRPr lang="es-ES" sz="2600" dirty="0">
                  <a:latin typeface="Cambria Math" panose="02040503050406030204" pitchFamily="18" charset="0"/>
                  <a:sym typeface="Wingdings" pitchFamily="2" charset="2"/>
                </a:endParaRPr>
              </a:p>
              <a:p>
                <a:pPr lvl="1"/>
                <a:endParaRPr lang="es-ES" sz="2600" dirty="0">
                  <a:latin typeface="Cambria Math" panose="02040503050406030204" pitchFamily="18" charset="0"/>
                  <a:sym typeface="Wingdings" pitchFamily="2" charset="2"/>
                </a:endParaRPr>
              </a:p>
              <a:p>
                <a:pPr lvl="1"/>
                <a:endParaRPr lang="es-ES" sz="2600" b="0" dirty="0">
                  <a:latin typeface="Cambria Math" panose="02040503050406030204" pitchFamily="18" charset="0"/>
                  <a:sym typeface="Wingdings" pitchFamily="2" charset="2"/>
                </a:endParaRPr>
              </a:p>
              <a:p>
                <a:pPr lvl="1"/>
                <a:endParaRPr lang="es-ES" sz="2600" dirty="0">
                  <a:solidFill>
                    <a:schemeClr val="tx1"/>
                  </a:solidFill>
                  <a:latin typeface="Cambria Math" panose="02040503050406030204" pitchFamily="18" charset="0"/>
                  <a:sym typeface="Wingdings" pitchFamily="2" charset="2"/>
                </a:endParaRPr>
              </a:p>
              <a:p>
                <a:pPr marL="266700" lvl="1" indent="0">
                  <a:buNone/>
                </a:pPr>
                <a:endParaRPr lang="es-ES" sz="2600" dirty="0">
                  <a:latin typeface="Cambria Math" panose="02040503050406030204" pitchFamily="18" charset="0"/>
                  <a:sym typeface="Wingdings" pitchFamily="2" charset="2"/>
                </a:endParaRPr>
              </a:p>
              <a:p>
                <a:pPr marL="266700" lvl="1" indent="0">
                  <a:buNone/>
                </a:pPr>
                <a:endParaRPr lang="es-ES" sz="2800" dirty="0">
                  <a:sym typeface="Wingdings" pitchFamily="2" charset="2"/>
                </a:endParaRPr>
              </a:p>
              <a:p>
                <a:pPr lvl="1"/>
                <a:endParaRPr lang="es-ES" sz="2800" dirty="0"/>
              </a:p>
              <a:p>
                <a:pPr lvl="1"/>
                <a:endParaRPr lang="es-ES" sz="2800" dirty="0"/>
              </a:p>
              <a:p>
                <a:pPr lvl="1"/>
                <a:endParaRPr lang="es-ES" sz="2800" dirty="0"/>
              </a:p>
            </p:txBody>
          </p:sp>
        </mc:Choice>
        <mc:Fallback xmlns="">
          <p:sp>
            <p:nvSpPr>
              <p:cNvPr id="4" name="Content Placeholder 3">
                <a:extLst>
                  <a:ext uri="{FF2B5EF4-FFF2-40B4-BE49-F238E27FC236}">
                    <a16:creationId xmlns:a16="http://schemas.microsoft.com/office/drawing/2014/main" id="{714750D5-10E1-439F-80ED-D90028C60C06}"/>
                  </a:ext>
                </a:extLst>
              </p:cNvPr>
              <p:cNvSpPr>
                <a:spLocks noGrp="1" noRot="1" noChangeAspect="1" noMove="1" noResize="1" noEditPoints="1" noAdjustHandles="1" noChangeArrowheads="1" noChangeShapeType="1" noTextEdit="1"/>
              </p:cNvSpPr>
              <p:nvPr>
                <p:ph idx="1"/>
              </p:nvPr>
            </p:nvSpPr>
            <p:spPr>
              <a:xfrm>
                <a:off x="431999" y="1512000"/>
                <a:ext cx="9500895" cy="4679250"/>
              </a:xfrm>
              <a:blipFill>
                <a:blip r:embed="rId3"/>
                <a:stretch>
                  <a:fillRect t="-3125" r="-1990"/>
                </a:stretch>
              </a:blipFill>
            </p:spPr>
            <p:txBody>
              <a:bodyPr/>
              <a:lstStyle/>
              <a:p>
                <a:r>
                  <a:rPr lang="es-ES">
                    <a:noFill/>
                  </a:rPr>
                  <a:t> </a:t>
                </a:r>
              </a:p>
            </p:txBody>
          </p:sp>
        </mc:Fallback>
      </mc:AlternateContent>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33</a:t>
            </a:fld>
            <a:endParaRPr lang="es-ES" noProof="1"/>
          </a:p>
        </p:txBody>
      </p:sp>
    </p:spTree>
    <p:extLst>
      <p:ext uri="{BB962C8B-B14F-4D97-AF65-F5344CB8AC3E}">
        <p14:creationId xmlns:p14="http://schemas.microsoft.com/office/powerpoint/2010/main" val="19244249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ProblemA 2</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512000"/>
            <a:ext cx="9500895" cy="4679250"/>
          </a:xfrm>
        </p:spPr>
        <p:txBody>
          <a:bodyPr/>
          <a:lstStyle/>
          <a:p>
            <a:pPr lvl="1"/>
            <a:r>
              <a:rPr lang="es-ES" sz="2600" dirty="0">
                <a:latin typeface="Cambria Math" panose="02040503050406030204" pitchFamily="18" charset="0"/>
                <a:sym typeface="Wingdings" pitchFamily="2" charset="2"/>
              </a:rPr>
              <a:t>Si extraemos dos muestras aleatorias de tamaños n</a:t>
            </a:r>
            <a:r>
              <a:rPr lang="es-ES" sz="2600" baseline="-25000" dirty="0">
                <a:latin typeface="Cambria Math" panose="02040503050406030204" pitchFamily="18" charset="0"/>
                <a:sym typeface="Wingdings" pitchFamily="2" charset="2"/>
              </a:rPr>
              <a:t>1</a:t>
            </a:r>
            <a:r>
              <a:rPr lang="es-ES" sz="2600" dirty="0">
                <a:latin typeface="Cambria Math" panose="02040503050406030204" pitchFamily="18" charset="0"/>
                <a:sym typeface="Wingdings" pitchFamily="2" charset="2"/>
              </a:rPr>
              <a:t>=22 y n</a:t>
            </a:r>
            <a:r>
              <a:rPr lang="es-ES" sz="2600" baseline="-25000" dirty="0">
                <a:latin typeface="Cambria Math" panose="02040503050406030204" pitchFamily="18" charset="0"/>
                <a:sym typeface="Wingdings" pitchFamily="2" charset="2"/>
              </a:rPr>
              <a:t>2</a:t>
            </a:r>
            <a:r>
              <a:rPr lang="es-ES" sz="2600" dirty="0">
                <a:latin typeface="Cambria Math" panose="02040503050406030204" pitchFamily="18" charset="0"/>
                <a:sym typeface="Wingdings" pitchFamily="2" charset="2"/>
              </a:rPr>
              <a:t>=30 de una población normal con varianza igual a 9, calcular la probabilidad de que la diferencia entre ambas esté por encima de 1 (en términos absolutos)</a:t>
            </a:r>
          </a:p>
          <a:p>
            <a:pPr lvl="1"/>
            <a:endParaRPr lang="es-ES" sz="2600" b="0" dirty="0">
              <a:latin typeface="Cambria Math" panose="02040503050406030204" pitchFamily="18" charset="0"/>
              <a:sym typeface="Wingdings" pitchFamily="2" charset="2"/>
            </a:endParaRPr>
          </a:p>
          <a:p>
            <a:pPr lvl="1"/>
            <a:endParaRPr lang="es-ES" sz="2600" dirty="0">
              <a:solidFill>
                <a:schemeClr val="tx1"/>
              </a:solidFill>
              <a:latin typeface="Cambria Math" panose="02040503050406030204" pitchFamily="18" charset="0"/>
              <a:sym typeface="Wingdings" pitchFamily="2" charset="2"/>
            </a:endParaRPr>
          </a:p>
          <a:p>
            <a:pPr marL="266700" lvl="1" indent="0">
              <a:buNone/>
            </a:pPr>
            <a:endParaRPr lang="es-ES" sz="2600" dirty="0">
              <a:latin typeface="Cambria Math" panose="02040503050406030204" pitchFamily="18" charset="0"/>
              <a:sym typeface="Wingdings" pitchFamily="2" charset="2"/>
            </a:endParaRPr>
          </a:p>
          <a:p>
            <a:pPr marL="266700" lvl="1" indent="0">
              <a:buNone/>
            </a:pPr>
            <a:endParaRPr lang="es-ES" sz="2800" dirty="0">
              <a:sym typeface="Wingdings" pitchFamily="2" charset="2"/>
            </a:endParaRPr>
          </a:p>
          <a:p>
            <a:pPr lvl="1"/>
            <a:endParaRPr lang="es-ES" sz="2800" dirty="0"/>
          </a:p>
          <a:p>
            <a:pPr lvl="1"/>
            <a:endParaRPr lang="es-ES" sz="2800" dirty="0"/>
          </a:p>
          <a:p>
            <a:pPr lvl="1"/>
            <a:endParaRPr lang="es-ES" sz="2800" dirty="0"/>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34</a:t>
            </a:fld>
            <a:endParaRPr lang="es-ES" noProof="1"/>
          </a:p>
        </p:txBody>
      </p:sp>
    </p:spTree>
    <p:extLst>
      <p:ext uri="{BB962C8B-B14F-4D97-AF65-F5344CB8AC3E}">
        <p14:creationId xmlns:p14="http://schemas.microsoft.com/office/powerpoint/2010/main" val="3585418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ProblemA 2</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512000"/>
                <a:ext cx="9500895" cy="4679250"/>
              </a:xfrm>
            </p:spPr>
            <p:txBody>
              <a:bodyPr/>
              <a:lstStyle/>
              <a:p>
                <a:pPr lvl="1"/>
                <a:r>
                  <a:rPr lang="es-ES" sz="2600" dirty="0">
                    <a:latin typeface="Cambria Math" panose="02040503050406030204" pitchFamily="18" charset="0"/>
                    <a:sym typeface="Wingdings" pitchFamily="2" charset="2"/>
                  </a:rPr>
                  <a:t>Si extraemos dos muestras aleatorias de tamaños n</a:t>
                </a:r>
                <a:r>
                  <a:rPr lang="es-ES" sz="2600" baseline="-25000" dirty="0">
                    <a:latin typeface="Cambria Math" panose="02040503050406030204" pitchFamily="18" charset="0"/>
                    <a:sym typeface="Wingdings" pitchFamily="2" charset="2"/>
                  </a:rPr>
                  <a:t>1</a:t>
                </a:r>
                <a:r>
                  <a:rPr lang="es-ES" sz="2600" dirty="0">
                    <a:latin typeface="Cambria Math" panose="02040503050406030204" pitchFamily="18" charset="0"/>
                    <a:sym typeface="Wingdings" pitchFamily="2" charset="2"/>
                  </a:rPr>
                  <a:t>=22 y n</a:t>
                </a:r>
                <a:r>
                  <a:rPr lang="es-ES" sz="2600" baseline="-25000" dirty="0">
                    <a:latin typeface="Cambria Math" panose="02040503050406030204" pitchFamily="18" charset="0"/>
                    <a:sym typeface="Wingdings" pitchFamily="2" charset="2"/>
                  </a:rPr>
                  <a:t>2</a:t>
                </a:r>
                <a:r>
                  <a:rPr lang="es-ES" sz="2600" dirty="0">
                    <a:latin typeface="Cambria Math" panose="02040503050406030204" pitchFamily="18" charset="0"/>
                    <a:sym typeface="Wingdings" pitchFamily="2" charset="2"/>
                  </a:rPr>
                  <a:t>=30 de una población normal con varianza igual a 9, calcular la probabilidad de que la diferencia entre ambas esté por encima de 1 (en términos absolutos)</a:t>
                </a:r>
                <a:br>
                  <a:rPr lang="es-ES" sz="2600" dirty="0">
                    <a:latin typeface="Cambria Math" panose="02040503050406030204" pitchFamily="18" charset="0"/>
                    <a:sym typeface="Wingdings" pitchFamily="2" charset="2"/>
                  </a:rPr>
                </a:br>
                <a14:m>
                  <m:oMath xmlns:m="http://schemas.openxmlformats.org/officeDocument/2006/math">
                    <m:sSub>
                      <m:sSubPr>
                        <m:ctrlPr>
                          <a:rPr lang="es-ES" sz="2600" b="0" i="1" smtClean="0">
                            <a:latin typeface="Cambria Math" panose="02040503050406030204" pitchFamily="18" charset="0"/>
                            <a:sym typeface="Wingdings" pitchFamily="2" charset="2"/>
                          </a:rPr>
                        </m:ctrlPr>
                      </m:sSubPr>
                      <m:e>
                        <m:acc>
                          <m:accPr>
                            <m:chr m:val="̅"/>
                            <m:ctrlPr>
                              <a:rPr lang="es-ES" sz="2600" b="0" i="1" smtClean="0">
                                <a:latin typeface="Cambria Math" panose="02040503050406030204" pitchFamily="18" charset="0"/>
                                <a:sym typeface="Wingdings" pitchFamily="2" charset="2"/>
                              </a:rPr>
                            </m:ctrlPr>
                          </m:accPr>
                          <m:e>
                            <m:r>
                              <a:rPr lang="es-ES" sz="2600" b="0" i="1" smtClean="0">
                                <a:latin typeface="Cambria Math" panose="02040503050406030204" pitchFamily="18" charset="0"/>
                                <a:sym typeface="Wingdings" pitchFamily="2" charset="2"/>
                              </a:rPr>
                              <m:t>𝑋</m:t>
                            </m:r>
                          </m:e>
                        </m:acc>
                      </m:e>
                      <m:sub>
                        <m:r>
                          <a:rPr lang="es-ES" sz="2600" b="0" i="1" smtClean="0">
                            <a:latin typeface="Cambria Math" panose="02040503050406030204" pitchFamily="18" charset="0"/>
                            <a:sym typeface="Wingdings" pitchFamily="2" charset="2"/>
                          </a:rPr>
                          <m:t>1</m:t>
                        </m:r>
                      </m:sub>
                    </m:sSub>
                    <m:r>
                      <a:rPr lang="es-ES" sz="2600" i="1">
                        <a:latin typeface="Cambria Math" panose="02040503050406030204" pitchFamily="18" charset="0"/>
                        <a:sym typeface="Wingdings" pitchFamily="2" charset="2"/>
                      </a:rPr>
                      <m:t>~</m:t>
                    </m:r>
                    <m:r>
                      <a:rPr lang="es-ES" sz="2600" b="0" i="1" smtClean="0">
                        <a:latin typeface="Cambria Math" panose="02040503050406030204" pitchFamily="18" charset="0"/>
                        <a:sym typeface="Wingdings" pitchFamily="2" charset="2"/>
                      </a:rPr>
                      <m:t>𝑁</m:t>
                    </m:r>
                    <m:d>
                      <m:dPr>
                        <m:ctrlPr>
                          <a:rPr lang="es-ES" sz="2600" b="0" i="1" smtClean="0">
                            <a:latin typeface="Cambria Math" panose="02040503050406030204" pitchFamily="18" charset="0"/>
                            <a:sym typeface="Wingdings" pitchFamily="2" charset="2"/>
                          </a:rPr>
                        </m:ctrlPr>
                      </m:dPr>
                      <m:e>
                        <m:r>
                          <a:rPr lang="es-ES" sz="2600" b="0" i="1" smtClean="0">
                            <a:latin typeface="Cambria Math" panose="02040503050406030204" pitchFamily="18" charset="0"/>
                            <a:sym typeface="Wingdings" pitchFamily="2" charset="2"/>
                          </a:rPr>
                          <m:t>𝜇</m:t>
                        </m:r>
                        <m:r>
                          <a:rPr lang="es-ES" sz="2600" b="0" i="1" smtClean="0">
                            <a:latin typeface="Cambria Math" panose="02040503050406030204" pitchFamily="18" charset="0"/>
                            <a:sym typeface="Wingdings" pitchFamily="2" charset="2"/>
                          </a:rPr>
                          <m:t>,</m:t>
                        </m:r>
                        <m:f>
                          <m:fPr>
                            <m:ctrlPr>
                              <a:rPr lang="es-ES" sz="2600" b="0" i="1" smtClean="0">
                                <a:latin typeface="Cambria Math" panose="02040503050406030204" pitchFamily="18" charset="0"/>
                                <a:sym typeface="Wingdings" pitchFamily="2" charset="2"/>
                              </a:rPr>
                            </m:ctrlPr>
                          </m:fPr>
                          <m:num>
                            <m:rad>
                              <m:radPr>
                                <m:degHide m:val="on"/>
                                <m:ctrlPr>
                                  <a:rPr lang="es-ES" sz="2600" b="0" i="1" smtClean="0">
                                    <a:latin typeface="Cambria Math" panose="02040503050406030204" pitchFamily="18" charset="0"/>
                                    <a:sym typeface="Wingdings" pitchFamily="2" charset="2"/>
                                  </a:rPr>
                                </m:ctrlPr>
                              </m:radPr>
                              <m:deg/>
                              <m:e>
                                <m:r>
                                  <a:rPr lang="es-ES" sz="2600" b="0" i="1" smtClean="0">
                                    <a:latin typeface="Cambria Math" panose="02040503050406030204" pitchFamily="18" charset="0"/>
                                    <a:sym typeface="Wingdings" pitchFamily="2" charset="2"/>
                                  </a:rPr>
                                  <m:t>9</m:t>
                                </m:r>
                              </m:e>
                            </m:rad>
                          </m:num>
                          <m:den>
                            <m:rad>
                              <m:radPr>
                                <m:degHide m:val="on"/>
                                <m:ctrlPr>
                                  <a:rPr lang="es-ES" sz="2600" b="0" i="1" smtClean="0">
                                    <a:latin typeface="Cambria Math" panose="02040503050406030204" pitchFamily="18" charset="0"/>
                                    <a:sym typeface="Wingdings" pitchFamily="2" charset="2"/>
                                  </a:rPr>
                                </m:ctrlPr>
                              </m:radPr>
                              <m:deg/>
                              <m:e>
                                <m:r>
                                  <a:rPr lang="es-ES" sz="2600" b="0" i="1" smtClean="0">
                                    <a:latin typeface="Cambria Math" panose="02040503050406030204" pitchFamily="18" charset="0"/>
                                    <a:sym typeface="Wingdings" pitchFamily="2" charset="2"/>
                                  </a:rPr>
                                  <m:t>22</m:t>
                                </m:r>
                              </m:e>
                            </m:rad>
                          </m:den>
                        </m:f>
                        <m:r>
                          <a:rPr lang="es-ES" sz="2600" b="0" i="1" smtClean="0">
                            <a:latin typeface="Cambria Math" panose="02040503050406030204" pitchFamily="18" charset="0"/>
                            <a:sym typeface="Wingdings" pitchFamily="2" charset="2"/>
                          </a:rPr>
                          <m:t>=</m:t>
                        </m:r>
                        <m:f>
                          <m:fPr>
                            <m:ctrlPr>
                              <a:rPr lang="es-ES" sz="2600" b="0" i="1" smtClean="0">
                                <a:latin typeface="Cambria Math" panose="02040503050406030204" pitchFamily="18" charset="0"/>
                                <a:sym typeface="Wingdings" pitchFamily="2" charset="2"/>
                              </a:rPr>
                            </m:ctrlPr>
                          </m:fPr>
                          <m:num>
                            <m:r>
                              <a:rPr lang="es-ES" sz="2600" b="0" i="1" smtClean="0">
                                <a:latin typeface="Cambria Math" panose="02040503050406030204" pitchFamily="18" charset="0"/>
                                <a:sym typeface="Wingdings" pitchFamily="2" charset="2"/>
                              </a:rPr>
                              <m:t>3</m:t>
                            </m:r>
                          </m:num>
                          <m:den>
                            <m:rad>
                              <m:radPr>
                                <m:degHide m:val="on"/>
                                <m:ctrlPr>
                                  <a:rPr lang="es-ES" sz="2600" b="0" i="1" smtClean="0">
                                    <a:latin typeface="Cambria Math" panose="02040503050406030204" pitchFamily="18" charset="0"/>
                                    <a:sym typeface="Wingdings" pitchFamily="2" charset="2"/>
                                  </a:rPr>
                                </m:ctrlPr>
                              </m:radPr>
                              <m:deg/>
                              <m:e>
                                <m:r>
                                  <a:rPr lang="es-ES" sz="2600" b="0" i="1" smtClean="0">
                                    <a:latin typeface="Cambria Math" panose="02040503050406030204" pitchFamily="18" charset="0"/>
                                    <a:sym typeface="Wingdings" pitchFamily="2" charset="2"/>
                                  </a:rPr>
                                  <m:t>22</m:t>
                                </m:r>
                              </m:e>
                            </m:rad>
                          </m:den>
                        </m:f>
                      </m:e>
                    </m:d>
                  </m:oMath>
                </a14:m>
                <a:br>
                  <a:rPr lang="es-ES" sz="2600" b="0" dirty="0">
                    <a:latin typeface="Cambria Math" panose="02040503050406030204" pitchFamily="18" charset="0"/>
                    <a:sym typeface="Wingdings" pitchFamily="2" charset="2"/>
                  </a:rPr>
                </a:br>
                <a14:m>
                  <m:oMath xmlns:m="http://schemas.openxmlformats.org/officeDocument/2006/math">
                    <m:sSub>
                      <m:sSubPr>
                        <m:ctrlPr>
                          <a:rPr lang="es-ES" sz="2600" b="0" i="1" dirty="0" smtClean="0">
                            <a:latin typeface="Cambria Math" panose="02040503050406030204" pitchFamily="18" charset="0"/>
                            <a:sym typeface="Wingdings" pitchFamily="2" charset="2"/>
                          </a:rPr>
                        </m:ctrlPr>
                      </m:sSubPr>
                      <m:e>
                        <m:acc>
                          <m:accPr>
                            <m:chr m:val="̅"/>
                            <m:ctrlPr>
                              <a:rPr lang="es-ES" sz="2600" b="0" i="1" smtClean="0">
                                <a:latin typeface="Cambria Math" panose="02040503050406030204" pitchFamily="18" charset="0"/>
                                <a:sym typeface="Wingdings" pitchFamily="2" charset="2"/>
                              </a:rPr>
                            </m:ctrlPr>
                          </m:accPr>
                          <m:e>
                            <m:r>
                              <a:rPr lang="es-ES" sz="2600" b="0" i="1" smtClean="0">
                                <a:latin typeface="Cambria Math" panose="02040503050406030204" pitchFamily="18" charset="0"/>
                                <a:sym typeface="Wingdings" pitchFamily="2" charset="2"/>
                              </a:rPr>
                              <m:t>𝑋</m:t>
                            </m:r>
                          </m:e>
                        </m:acc>
                      </m:e>
                      <m:sub>
                        <m:r>
                          <a:rPr lang="es-ES" sz="2600" b="0" i="1" dirty="0" smtClean="0">
                            <a:latin typeface="Cambria Math" panose="02040503050406030204" pitchFamily="18" charset="0"/>
                            <a:sym typeface="Wingdings" pitchFamily="2" charset="2"/>
                          </a:rPr>
                          <m:t>2</m:t>
                        </m:r>
                      </m:sub>
                    </m:sSub>
                    <m:r>
                      <a:rPr lang="es-ES" sz="2600" i="1" dirty="0">
                        <a:latin typeface="Cambria Math" panose="02040503050406030204" pitchFamily="18" charset="0"/>
                        <a:sym typeface="Wingdings" pitchFamily="2" charset="2"/>
                      </a:rPr>
                      <m:t>~</m:t>
                    </m:r>
                    <m:r>
                      <a:rPr lang="es-ES" sz="2600" b="0" i="1" dirty="0" smtClean="0">
                        <a:latin typeface="Cambria Math" panose="02040503050406030204" pitchFamily="18" charset="0"/>
                        <a:sym typeface="Wingdings" pitchFamily="2" charset="2"/>
                      </a:rPr>
                      <m:t>𝑁</m:t>
                    </m:r>
                    <m:d>
                      <m:dPr>
                        <m:ctrlPr>
                          <a:rPr lang="es-ES" sz="2600" b="0" i="1" dirty="0" smtClean="0">
                            <a:latin typeface="Cambria Math" panose="02040503050406030204" pitchFamily="18" charset="0"/>
                            <a:sym typeface="Wingdings" pitchFamily="2" charset="2"/>
                          </a:rPr>
                        </m:ctrlPr>
                      </m:dPr>
                      <m:e>
                        <m:r>
                          <a:rPr lang="es-ES" sz="2600" b="0" i="1" dirty="0" smtClean="0">
                            <a:latin typeface="Cambria Math" panose="02040503050406030204" pitchFamily="18" charset="0"/>
                            <a:sym typeface="Wingdings" pitchFamily="2" charset="2"/>
                          </a:rPr>
                          <m:t>𝜇</m:t>
                        </m:r>
                        <m:r>
                          <a:rPr lang="es-ES" sz="2600" b="0" i="1" dirty="0" smtClean="0">
                            <a:latin typeface="Cambria Math" panose="02040503050406030204" pitchFamily="18" charset="0"/>
                            <a:sym typeface="Wingdings" pitchFamily="2" charset="2"/>
                          </a:rPr>
                          <m:t>,</m:t>
                        </m:r>
                        <m:f>
                          <m:fPr>
                            <m:ctrlPr>
                              <a:rPr lang="es-ES" sz="2600" b="0" i="1" dirty="0" smtClean="0">
                                <a:latin typeface="Cambria Math" panose="02040503050406030204" pitchFamily="18" charset="0"/>
                                <a:sym typeface="Wingdings" pitchFamily="2" charset="2"/>
                              </a:rPr>
                            </m:ctrlPr>
                          </m:fPr>
                          <m:num>
                            <m:r>
                              <a:rPr lang="es-ES" sz="2600" b="0" i="1" dirty="0" smtClean="0">
                                <a:latin typeface="Cambria Math" panose="02040503050406030204" pitchFamily="18" charset="0"/>
                                <a:sym typeface="Wingdings" pitchFamily="2" charset="2"/>
                              </a:rPr>
                              <m:t>3</m:t>
                            </m:r>
                          </m:num>
                          <m:den>
                            <m:rad>
                              <m:radPr>
                                <m:degHide m:val="on"/>
                                <m:ctrlPr>
                                  <a:rPr lang="es-ES" sz="2600" b="0" i="1" dirty="0" smtClean="0">
                                    <a:latin typeface="Cambria Math" panose="02040503050406030204" pitchFamily="18" charset="0"/>
                                    <a:sym typeface="Wingdings" pitchFamily="2" charset="2"/>
                                  </a:rPr>
                                </m:ctrlPr>
                              </m:radPr>
                              <m:deg/>
                              <m:e>
                                <m:r>
                                  <a:rPr lang="es-ES" sz="2600" b="0" i="1" dirty="0" smtClean="0">
                                    <a:latin typeface="Cambria Math" panose="02040503050406030204" pitchFamily="18" charset="0"/>
                                    <a:sym typeface="Wingdings" pitchFamily="2" charset="2"/>
                                  </a:rPr>
                                  <m:t>30</m:t>
                                </m:r>
                              </m:e>
                            </m:rad>
                          </m:den>
                        </m:f>
                      </m:e>
                    </m:d>
                  </m:oMath>
                </a14:m>
                <a:br>
                  <a:rPr lang="es-ES" sz="2600" b="0" dirty="0">
                    <a:latin typeface="Cambria Math" panose="02040503050406030204" pitchFamily="18" charset="0"/>
                    <a:sym typeface="Wingdings" pitchFamily="2" charset="2"/>
                  </a:rPr>
                </a:br>
                <a14:m>
                  <m:oMath xmlns:m="http://schemas.openxmlformats.org/officeDocument/2006/math">
                    <m:d>
                      <m:dPr>
                        <m:begChr m:val="|"/>
                        <m:endChr m:val="|"/>
                        <m:ctrlPr>
                          <a:rPr lang="es-ES" sz="2600" b="0" i="1" smtClean="0">
                            <a:latin typeface="Cambria Math" panose="02040503050406030204" pitchFamily="18" charset="0"/>
                            <a:sym typeface="Wingdings" pitchFamily="2" charset="2"/>
                          </a:rPr>
                        </m:ctrlPr>
                      </m:dPr>
                      <m:e>
                        <m:sSub>
                          <m:sSubPr>
                            <m:ctrlPr>
                              <a:rPr lang="es-ES" sz="2600" b="0" i="1" smtClean="0">
                                <a:latin typeface="Cambria Math" panose="02040503050406030204" pitchFamily="18" charset="0"/>
                                <a:sym typeface="Wingdings" pitchFamily="2" charset="2"/>
                              </a:rPr>
                            </m:ctrlPr>
                          </m:sSubPr>
                          <m:e>
                            <m:acc>
                              <m:accPr>
                                <m:chr m:val="̅"/>
                                <m:ctrlPr>
                                  <a:rPr lang="es-ES" sz="2600" b="0" i="1" smtClean="0">
                                    <a:latin typeface="Cambria Math" panose="02040503050406030204" pitchFamily="18" charset="0"/>
                                    <a:sym typeface="Wingdings" pitchFamily="2" charset="2"/>
                                  </a:rPr>
                                </m:ctrlPr>
                              </m:accPr>
                              <m:e>
                                <m:r>
                                  <a:rPr lang="es-ES" sz="2600" b="0" i="1" smtClean="0">
                                    <a:latin typeface="Cambria Math" panose="02040503050406030204" pitchFamily="18" charset="0"/>
                                    <a:sym typeface="Wingdings" pitchFamily="2" charset="2"/>
                                  </a:rPr>
                                  <m:t>𝑋</m:t>
                                </m:r>
                              </m:e>
                            </m:acc>
                          </m:e>
                          <m:sub>
                            <m:r>
                              <a:rPr lang="es-ES" sz="2600" b="0" i="1" smtClean="0">
                                <a:latin typeface="Cambria Math" panose="02040503050406030204" pitchFamily="18" charset="0"/>
                                <a:sym typeface="Wingdings" pitchFamily="2" charset="2"/>
                              </a:rPr>
                              <m:t>1</m:t>
                            </m:r>
                          </m:sub>
                        </m:sSub>
                        <m:r>
                          <a:rPr lang="es-ES" sz="2600" b="0" i="1" smtClean="0">
                            <a:latin typeface="Cambria Math" panose="02040503050406030204" pitchFamily="18" charset="0"/>
                            <a:sym typeface="Wingdings" pitchFamily="2" charset="2"/>
                          </a:rPr>
                          <m:t>−</m:t>
                        </m:r>
                        <m:sSub>
                          <m:sSubPr>
                            <m:ctrlPr>
                              <a:rPr lang="es-ES" sz="2600" b="0" i="1" smtClean="0">
                                <a:latin typeface="Cambria Math" panose="02040503050406030204" pitchFamily="18" charset="0"/>
                                <a:sym typeface="Wingdings" pitchFamily="2" charset="2"/>
                              </a:rPr>
                            </m:ctrlPr>
                          </m:sSubPr>
                          <m:e>
                            <m:acc>
                              <m:accPr>
                                <m:chr m:val="̅"/>
                                <m:ctrlPr>
                                  <a:rPr lang="es-ES" sz="2600" b="0" i="1" smtClean="0">
                                    <a:latin typeface="Cambria Math" panose="02040503050406030204" pitchFamily="18" charset="0"/>
                                    <a:sym typeface="Wingdings" pitchFamily="2" charset="2"/>
                                  </a:rPr>
                                </m:ctrlPr>
                              </m:accPr>
                              <m:e>
                                <m:r>
                                  <a:rPr lang="es-ES" sz="2600" b="0" i="1" smtClean="0">
                                    <a:latin typeface="Cambria Math" panose="02040503050406030204" pitchFamily="18" charset="0"/>
                                    <a:sym typeface="Wingdings" pitchFamily="2" charset="2"/>
                                  </a:rPr>
                                  <m:t>𝑋</m:t>
                                </m:r>
                              </m:e>
                            </m:acc>
                          </m:e>
                          <m:sub>
                            <m:r>
                              <a:rPr lang="es-ES" sz="2600" b="0" i="1" smtClean="0">
                                <a:latin typeface="Cambria Math" panose="02040503050406030204" pitchFamily="18" charset="0"/>
                                <a:sym typeface="Wingdings" pitchFamily="2" charset="2"/>
                              </a:rPr>
                              <m:t>2</m:t>
                            </m:r>
                          </m:sub>
                        </m:sSub>
                      </m:e>
                    </m:d>
                    <m:r>
                      <a:rPr lang="es-ES" sz="2600" i="1">
                        <a:latin typeface="Cambria Math" panose="02040503050406030204" pitchFamily="18" charset="0"/>
                        <a:sym typeface="Wingdings" pitchFamily="2" charset="2"/>
                      </a:rPr>
                      <m:t>~</m:t>
                    </m:r>
                    <m:r>
                      <a:rPr lang="es-ES" sz="2600" b="0" i="1" smtClean="0">
                        <a:latin typeface="Cambria Math" panose="02040503050406030204" pitchFamily="18" charset="0"/>
                        <a:sym typeface="Wingdings" pitchFamily="2" charset="2"/>
                      </a:rPr>
                      <m:t> </m:t>
                    </m:r>
                    <m:r>
                      <a:rPr lang="es-ES" sz="2600" b="0" i="1" smtClean="0">
                        <a:latin typeface="Cambria Math" panose="02040503050406030204" pitchFamily="18" charset="0"/>
                        <a:sym typeface="Wingdings" pitchFamily="2" charset="2"/>
                      </a:rPr>
                      <m:t>𝑁</m:t>
                    </m:r>
                    <m:d>
                      <m:dPr>
                        <m:ctrlPr>
                          <a:rPr lang="es-ES" sz="2600" b="0" i="1" smtClean="0">
                            <a:latin typeface="Cambria Math" panose="02040503050406030204" pitchFamily="18" charset="0"/>
                            <a:sym typeface="Wingdings" pitchFamily="2" charset="2"/>
                          </a:rPr>
                        </m:ctrlPr>
                      </m:dPr>
                      <m:e>
                        <m:r>
                          <a:rPr lang="es-ES" sz="2600" b="0" i="1" smtClean="0">
                            <a:latin typeface="Cambria Math" panose="02040503050406030204" pitchFamily="18" charset="0"/>
                            <a:sym typeface="Wingdings" pitchFamily="2" charset="2"/>
                          </a:rPr>
                          <m:t>0, </m:t>
                        </m:r>
                        <m:rad>
                          <m:radPr>
                            <m:degHide m:val="on"/>
                            <m:ctrlPr>
                              <a:rPr lang="es-ES" sz="2600" b="0" i="1" smtClean="0">
                                <a:latin typeface="Cambria Math" panose="02040503050406030204" pitchFamily="18" charset="0"/>
                                <a:sym typeface="Wingdings" pitchFamily="2" charset="2"/>
                              </a:rPr>
                            </m:ctrlPr>
                          </m:radPr>
                          <m:deg/>
                          <m:e>
                            <m:f>
                              <m:fPr>
                                <m:ctrlPr>
                                  <a:rPr lang="es-ES" sz="2600" b="0" i="1" smtClean="0">
                                    <a:latin typeface="Cambria Math" panose="02040503050406030204" pitchFamily="18" charset="0"/>
                                    <a:sym typeface="Wingdings" pitchFamily="2" charset="2"/>
                                  </a:rPr>
                                </m:ctrlPr>
                              </m:fPr>
                              <m:num>
                                <m:r>
                                  <a:rPr lang="es-ES" sz="2600" b="0" i="1" smtClean="0">
                                    <a:latin typeface="Cambria Math" panose="02040503050406030204" pitchFamily="18" charset="0"/>
                                    <a:sym typeface="Wingdings" pitchFamily="2" charset="2"/>
                                  </a:rPr>
                                  <m:t>9</m:t>
                                </m:r>
                              </m:num>
                              <m:den>
                                <m:r>
                                  <a:rPr lang="es-ES" sz="2600" b="0" i="1" smtClean="0">
                                    <a:latin typeface="Cambria Math" panose="02040503050406030204" pitchFamily="18" charset="0"/>
                                    <a:sym typeface="Wingdings" pitchFamily="2" charset="2"/>
                                  </a:rPr>
                                  <m:t>22</m:t>
                                </m:r>
                              </m:den>
                            </m:f>
                            <m:r>
                              <a:rPr lang="es-ES" sz="2600" b="0" i="1" smtClean="0">
                                <a:latin typeface="Cambria Math" panose="02040503050406030204" pitchFamily="18" charset="0"/>
                                <a:sym typeface="Wingdings" pitchFamily="2" charset="2"/>
                              </a:rPr>
                              <m:t>+</m:t>
                            </m:r>
                            <m:f>
                              <m:fPr>
                                <m:ctrlPr>
                                  <a:rPr lang="es-ES" sz="2600" b="0" i="1" smtClean="0">
                                    <a:latin typeface="Cambria Math" panose="02040503050406030204" pitchFamily="18" charset="0"/>
                                    <a:sym typeface="Wingdings" pitchFamily="2" charset="2"/>
                                  </a:rPr>
                                </m:ctrlPr>
                              </m:fPr>
                              <m:num>
                                <m:r>
                                  <a:rPr lang="es-ES" sz="2600" b="0" i="1" smtClean="0">
                                    <a:latin typeface="Cambria Math" panose="02040503050406030204" pitchFamily="18" charset="0"/>
                                    <a:sym typeface="Wingdings" pitchFamily="2" charset="2"/>
                                  </a:rPr>
                                  <m:t>9</m:t>
                                </m:r>
                              </m:num>
                              <m:den>
                                <m:r>
                                  <a:rPr lang="es-ES" sz="2600" b="0" i="1" smtClean="0">
                                    <a:latin typeface="Cambria Math" panose="02040503050406030204" pitchFamily="18" charset="0"/>
                                    <a:sym typeface="Wingdings" pitchFamily="2" charset="2"/>
                                  </a:rPr>
                                  <m:t>30</m:t>
                                </m:r>
                              </m:den>
                            </m:f>
                          </m:e>
                        </m:rad>
                      </m:e>
                    </m:d>
                  </m:oMath>
                </a14:m>
                <a:br>
                  <a:rPr lang="es-ES" sz="2600" b="0" i="1" dirty="0">
                    <a:latin typeface="Cambria Math" panose="02040503050406030204" pitchFamily="18" charset="0"/>
                    <a:sym typeface="Wingdings" pitchFamily="2" charset="2"/>
                  </a:rPr>
                </a:br>
                <a14:m>
                  <m:oMath xmlns:m="http://schemas.openxmlformats.org/officeDocument/2006/math">
                    <m:r>
                      <a:rPr lang="es-ES" sz="2600" b="0" i="1" smtClean="0">
                        <a:latin typeface="Cambria Math" panose="02040503050406030204" pitchFamily="18" charset="0"/>
                        <a:sym typeface="Wingdings" pitchFamily="2" charset="2"/>
                      </a:rPr>
                      <m:t>𝑃</m:t>
                    </m:r>
                    <m:d>
                      <m:dPr>
                        <m:ctrlPr>
                          <a:rPr lang="es-ES" sz="2600" b="0" i="1" smtClean="0">
                            <a:latin typeface="Cambria Math" panose="02040503050406030204" pitchFamily="18" charset="0"/>
                            <a:sym typeface="Wingdings" pitchFamily="2" charset="2"/>
                          </a:rPr>
                        </m:ctrlPr>
                      </m:dPr>
                      <m:e>
                        <m:sSub>
                          <m:sSubPr>
                            <m:ctrlPr>
                              <a:rPr lang="es-ES" sz="2600" i="1">
                                <a:latin typeface="Cambria Math" panose="02040503050406030204" pitchFamily="18" charset="0"/>
                                <a:sym typeface="Wingdings" pitchFamily="2" charset="2"/>
                              </a:rPr>
                            </m:ctrlPr>
                          </m:sSubPr>
                          <m:e>
                            <m:acc>
                              <m:accPr>
                                <m:chr m:val="̅"/>
                                <m:ctrlPr>
                                  <a:rPr lang="es-ES" sz="2600" i="1">
                                    <a:latin typeface="Cambria Math" panose="02040503050406030204" pitchFamily="18" charset="0"/>
                                    <a:sym typeface="Wingdings" pitchFamily="2" charset="2"/>
                                  </a:rPr>
                                </m:ctrlPr>
                              </m:accPr>
                              <m:e>
                                <m:r>
                                  <a:rPr lang="es-ES" sz="2600" i="1">
                                    <a:latin typeface="Cambria Math" panose="02040503050406030204" pitchFamily="18" charset="0"/>
                                    <a:sym typeface="Wingdings" pitchFamily="2" charset="2"/>
                                  </a:rPr>
                                  <m:t>𝑋</m:t>
                                </m:r>
                              </m:e>
                            </m:acc>
                          </m:e>
                          <m:sub>
                            <m:r>
                              <a:rPr lang="es-ES" sz="2600" i="1">
                                <a:latin typeface="Cambria Math" panose="02040503050406030204" pitchFamily="18" charset="0"/>
                                <a:sym typeface="Wingdings" pitchFamily="2" charset="2"/>
                              </a:rPr>
                              <m:t>1</m:t>
                            </m:r>
                          </m:sub>
                        </m:sSub>
                        <m:r>
                          <a:rPr lang="es-ES" sz="2600" i="1">
                            <a:latin typeface="Cambria Math" panose="02040503050406030204" pitchFamily="18" charset="0"/>
                            <a:sym typeface="Wingdings" pitchFamily="2" charset="2"/>
                          </a:rPr>
                          <m:t>−</m:t>
                        </m:r>
                        <m:sSub>
                          <m:sSubPr>
                            <m:ctrlPr>
                              <a:rPr lang="es-ES" sz="2600" i="1">
                                <a:latin typeface="Cambria Math" panose="02040503050406030204" pitchFamily="18" charset="0"/>
                                <a:sym typeface="Wingdings" pitchFamily="2" charset="2"/>
                              </a:rPr>
                            </m:ctrlPr>
                          </m:sSubPr>
                          <m:e>
                            <m:acc>
                              <m:accPr>
                                <m:chr m:val="̅"/>
                                <m:ctrlPr>
                                  <a:rPr lang="es-ES" sz="2600" i="1">
                                    <a:latin typeface="Cambria Math" panose="02040503050406030204" pitchFamily="18" charset="0"/>
                                    <a:sym typeface="Wingdings" pitchFamily="2" charset="2"/>
                                  </a:rPr>
                                </m:ctrlPr>
                              </m:accPr>
                              <m:e>
                                <m:r>
                                  <a:rPr lang="es-ES" sz="2600" i="1">
                                    <a:latin typeface="Cambria Math" panose="02040503050406030204" pitchFamily="18" charset="0"/>
                                    <a:sym typeface="Wingdings" pitchFamily="2" charset="2"/>
                                  </a:rPr>
                                  <m:t>𝑋</m:t>
                                </m:r>
                              </m:e>
                            </m:acc>
                          </m:e>
                          <m:sub>
                            <m:r>
                              <a:rPr lang="es-ES" sz="2600" i="1">
                                <a:latin typeface="Cambria Math" panose="02040503050406030204" pitchFamily="18" charset="0"/>
                                <a:sym typeface="Wingdings" pitchFamily="2" charset="2"/>
                              </a:rPr>
                              <m:t>2</m:t>
                            </m:r>
                          </m:sub>
                        </m:sSub>
                        <m:r>
                          <a:rPr lang="es-ES" sz="2600" b="0" i="1" smtClean="0">
                            <a:latin typeface="Cambria Math" panose="02040503050406030204" pitchFamily="18" charset="0"/>
                            <a:sym typeface="Wingdings" pitchFamily="2" charset="2"/>
                          </a:rPr>
                          <m:t>&lt;−1</m:t>
                        </m:r>
                      </m:e>
                    </m:d>
                    <m:r>
                      <a:rPr lang="es-ES" sz="2600" b="0" i="1" smtClean="0">
                        <a:latin typeface="Cambria Math" panose="02040503050406030204" pitchFamily="18" charset="0"/>
                        <a:sym typeface="Wingdings" pitchFamily="2" charset="2"/>
                      </a:rPr>
                      <m:t>+</m:t>
                    </m:r>
                    <m:r>
                      <a:rPr lang="es-ES" sz="2600" b="0" i="1" smtClean="0">
                        <a:latin typeface="Cambria Math" panose="02040503050406030204" pitchFamily="18" charset="0"/>
                        <a:sym typeface="Wingdings" pitchFamily="2" charset="2"/>
                      </a:rPr>
                      <m:t>𝑃</m:t>
                    </m:r>
                    <m:d>
                      <m:dPr>
                        <m:ctrlPr>
                          <a:rPr lang="es-ES" sz="2600" b="0" i="1" smtClean="0">
                            <a:latin typeface="Cambria Math" panose="02040503050406030204" pitchFamily="18" charset="0"/>
                            <a:sym typeface="Wingdings" pitchFamily="2" charset="2"/>
                          </a:rPr>
                        </m:ctrlPr>
                      </m:dPr>
                      <m:e>
                        <m:sSub>
                          <m:sSubPr>
                            <m:ctrlPr>
                              <a:rPr lang="es-ES" sz="2600" i="1">
                                <a:latin typeface="Cambria Math" panose="02040503050406030204" pitchFamily="18" charset="0"/>
                                <a:sym typeface="Wingdings" pitchFamily="2" charset="2"/>
                              </a:rPr>
                            </m:ctrlPr>
                          </m:sSubPr>
                          <m:e>
                            <m:acc>
                              <m:accPr>
                                <m:chr m:val="̅"/>
                                <m:ctrlPr>
                                  <a:rPr lang="es-ES" sz="2600" i="1">
                                    <a:latin typeface="Cambria Math" panose="02040503050406030204" pitchFamily="18" charset="0"/>
                                    <a:sym typeface="Wingdings" pitchFamily="2" charset="2"/>
                                  </a:rPr>
                                </m:ctrlPr>
                              </m:accPr>
                              <m:e>
                                <m:r>
                                  <a:rPr lang="es-ES" sz="2600" i="1">
                                    <a:latin typeface="Cambria Math" panose="02040503050406030204" pitchFamily="18" charset="0"/>
                                    <a:sym typeface="Wingdings" pitchFamily="2" charset="2"/>
                                  </a:rPr>
                                  <m:t>𝑋</m:t>
                                </m:r>
                              </m:e>
                            </m:acc>
                          </m:e>
                          <m:sub>
                            <m:r>
                              <a:rPr lang="es-ES" sz="2600" i="1">
                                <a:latin typeface="Cambria Math" panose="02040503050406030204" pitchFamily="18" charset="0"/>
                                <a:sym typeface="Wingdings" pitchFamily="2" charset="2"/>
                              </a:rPr>
                              <m:t>1</m:t>
                            </m:r>
                          </m:sub>
                        </m:sSub>
                        <m:r>
                          <a:rPr lang="es-ES" sz="2600" i="1">
                            <a:latin typeface="Cambria Math" panose="02040503050406030204" pitchFamily="18" charset="0"/>
                            <a:sym typeface="Wingdings" pitchFamily="2" charset="2"/>
                          </a:rPr>
                          <m:t>−</m:t>
                        </m:r>
                        <m:sSub>
                          <m:sSubPr>
                            <m:ctrlPr>
                              <a:rPr lang="es-ES" sz="2600" i="1">
                                <a:latin typeface="Cambria Math" panose="02040503050406030204" pitchFamily="18" charset="0"/>
                                <a:sym typeface="Wingdings" pitchFamily="2" charset="2"/>
                              </a:rPr>
                            </m:ctrlPr>
                          </m:sSubPr>
                          <m:e>
                            <m:acc>
                              <m:accPr>
                                <m:chr m:val="̅"/>
                                <m:ctrlPr>
                                  <a:rPr lang="es-ES" sz="2600" i="1">
                                    <a:latin typeface="Cambria Math" panose="02040503050406030204" pitchFamily="18" charset="0"/>
                                    <a:sym typeface="Wingdings" pitchFamily="2" charset="2"/>
                                  </a:rPr>
                                </m:ctrlPr>
                              </m:accPr>
                              <m:e>
                                <m:r>
                                  <a:rPr lang="es-ES" sz="2600" i="1">
                                    <a:latin typeface="Cambria Math" panose="02040503050406030204" pitchFamily="18" charset="0"/>
                                    <a:sym typeface="Wingdings" pitchFamily="2" charset="2"/>
                                  </a:rPr>
                                  <m:t>𝑋</m:t>
                                </m:r>
                              </m:e>
                            </m:acc>
                          </m:e>
                          <m:sub>
                            <m:r>
                              <a:rPr lang="es-ES" sz="2600" i="1">
                                <a:latin typeface="Cambria Math" panose="02040503050406030204" pitchFamily="18" charset="0"/>
                                <a:sym typeface="Wingdings" pitchFamily="2" charset="2"/>
                              </a:rPr>
                              <m:t>2</m:t>
                            </m:r>
                          </m:sub>
                        </m:sSub>
                        <m:r>
                          <a:rPr lang="es-ES" sz="2600" b="0" i="0" smtClean="0">
                            <a:latin typeface="Cambria Math" panose="02040503050406030204" pitchFamily="18" charset="0"/>
                            <a:sym typeface="Wingdings" pitchFamily="2" charset="2"/>
                          </a:rPr>
                          <m:t>&gt;1</m:t>
                        </m:r>
                      </m:e>
                    </m:d>
                    <m:r>
                      <a:rPr lang="es-ES" sz="2600" b="0" i="0" smtClean="0">
                        <a:latin typeface="Cambria Math" panose="02040503050406030204" pitchFamily="18" charset="0"/>
                        <a:sym typeface="Wingdings" pitchFamily="2" charset="2"/>
                      </a:rPr>
                      <m:t>=0.235</m:t>
                    </m:r>
                  </m:oMath>
                </a14:m>
                <a:r>
                  <a:rPr lang="es-ES" sz="2600" dirty="0">
                    <a:latin typeface="Cambria Math" panose="02040503050406030204" pitchFamily="18" charset="0"/>
                    <a:sym typeface="Wingdings" pitchFamily="2" charset="2"/>
                  </a:rPr>
                  <a:t> </a:t>
                </a:r>
              </a:p>
              <a:p>
                <a:pPr lvl="1"/>
                <a:endParaRPr lang="es-ES" sz="2600" dirty="0">
                  <a:latin typeface="Cambria Math" panose="02040503050406030204" pitchFamily="18" charset="0"/>
                  <a:sym typeface="Wingdings" pitchFamily="2" charset="2"/>
                </a:endParaRPr>
              </a:p>
              <a:p>
                <a:pPr lvl="1"/>
                <a:endParaRPr lang="es-ES" sz="2600" b="0" dirty="0">
                  <a:latin typeface="Cambria Math" panose="02040503050406030204" pitchFamily="18" charset="0"/>
                  <a:sym typeface="Wingdings" pitchFamily="2" charset="2"/>
                </a:endParaRPr>
              </a:p>
              <a:p>
                <a:pPr lvl="1"/>
                <a:endParaRPr lang="es-ES" sz="2600" dirty="0">
                  <a:solidFill>
                    <a:schemeClr val="tx1"/>
                  </a:solidFill>
                  <a:latin typeface="Cambria Math" panose="02040503050406030204" pitchFamily="18" charset="0"/>
                  <a:sym typeface="Wingdings" pitchFamily="2" charset="2"/>
                </a:endParaRPr>
              </a:p>
              <a:p>
                <a:pPr marL="266700" lvl="1" indent="0">
                  <a:buNone/>
                </a:pPr>
                <a:endParaRPr lang="es-ES" sz="2600" dirty="0">
                  <a:latin typeface="Cambria Math" panose="02040503050406030204" pitchFamily="18" charset="0"/>
                  <a:sym typeface="Wingdings" pitchFamily="2" charset="2"/>
                </a:endParaRPr>
              </a:p>
              <a:p>
                <a:pPr marL="266700" lvl="1" indent="0">
                  <a:buNone/>
                </a:pPr>
                <a:endParaRPr lang="es-ES" sz="2800" dirty="0">
                  <a:sym typeface="Wingdings" pitchFamily="2" charset="2"/>
                </a:endParaRPr>
              </a:p>
              <a:p>
                <a:pPr lvl="1"/>
                <a:endParaRPr lang="es-ES" sz="2800" dirty="0"/>
              </a:p>
              <a:p>
                <a:pPr lvl="1"/>
                <a:endParaRPr lang="es-ES" sz="2800" dirty="0"/>
              </a:p>
              <a:p>
                <a:pPr lvl="1"/>
                <a:endParaRPr lang="es-ES" sz="2800" dirty="0"/>
              </a:p>
            </p:txBody>
          </p:sp>
        </mc:Choice>
        <mc:Fallback xmlns="">
          <p:sp>
            <p:nvSpPr>
              <p:cNvPr id="4" name="Content Placeholder 3">
                <a:extLst>
                  <a:ext uri="{FF2B5EF4-FFF2-40B4-BE49-F238E27FC236}">
                    <a16:creationId xmlns:a16="http://schemas.microsoft.com/office/drawing/2014/main" id="{714750D5-10E1-439F-80ED-D90028C60C06}"/>
                  </a:ext>
                </a:extLst>
              </p:cNvPr>
              <p:cNvSpPr>
                <a:spLocks noGrp="1" noRot="1" noChangeAspect="1" noMove="1" noResize="1" noEditPoints="1" noAdjustHandles="1" noChangeArrowheads="1" noChangeShapeType="1" noTextEdit="1"/>
              </p:cNvSpPr>
              <p:nvPr>
                <p:ph idx="1"/>
              </p:nvPr>
            </p:nvSpPr>
            <p:spPr>
              <a:xfrm>
                <a:off x="431999" y="1512000"/>
                <a:ext cx="9500895" cy="4679250"/>
              </a:xfrm>
              <a:blipFill>
                <a:blip r:embed="rId3"/>
                <a:stretch>
                  <a:fillRect t="-3125" r="-1861"/>
                </a:stretch>
              </a:blipFill>
            </p:spPr>
            <p:txBody>
              <a:bodyPr/>
              <a:lstStyle/>
              <a:p>
                <a:r>
                  <a:rPr lang="es-ES">
                    <a:noFill/>
                  </a:rPr>
                  <a:t> </a:t>
                </a:r>
              </a:p>
            </p:txBody>
          </p:sp>
        </mc:Fallback>
      </mc:AlternateContent>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35</a:t>
            </a:fld>
            <a:endParaRPr lang="es-ES" noProof="1"/>
          </a:p>
        </p:txBody>
      </p:sp>
    </p:spTree>
    <p:extLst>
      <p:ext uri="{BB962C8B-B14F-4D97-AF65-F5344CB8AC3E}">
        <p14:creationId xmlns:p14="http://schemas.microsoft.com/office/powerpoint/2010/main" val="32344529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00B3D2B-613A-41BE-987D-E6A1324B456D}"/>
              </a:ext>
            </a:extLst>
          </p:cNvPr>
          <p:cNvSpPr>
            <a:spLocks noGrp="1"/>
          </p:cNvSpPr>
          <p:nvPr>
            <p:ph type="ctrTitle"/>
          </p:nvPr>
        </p:nvSpPr>
        <p:spPr>
          <a:xfrm>
            <a:off x="286990" y="3825380"/>
            <a:ext cx="6798250" cy="2195386"/>
          </a:xfrm>
        </p:spPr>
        <p:txBody>
          <a:bodyPr rtlCol="0"/>
          <a:lstStyle/>
          <a:p>
            <a:pPr rtl="0"/>
            <a:r>
              <a:rPr lang="es-ES" dirty="0"/>
              <a:t>Propiedades de la </a:t>
            </a:r>
            <a:r>
              <a:rPr lang="es-ES" dirty="0" err="1"/>
              <a:t>quasi</a:t>
            </a:r>
            <a:r>
              <a:rPr lang="es-ES" dirty="0"/>
              <a:t>-varianza</a:t>
            </a:r>
          </a:p>
        </p:txBody>
      </p:sp>
      <p:sp>
        <p:nvSpPr>
          <p:cNvPr id="4" name="Subtítulo 3">
            <a:extLst>
              <a:ext uri="{FF2B5EF4-FFF2-40B4-BE49-F238E27FC236}">
                <a16:creationId xmlns:a16="http://schemas.microsoft.com/office/drawing/2014/main" id="{4772945D-CA91-4CFE-8EB7-941C7618C994}"/>
              </a:ext>
            </a:extLst>
          </p:cNvPr>
          <p:cNvSpPr>
            <a:spLocks noGrp="1"/>
          </p:cNvSpPr>
          <p:nvPr>
            <p:ph type="subTitle" idx="1"/>
          </p:nvPr>
        </p:nvSpPr>
        <p:spPr>
          <a:xfrm>
            <a:off x="7326418" y="4043494"/>
            <a:ext cx="2456210" cy="1799083"/>
          </a:xfrm>
        </p:spPr>
        <p:txBody>
          <a:bodyPr rtlCol="0"/>
          <a:lstStyle/>
          <a:p>
            <a:pPr rtl="0"/>
            <a:r>
              <a:rPr lang="es-ES" dirty="0" err="1"/>
              <a:t>Some</a:t>
            </a:r>
            <a:r>
              <a:rPr lang="es-ES" dirty="0"/>
              <a:t> </a:t>
            </a:r>
            <a:r>
              <a:rPr lang="es-ES" dirty="0" err="1"/>
              <a:t>important</a:t>
            </a:r>
            <a:r>
              <a:rPr lang="es-ES" dirty="0"/>
              <a:t> </a:t>
            </a:r>
            <a:r>
              <a:rPr lang="es-ES" dirty="0" err="1"/>
              <a:t>results</a:t>
            </a:r>
            <a:r>
              <a:rPr lang="es-ES" dirty="0"/>
              <a:t> </a:t>
            </a:r>
            <a:r>
              <a:rPr lang="es-ES" dirty="0" err="1"/>
              <a:t>on</a:t>
            </a:r>
            <a:r>
              <a:rPr lang="es-ES" dirty="0"/>
              <a:t> </a:t>
            </a:r>
            <a:r>
              <a:rPr lang="es-ES" dirty="0" err="1"/>
              <a:t>estimating</a:t>
            </a:r>
            <a:r>
              <a:rPr lang="es-ES" dirty="0"/>
              <a:t> </a:t>
            </a:r>
            <a:r>
              <a:rPr lang="es-ES" dirty="0" err="1"/>
              <a:t>the</a:t>
            </a:r>
            <a:r>
              <a:rPr lang="es-ES" dirty="0"/>
              <a:t> </a:t>
            </a:r>
            <a:r>
              <a:rPr lang="es-ES" dirty="0" err="1"/>
              <a:t>population</a:t>
            </a:r>
            <a:r>
              <a:rPr lang="es-ES" dirty="0"/>
              <a:t> </a:t>
            </a:r>
            <a:r>
              <a:rPr lang="es-ES" dirty="0" err="1"/>
              <a:t>variance</a:t>
            </a:r>
            <a:r>
              <a:rPr lang="es-ES" dirty="0"/>
              <a:t>… and of </a:t>
            </a:r>
            <a:r>
              <a:rPr lang="es-ES" dirty="0" err="1"/>
              <a:t>course</a:t>
            </a:r>
            <a:r>
              <a:rPr lang="es-ES" dirty="0"/>
              <a:t> </a:t>
            </a:r>
            <a:r>
              <a:rPr lang="es-ES" dirty="0" err="1"/>
              <a:t>the</a:t>
            </a:r>
            <a:r>
              <a:rPr lang="es-ES" dirty="0"/>
              <a:t> standard </a:t>
            </a:r>
            <a:r>
              <a:rPr lang="es-ES" dirty="0" err="1"/>
              <a:t>deviation</a:t>
            </a:r>
            <a:endParaRPr lang="es-ES" dirty="0"/>
          </a:p>
        </p:txBody>
      </p:sp>
      <p:sp>
        <p:nvSpPr>
          <p:cNvPr id="5" name="Marcador de número de diapositiva 4">
            <a:extLst>
              <a:ext uri="{FF2B5EF4-FFF2-40B4-BE49-F238E27FC236}">
                <a16:creationId xmlns:a16="http://schemas.microsoft.com/office/drawing/2014/main" id="{BDD5A594-D852-43BB-B591-E9D9027253BD}"/>
              </a:ext>
            </a:extLst>
          </p:cNvPr>
          <p:cNvSpPr>
            <a:spLocks noGrp="1"/>
          </p:cNvSpPr>
          <p:nvPr>
            <p:ph type="sldNum" sz="quarter" idx="11"/>
          </p:nvPr>
        </p:nvSpPr>
        <p:spPr/>
        <p:txBody>
          <a:bodyPr rtlCol="0"/>
          <a:lstStyle/>
          <a:p>
            <a:pPr rtl="0"/>
            <a:fld id="{19B51A1E-902D-48AF-9020-955120F399B6}" type="slidenum">
              <a:rPr lang="es-ES" smtClean="0"/>
              <a:pPr rtl="0"/>
              <a:t>36</a:t>
            </a:fld>
            <a:endParaRPr lang="es-ES"/>
          </a:p>
        </p:txBody>
      </p:sp>
    </p:spTree>
    <p:extLst>
      <p:ext uri="{BB962C8B-B14F-4D97-AF65-F5344CB8AC3E}">
        <p14:creationId xmlns:p14="http://schemas.microsoft.com/office/powerpoint/2010/main" val="6651085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¿Podemos estimar la varianza poblacional?</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512000"/>
                <a:ext cx="9500895" cy="4679250"/>
              </a:xfrm>
            </p:spPr>
            <p:txBody>
              <a:bodyPr/>
              <a:lstStyle/>
              <a:p>
                <a:pPr lvl="1"/>
                <a:r>
                  <a:rPr lang="es-ES" sz="2600" dirty="0">
                    <a:latin typeface="Cambria Math" panose="02040503050406030204" pitchFamily="18" charset="0"/>
                    <a:sym typeface="Wingdings" pitchFamily="2" charset="2"/>
                  </a:rPr>
                  <a:t>Imaginemos que tenemos una población con media </a:t>
                </a:r>
                <a14:m>
                  <m:oMath xmlns:m="http://schemas.openxmlformats.org/officeDocument/2006/math">
                    <m:r>
                      <a:rPr lang="es-ES" sz="2600" b="0" i="1" smtClean="0">
                        <a:latin typeface="Cambria Math" panose="02040503050406030204" pitchFamily="18" charset="0"/>
                        <a:sym typeface="Wingdings" pitchFamily="2" charset="2"/>
                      </a:rPr>
                      <m:t>𝜇</m:t>
                    </m:r>
                  </m:oMath>
                </a14:m>
                <a:r>
                  <a:rPr lang="es-ES" sz="2600" dirty="0">
                    <a:latin typeface="Cambria Math" panose="02040503050406030204" pitchFamily="18" charset="0"/>
                    <a:sym typeface="Wingdings" pitchFamily="2" charset="2"/>
                  </a:rPr>
                  <a:t> y varianza </a:t>
                </a:r>
                <a14:m>
                  <m:oMath xmlns:m="http://schemas.openxmlformats.org/officeDocument/2006/math">
                    <m:sSup>
                      <m:sSupPr>
                        <m:ctrlPr>
                          <a:rPr lang="es-ES" sz="2600" b="0" i="1" smtClean="0">
                            <a:latin typeface="Cambria Math" panose="02040503050406030204" pitchFamily="18" charset="0"/>
                            <a:sym typeface="Wingdings" pitchFamily="2" charset="2"/>
                          </a:rPr>
                        </m:ctrlPr>
                      </m:sSupPr>
                      <m:e>
                        <m:r>
                          <a:rPr lang="es-ES" sz="2600" b="0" i="1" smtClean="0">
                            <a:latin typeface="Cambria Math" panose="02040503050406030204" pitchFamily="18" charset="0"/>
                            <a:sym typeface="Wingdings" pitchFamily="2" charset="2"/>
                          </a:rPr>
                          <m:t>𝜎</m:t>
                        </m:r>
                      </m:e>
                      <m:sup>
                        <m:r>
                          <a:rPr lang="es-ES" sz="2600" b="0" i="1" smtClean="0">
                            <a:latin typeface="Cambria Math" panose="02040503050406030204" pitchFamily="18" charset="0"/>
                            <a:sym typeface="Wingdings" pitchFamily="2" charset="2"/>
                          </a:rPr>
                          <m:t>2</m:t>
                        </m:r>
                      </m:sup>
                    </m:sSup>
                  </m:oMath>
                </a14:m>
                <a:r>
                  <a:rPr lang="es-ES" sz="2600" dirty="0">
                    <a:latin typeface="Cambria Math" panose="02040503050406030204" pitchFamily="18" charset="0"/>
                    <a:sym typeface="Wingdings" pitchFamily="2" charset="2"/>
                  </a:rPr>
                  <a:t>. </a:t>
                </a:r>
              </a:p>
              <a:p>
                <a:pPr marL="266700" lvl="1" indent="0">
                  <a:buNone/>
                </a:pPr>
                <a14:m>
                  <m:oMathPara xmlns:m="http://schemas.openxmlformats.org/officeDocument/2006/math">
                    <m:oMathParaPr>
                      <m:jc m:val="centerGroup"/>
                    </m:oMathParaPr>
                    <m:oMath xmlns:m="http://schemas.openxmlformats.org/officeDocument/2006/math">
                      <m:sSup>
                        <m:sSupPr>
                          <m:ctrlPr>
                            <a:rPr lang="es-ES" sz="2000" i="1">
                              <a:latin typeface="Cambria Math" panose="02040503050406030204" pitchFamily="18" charset="0"/>
                              <a:sym typeface="Wingdings" pitchFamily="2" charset="2"/>
                            </a:rPr>
                          </m:ctrlPr>
                        </m:sSupPr>
                        <m:e>
                          <m:r>
                            <a:rPr lang="es-ES" sz="2000" i="1">
                              <a:latin typeface="Cambria Math" panose="02040503050406030204" pitchFamily="18" charset="0"/>
                              <a:sym typeface="Wingdings" pitchFamily="2" charset="2"/>
                            </a:rPr>
                            <m:t>𝑠</m:t>
                          </m:r>
                        </m:e>
                        <m:sup>
                          <m:r>
                            <a:rPr lang="es-ES" sz="2000" i="1">
                              <a:latin typeface="Cambria Math" panose="02040503050406030204" pitchFamily="18" charset="0"/>
                              <a:sym typeface="Wingdings" pitchFamily="2" charset="2"/>
                            </a:rPr>
                            <m:t>2</m:t>
                          </m:r>
                        </m:sup>
                      </m:sSup>
                      <m:r>
                        <a:rPr lang="es-ES" sz="2000" i="1">
                          <a:latin typeface="Cambria Math" panose="02040503050406030204" pitchFamily="18" charset="0"/>
                          <a:sym typeface="Wingdings" pitchFamily="2" charset="2"/>
                        </a:rPr>
                        <m:t>=</m:t>
                      </m:r>
                      <m:f>
                        <m:fPr>
                          <m:ctrlPr>
                            <a:rPr lang="es-ES" sz="2000" i="1">
                              <a:latin typeface="Cambria Math" panose="02040503050406030204" pitchFamily="18" charset="0"/>
                              <a:sym typeface="Wingdings" pitchFamily="2" charset="2"/>
                            </a:rPr>
                          </m:ctrlPr>
                        </m:fPr>
                        <m:num>
                          <m:nary>
                            <m:naryPr>
                              <m:chr m:val="∑"/>
                              <m:ctrlPr>
                                <a:rPr lang="es-ES" sz="2000" i="1">
                                  <a:latin typeface="Cambria Math" panose="02040503050406030204" pitchFamily="18" charset="0"/>
                                  <a:sym typeface="Wingdings" pitchFamily="2" charset="2"/>
                                </a:rPr>
                              </m:ctrlPr>
                            </m:naryPr>
                            <m:sub>
                              <m:r>
                                <m:rPr>
                                  <m:brk m:alnAt="23"/>
                                </m:rPr>
                                <a:rPr lang="es-ES" sz="2000" i="1">
                                  <a:latin typeface="Cambria Math" panose="02040503050406030204" pitchFamily="18" charset="0"/>
                                  <a:sym typeface="Wingdings" pitchFamily="2" charset="2"/>
                                </a:rPr>
                                <m:t>𝑖</m:t>
                              </m:r>
                              <m:r>
                                <a:rPr lang="es-ES" sz="2000" i="1">
                                  <a:latin typeface="Cambria Math" panose="02040503050406030204" pitchFamily="18" charset="0"/>
                                  <a:sym typeface="Wingdings" pitchFamily="2" charset="2"/>
                                </a:rPr>
                                <m:t>=1</m:t>
                              </m:r>
                            </m:sub>
                            <m:sup>
                              <m:r>
                                <a:rPr lang="es-ES" sz="2000" i="1">
                                  <a:latin typeface="Cambria Math" panose="02040503050406030204" pitchFamily="18" charset="0"/>
                                  <a:sym typeface="Wingdings" pitchFamily="2" charset="2"/>
                                </a:rPr>
                                <m:t>𝑛</m:t>
                              </m:r>
                            </m:sup>
                            <m:e>
                              <m:sSup>
                                <m:sSupPr>
                                  <m:ctrlPr>
                                    <a:rPr lang="es-ES" sz="2000" i="1">
                                      <a:latin typeface="Cambria Math" panose="02040503050406030204" pitchFamily="18" charset="0"/>
                                      <a:sym typeface="Wingdings" pitchFamily="2" charset="2"/>
                                    </a:rPr>
                                  </m:ctrlPr>
                                </m:sSupPr>
                                <m:e>
                                  <m:d>
                                    <m:dPr>
                                      <m:ctrlPr>
                                        <a:rPr lang="es-ES" sz="2000" i="1">
                                          <a:latin typeface="Cambria Math" panose="02040503050406030204" pitchFamily="18" charset="0"/>
                                          <a:sym typeface="Wingdings" pitchFamily="2" charset="2"/>
                                        </a:rPr>
                                      </m:ctrlPr>
                                    </m:dPr>
                                    <m:e>
                                      <m:sSub>
                                        <m:sSubPr>
                                          <m:ctrlPr>
                                            <a:rPr lang="es-ES" sz="2000" i="1">
                                              <a:latin typeface="Cambria Math" panose="02040503050406030204" pitchFamily="18" charset="0"/>
                                              <a:sym typeface="Wingdings" pitchFamily="2" charset="2"/>
                                            </a:rPr>
                                          </m:ctrlPr>
                                        </m:sSubPr>
                                        <m:e>
                                          <m:r>
                                            <a:rPr lang="es-ES" sz="2000" i="1">
                                              <a:latin typeface="Cambria Math" panose="02040503050406030204" pitchFamily="18" charset="0"/>
                                              <a:sym typeface="Wingdings" pitchFamily="2" charset="2"/>
                                            </a:rPr>
                                            <m:t>𝑋</m:t>
                                          </m:r>
                                        </m:e>
                                        <m:sub>
                                          <m:r>
                                            <a:rPr lang="es-ES" sz="2000" i="1">
                                              <a:latin typeface="Cambria Math" panose="02040503050406030204" pitchFamily="18" charset="0"/>
                                              <a:sym typeface="Wingdings" pitchFamily="2" charset="2"/>
                                            </a:rPr>
                                            <m:t>𝑖</m:t>
                                          </m:r>
                                        </m:sub>
                                      </m:sSub>
                                      <m:r>
                                        <a:rPr lang="es-ES" sz="2000" i="1">
                                          <a:latin typeface="Cambria Math" panose="02040503050406030204" pitchFamily="18" charset="0"/>
                                          <a:sym typeface="Wingdings" pitchFamily="2" charset="2"/>
                                        </a:rPr>
                                        <m:t>−</m:t>
                                      </m:r>
                                      <m:acc>
                                        <m:accPr>
                                          <m:chr m:val="̅"/>
                                          <m:ctrlPr>
                                            <a:rPr lang="es-ES" sz="2000" i="1">
                                              <a:latin typeface="Cambria Math" panose="02040503050406030204" pitchFamily="18" charset="0"/>
                                              <a:sym typeface="Wingdings" pitchFamily="2" charset="2"/>
                                            </a:rPr>
                                          </m:ctrlPr>
                                        </m:accPr>
                                        <m:e>
                                          <m:r>
                                            <a:rPr lang="es-ES" sz="2000" i="1">
                                              <a:latin typeface="Cambria Math" panose="02040503050406030204" pitchFamily="18" charset="0"/>
                                              <a:sym typeface="Wingdings" pitchFamily="2" charset="2"/>
                                            </a:rPr>
                                            <m:t>𝑋</m:t>
                                          </m:r>
                                        </m:e>
                                      </m:acc>
                                    </m:e>
                                  </m:d>
                                </m:e>
                                <m:sup>
                                  <m:r>
                                    <a:rPr lang="es-ES" sz="2000" i="1">
                                      <a:latin typeface="Cambria Math" panose="02040503050406030204" pitchFamily="18" charset="0"/>
                                      <a:sym typeface="Wingdings" pitchFamily="2" charset="2"/>
                                    </a:rPr>
                                    <m:t>2</m:t>
                                  </m:r>
                                </m:sup>
                              </m:sSup>
                            </m:e>
                          </m:nary>
                        </m:num>
                        <m:den>
                          <m:r>
                            <a:rPr lang="es-ES" sz="2000" i="1">
                              <a:latin typeface="Cambria Math" panose="02040503050406030204" pitchFamily="18" charset="0"/>
                              <a:sym typeface="Wingdings" pitchFamily="2" charset="2"/>
                            </a:rPr>
                            <m:t>𝑛</m:t>
                          </m:r>
                        </m:den>
                      </m:f>
                    </m:oMath>
                  </m:oMathPara>
                </a14:m>
                <a:endParaRPr lang="es-ES" sz="2000" i="1" dirty="0">
                  <a:latin typeface="Cambria Math" panose="02040503050406030204" pitchFamily="18" charset="0"/>
                  <a:sym typeface="Wingdings" pitchFamily="2" charset="2"/>
                </a:endParaRPr>
              </a:p>
              <a:p>
                <a:pPr marL="266700" lvl="1" indent="0">
                  <a:buNone/>
                </a:pPr>
                <a14:m>
                  <m:oMathPara xmlns:m="http://schemas.openxmlformats.org/officeDocument/2006/math">
                    <m:oMathParaPr>
                      <m:jc m:val="centerGroup"/>
                    </m:oMathParaPr>
                    <m:oMath xmlns:m="http://schemas.openxmlformats.org/officeDocument/2006/math">
                      <m:r>
                        <a:rPr lang="es-ES" sz="2000" b="0" i="1" smtClean="0">
                          <a:latin typeface="Cambria Math" panose="02040503050406030204" pitchFamily="18" charset="0"/>
                          <a:sym typeface="Wingdings" pitchFamily="2" charset="2"/>
                        </a:rPr>
                        <m:t>𝐸</m:t>
                      </m:r>
                      <m:d>
                        <m:dPr>
                          <m:ctrlPr>
                            <a:rPr lang="es-ES" sz="2000" b="0" i="1" smtClean="0">
                              <a:latin typeface="Cambria Math" panose="02040503050406030204" pitchFamily="18" charset="0"/>
                              <a:sym typeface="Wingdings" pitchFamily="2" charset="2"/>
                            </a:rPr>
                          </m:ctrlPr>
                        </m:dPr>
                        <m:e>
                          <m:sSup>
                            <m:sSupPr>
                              <m:ctrlPr>
                                <a:rPr lang="es-ES" sz="2000" b="0" i="1" smtClean="0">
                                  <a:latin typeface="Cambria Math" panose="02040503050406030204" pitchFamily="18" charset="0"/>
                                  <a:sym typeface="Wingdings" pitchFamily="2" charset="2"/>
                                </a:rPr>
                              </m:ctrlPr>
                            </m:sSupPr>
                            <m:e>
                              <m:r>
                                <a:rPr lang="es-ES" sz="2000" b="0" i="1" smtClean="0">
                                  <a:latin typeface="Cambria Math" panose="02040503050406030204" pitchFamily="18" charset="0"/>
                                  <a:sym typeface="Wingdings" pitchFamily="2" charset="2"/>
                                </a:rPr>
                                <m:t>𝑠</m:t>
                              </m:r>
                            </m:e>
                            <m:sup>
                              <m:r>
                                <a:rPr lang="es-ES" sz="2000" b="0" i="1" smtClean="0">
                                  <a:latin typeface="Cambria Math" panose="02040503050406030204" pitchFamily="18" charset="0"/>
                                  <a:sym typeface="Wingdings" pitchFamily="2" charset="2"/>
                                </a:rPr>
                                <m:t>2</m:t>
                              </m:r>
                            </m:sup>
                          </m:sSup>
                        </m:e>
                      </m:d>
                      <m:r>
                        <a:rPr lang="es-ES" sz="2000" b="0" i="1" smtClean="0">
                          <a:latin typeface="Cambria Math" panose="02040503050406030204" pitchFamily="18" charset="0"/>
                          <a:sym typeface="Wingdings" pitchFamily="2" charset="2"/>
                        </a:rPr>
                        <m:t>=</m:t>
                      </m:r>
                      <m:r>
                        <a:rPr lang="es-ES" sz="2000" b="0" i="1" smtClean="0">
                          <a:latin typeface="Cambria Math" panose="02040503050406030204" pitchFamily="18" charset="0"/>
                          <a:sym typeface="Wingdings" pitchFamily="2" charset="2"/>
                        </a:rPr>
                        <m:t>𝐸</m:t>
                      </m:r>
                      <m:d>
                        <m:dPr>
                          <m:ctrlPr>
                            <a:rPr lang="es-ES" sz="2000" b="0" i="1" smtClean="0">
                              <a:latin typeface="Cambria Math" panose="02040503050406030204" pitchFamily="18" charset="0"/>
                              <a:sym typeface="Wingdings" pitchFamily="2" charset="2"/>
                            </a:rPr>
                          </m:ctrlPr>
                        </m:dPr>
                        <m:e>
                          <m:f>
                            <m:fPr>
                              <m:ctrlPr>
                                <a:rPr lang="es-ES" sz="2000" i="1">
                                  <a:latin typeface="Cambria Math" panose="02040503050406030204" pitchFamily="18" charset="0"/>
                                  <a:sym typeface="Wingdings" pitchFamily="2" charset="2"/>
                                </a:rPr>
                              </m:ctrlPr>
                            </m:fPr>
                            <m:num>
                              <m:nary>
                                <m:naryPr>
                                  <m:chr m:val="∑"/>
                                  <m:ctrlPr>
                                    <a:rPr lang="es-ES" sz="2000" i="1">
                                      <a:latin typeface="Cambria Math" panose="02040503050406030204" pitchFamily="18" charset="0"/>
                                      <a:sym typeface="Wingdings" pitchFamily="2" charset="2"/>
                                    </a:rPr>
                                  </m:ctrlPr>
                                </m:naryPr>
                                <m:sub>
                                  <m:r>
                                    <m:rPr>
                                      <m:brk m:alnAt="23"/>
                                    </m:rPr>
                                    <a:rPr lang="es-ES" sz="2000" i="1">
                                      <a:latin typeface="Cambria Math" panose="02040503050406030204" pitchFamily="18" charset="0"/>
                                      <a:sym typeface="Wingdings" pitchFamily="2" charset="2"/>
                                    </a:rPr>
                                    <m:t>𝑖</m:t>
                                  </m:r>
                                  <m:r>
                                    <a:rPr lang="es-ES" sz="2000" i="1">
                                      <a:latin typeface="Cambria Math" panose="02040503050406030204" pitchFamily="18" charset="0"/>
                                      <a:sym typeface="Wingdings" pitchFamily="2" charset="2"/>
                                    </a:rPr>
                                    <m:t>=1</m:t>
                                  </m:r>
                                </m:sub>
                                <m:sup>
                                  <m:r>
                                    <a:rPr lang="es-ES" sz="2000" i="1">
                                      <a:latin typeface="Cambria Math" panose="02040503050406030204" pitchFamily="18" charset="0"/>
                                      <a:sym typeface="Wingdings" pitchFamily="2" charset="2"/>
                                    </a:rPr>
                                    <m:t>𝑛</m:t>
                                  </m:r>
                                </m:sup>
                                <m:e>
                                  <m:sSup>
                                    <m:sSupPr>
                                      <m:ctrlPr>
                                        <a:rPr lang="es-ES" sz="2000" i="1">
                                          <a:latin typeface="Cambria Math" panose="02040503050406030204" pitchFamily="18" charset="0"/>
                                          <a:sym typeface="Wingdings" pitchFamily="2" charset="2"/>
                                        </a:rPr>
                                      </m:ctrlPr>
                                    </m:sSupPr>
                                    <m:e>
                                      <m:d>
                                        <m:dPr>
                                          <m:ctrlPr>
                                            <a:rPr lang="es-ES" sz="2000" i="1">
                                              <a:latin typeface="Cambria Math" panose="02040503050406030204" pitchFamily="18" charset="0"/>
                                              <a:sym typeface="Wingdings" pitchFamily="2" charset="2"/>
                                            </a:rPr>
                                          </m:ctrlPr>
                                        </m:dPr>
                                        <m:e>
                                          <m:sSub>
                                            <m:sSubPr>
                                              <m:ctrlPr>
                                                <a:rPr lang="es-ES" sz="2000" i="1">
                                                  <a:latin typeface="Cambria Math" panose="02040503050406030204" pitchFamily="18" charset="0"/>
                                                  <a:sym typeface="Wingdings" pitchFamily="2" charset="2"/>
                                                </a:rPr>
                                              </m:ctrlPr>
                                            </m:sSubPr>
                                            <m:e>
                                              <m:r>
                                                <a:rPr lang="es-ES" sz="2000" i="1">
                                                  <a:latin typeface="Cambria Math" panose="02040503050406030204" pitchFamily="18" charset="0"/>
                                                  <a:sym typeface="Wingdings" pitchFamily="2" charset="2"/>
                                                </a:rPr>
                                                <m:t>𝑋</m:t>
                                              </m:r>
                                            </m:e>
                                            <m:sub>
                                              <m:r>
                                                <a:rPr lang="es-ES" sz="2000" i="1">
                                                  <a:latin typeface="Cambria Math" panose="02040503050406030204" pitchFamily="18" charset="0"/>
                                                  <a:sym typeface="Wingdings" pitchFamily="2" charset="2"/>
                                                </a:rPr>
                                                <m:t>𝑖</m:t>
                                              </m:r>
                                            </m:sub>
                                          </m:sSub>
                                          <m:r>
                                            <a:rPr lang="es-ES" sz="2000" i="1">
                                              <a:latin typeface="Cambria Math" panose="02040503050406030204" pitchFamily="18" charset="0"/>
                                              <a:sym typeface="Wingdings" pitchFamily="2" charset="2"/>
                                            </a:rPr>
                                            <m:t>−</m:t>
                                          </m:r>
                                          <m:acc>
                                            <m:accPr>
                                              <m:chr m:val="̅"/>
                                              <m:ctrlPr>
                                                <a:rPr lang="es-ES" sz="2000" i="1">
                                                  <a:latin typeface="Cambria Math" panose="02040503050406030204" pitchFamily="18" charset="0"/>
                                                  <a:sym typeface="Wingdings" pitchFamily="2" charset="2"/>
                                                </a:rPr>
                                              </m:ctrlPr>
                                            </m:accPr>
                                            <m:e>
                                              <m:r>
                                                <a:rPr lang="es-ES" sz="2000" i="1">
                                                  <a:latin typeface="Cambria Math" panose="02040503050406030204" pitchFamily="18" charset="0"/>
                                                  <a:sym typeface="Wingdings" pitchFamily="2" charset="2"/>
                                                </a:rPr>
                                                <m:t>𝑋</m:t>
                                              </m:r>
                                            </m:e>
                                          </m:acc>
                                        </m:e>
                                      </m:d>
                                    </m:e>
                                    <m:sup>
                                      <m:r>
                                        <a:rPr lang="es-ES" sz="2000" i="1">
                                          <a:latin typeface="Cambria Math" panose="02040503050406030204" pitchFamily="18" charset="0"/>
                                          <a:sym typeface="Wingdings" pitchFamily="2" charset="2"/>
                                        </a:rPr>
                                        <m:t>2</m:t>
                                      </m:r>
                                    </m:sup>
                                  </m:sSup>
                                </m:e>
                              </m:nary>
                            </m:num>
                            <m:den>
                              <m:r>
                                <a:rPr lang="es-ES" sz="2000" i="1">
                                  <a:latin typeface="Cambria Math" panose="02040503050406030204" pitchFamily="18" charset="0"/>
                                  <a:sym typeface="Wingdings" pitchFamily="2" charset="2"/>
                                </a:rPr>
                                <m:t>𝑛</m:t>
                              </m:r>
                            </m:den>
                          </m:f>
                        </m:e>
                      </m:d>
                      <m:r>
                        <a:rPr lang="es-ES" sz="2000" b="0" i="1" smtClean="0">
                          <a:latin typeface="Cambria Math" panose="02040503050406030204" pitchFamily="18" charset="0"/>
                          <a:sym typeface="Wingdings" pitchFamily="2" charset="2"/>
                        </a:rPr>
                        <m:t>=</m:t>
                      </m:r>
                      <m:f>
                        <m:fPr>
                          <m:ctrlPr>
                            <a:rPr lang="es-ES" sz="2000" b="0" i="1" smtClean="0">
                              <a:latin typeface="Cambria Math" panose="02040503050406030204" pitchFamily="18" charset="0"/>
                              <a:sym typeface="Wingdings" pitchFamily="2" charset="2"/>
                            </a:rPr>
                          </m:ctrlPr>
                        </m:fPr>
                        <m:num>
                          <m:r>
                            <a:rPr lang="es-ES" sz="2000" b="0" i="1" smtClean="0">
                              <a:latin typeface="Cambria Math" panose="02040503050406030204" pitchFamily="18" charset="0"/>
                              <a:sym typeface="Wingdings" pitchFamily="2" charset="2"/>
                            </a:rPr>
                            <m:t>1</m:t>
                          </m:r>
                        </m:num>
                        <m:den>
                          <m:r>
                            <a:rPr lang="es-ES" sz="2000" b="0" i="1" smtClean="0">
                              <a:latin typeface="Cambria Math" panose="02040503050406030204" pitchFamily="18" charset="0"/>
                              <a:sym typeface="Wingdings" pitchFamily="2" charset="2"/>
                            </a:rPr>
                            <m:t>𝑛</m:t>
                          </m:r>
                        </m:den>
                      </m:f>
                      <m:r>
                        <a:rPr lang="es-ES" sz="2000" b="0" i="1" smtClean="0">
                          <a:latin typeface="Cambria Math" panose="02040503050406030204" pitchFamily="18" charset="0"/>
                          <a:sym typeface="Wingdings" pitchFamily="2" charset="2"/>
                        </a:rPr>
                        <m:t>𝐸</m:t>
                      </m:r>
                      <m:r>
                        <a:rPr lang="es-ES" sz="2000" b="0" i="1" smtClean="0">
                          <a:latin typeface="Cambria Math" panose="02040503050406030204" pitchFamily="18" charset="0"/>
                          <a:sym typeface="Wingdings" pitchFamily="2" charset="2"/>
                        </a:rPr>
                        <m:t>(</m:t>
                      </m:r>
                      <m:nary>
                        <m:naryPr>
                          <m:chr m:val="∑"/>
                          <m:ctrlPr>
                            <a:rPr lang="es-ES" sz="2000" b="0" i="1" smtClean="0">
                              <a:latin typeface="Cambria Math" panose="02040503050406030204" pitchFamily="18" charset="0"/>
                              <a:sym typeface="Wingdings" pitchFamily="2" charset="2"/>
                            </a:rPr>
                          </m:ctrlPr>
                        </m:naryPr>
                        <m:sub>
                          <m:r>
                            <m:rPr>
                              <m:brk m:alnAt="23"/>
                            </m:rPr>
                            <a:rPr lang="es-ES" sz="2000" b="0" i="1" smtClean="0">
                              <a:latin typeface="Cambria Math" panose="02040503050406030204" pitchFamily="18" charset="0"/>
                              <a:sym typeface="Wingdings" pitchFamily="2" charset="2"/>
                            </a:rPr>
                            <m:t>𝑖</m:t>
                          </m:r>
                          <m:r>
                            <a:rPr lang="es-ES" sz="2000" b="0" i="1" smtClean="0">
                              <a:latin typeface="Cambria Math" panose="02040503050406030204" pitchFamily="18" charset="0"/>
                              <a:sym typeface="Wingdings" pitchFamily="2" charset="2"/>
                            </a:rPr>
                            <m:t>=1</m:t>
                          </m:r>
                        </m:sub>
                        <m:sup>
                          <m:r>
                            <a:rPr lang="es-ES" sz="2000" b="0" i="1" smtClean="0">
                              <a:latin typeface="Cambria Math" panose="02040503050406030204" pitchFamily="18" charset="0"/>
                              <a:sym typeface="Wingdings" pitchFamily="2" charset="2"/>
                            </a:rPr>
                            <m:t>𝑛</m:t>
                          </m:r>
                        </m:sup>
                        <m:e>
                          <m:sSup>
                            <m:sSupPr>
                              <m:ctrlPr>
                                <a:rPr lang="es-ES" sz="2000" b="0" i="1" smtClean="0">
                                  <a:latin typeface="Cambria Math" panose="02040503050406030204" pitchFamily="18" charset="0"/>
                                  <a:sym typeface="Wingdings" pitchFamily="2" charset="2"/>
                                </a:rPr>
                              </m:ctrlPr>
                            </m:sSupPr>
                            <m:e>
                              <m:d>
                                <m:dPr>
                                  <m:ctrlPr>
                                    <a:rPr lang="es-ES" sz="2000" b="0" i="1" smtClean="0">
                                      <a:latin typeface="Cambria Math" panose="02040503050406030204" pitchFamily="18" charset="0"/>
                                      <a:sym typeface="Wingdings" pitchFamily="2" charset="2"/>
                                    </a:rPr>
                                  </m:ctrlPr>
                                </m:dPr>
                                <m:e>
                                  <m:sSub>
                                    <m:sSubPr>
                                      <m:ctrlPr>
                                        <a:rPr lang="es-ES" sz="2000" b="0" i="1" smtClean="0">
                                          <a:latin typeface="Cambria Math" panose="02040503050406030204" pitchFamily="18" charset="0"/>
                                          <a:sym typeface="Wingdings" pitchFamily="2" charset="2"/>
                                        </a:rPr>
                                      </m:ctrlPr>
                                    </m:sSubPr>
                                    <m:e>
                                      <m:r>
                                        <a:rPr lang="es-ES" sz="2000" b="0" i="1" smtClean="0">
                                          <a:latin typeface="Cambria Math" panose="02040503050406030204" pitchFamily="18" charset="0"/>
                                          <a:sym typeface="Wingdings" pitchFamily="2" charset="2"/>
                                        </a:rPr>
                                        <m:t>𝑋</m:t>
                                      </m:r>
                                    </m:e>
                                    <m:sub>
                                      <m:r>
                                        <a:rPr lang="es-ES" sz="2000" b="0" i="1" smtClean="0">
                                          <a:latin typeface="Cambria Math" panose="02040503050406030204" pitchFamily="18" charset="0"/>
                                          <a:sym typeface="Wingdings" pitchFamily="2" charset="2"/>
                                        </a:rPr>
                                        <m:t>𝑖</m:t>
                                      </m:r>
                                    </m:sub>
                                  </m:sSub>
                                  <m:r>
                                    <a:rPr lang="es-ES" sz="2000" b="0" i="1" smtClean="0">
                                      <a:latin typeface="Cambria Math" panose="02040503050406030204" pitchFamily="18" charset="0"/>
                                      <a:sym typeface="Wingdings" pitchFamily="2" charset="2"/>
                                    </a:rPr>
                                    <m:t>−</m:t>
                                  </m:r>
                                  <m:r>
                                    <a:rPr lang="es-ES" sz="2000" b="0" i="1" smtClean="0">
                                      <a:latin typeface="Cambria Math" panose="02040503050406030204" pitchFamily="18" charset="0"/>
                                      <a:sym typeface="Wingdings" pitchFamily="2" charset="2"/>
                                    </a:rPr>
                                    <m:t>𝜇</m:t>
                                  </m:r>
                                  <m:r>
                                    <a:rPr lang="es-ES" sz="2000" b="0" i="1" smtClean="0">
                                      <a:latin typeface="Cambria Math" panose="02040503050406030204" pitchFamily="18" charset="0"/>
                                      <a:sym typeface="Wingdings" pitchFamily="2" charset="2"/>
                                    </a:rPr>
                                    <m:t>+</m:t>
                                  </m:r>
                                  <m:r>
                                    <a:rPr lang="es-ES" sz="2000" b="0" i="1" smtClean="0">
                                      <a:latin typeface="Cambria Math" panose="02040503050406030204" pitchFamily="18" charset="0"/>
                                      <a:sym typeface="Wingdings" pitchFamily="2" charset="2"/>
                                    </a:rPr>
                                    <m:t>𝜇</m:t>
                                  </m:r>
                                  <m:r>
                                    <a:rPr lang="es-ES" sz="2000" b="0" i="1" smtClean="0">
                                      <a:latin typeface="Cambria Math" panose="02040503050406030204" pitchFamily="18" charset="0"/>
                                      <a:sym typeface="Wingdings" pitchFamily="2" charset="2"/>
                                    </a:rPr>
                                    <m:t>−</m:t>
                                  </m:r>
                                  <m:acc>
                                    <m:accPr>
                                      <m:chr m:val="̅"/>
                                      <m:ctrlPr>
                                        <a:rPr lang="es-ES" sz="2000" b="0" i="1" smtClean="0">
                                          <a:latin typeface="Cambria Math" panose="02040503050406030204" pitchFamily="18" charset="0"/>
                                          <a:sym typeface="Wingdings" pitchFamily="2" charset="2"/>
                                        </a:rPr>
                                      </m:ctrlPr>
                                    </m:accPr>
                                    <m:e>
                                      <m:r>
                                        <a:rPr lang="es-ES" sz="2000" b="0" i="1" smtClean="0">
                                          <a:latin typeface="Cambria Math" panose="02040503050406030204" pitchFamily="18" charset="0"/>
                                          <a:sym typeface="Wingdings" pitchFamily="2" charset="2"/>
                                        </a:rPr>
                                        <m:t>𝑥</m:t>
                                      </m:r>
                                    </m:e>
                                  </m:acc>
                                </m:e>
                              </m:d>
                            </m:e>
                            <m:sup>
                              <m:r>
                                <a:rPr lang="es-ES" sz="2000" b="0" i="1" smtClean="0">
                                  <a:latin typeface="Cambria Math" panose="02040503050406030204" pitchFamily="18" charset="0"/>
                                  <a:sym typeface="Wingdings" pitchFamily="2" charset="2"/>
                                </a:rPr>
                                <m:t>2</m:t>
                              </m:r>
                            </m:sup>
                          </m:sSup>
                          <m:r>
                            <a:rPr lang="es-ES" sz="2000" b="0" i="1" smtClean="0">
                              <a:latin typeface="Cambria Math" panose="02040503050406030204" pitchFamily="18" charset="0"/>
                              <a:sym typeface="Wingdings" pitchFamily="2" charset="2"/>
                            </a:rPr>
                            <m:t>)=</m:t>
                          </m:r>
                        </m:e>
                      </m:nary>
                    </m:oMath>
                  </m:oMathPara>
                </a14:m>
                <a:endParaRPr lang="es-ES" sz="2000" b="0" dirty="0">
                  <a:latin typeface="Cambria Math" panose="02040503050406030204" pitchFamily="18" charset="0"/>
                  <a:sym typeface="Wingdings" pitchFamily="2" charset="2"/>
                </a:endParaRPr>
              </a:p>
              <a:p>
                <a:pPr marL="266700" lvl="1" indent="0">
                  <a:buNone/>
                </a:pPr>
                <a14:m>
                  <m:oMathPara xmlns:m="http://schemas.openxmlformats.org/officeDocument/2006/math">
                    <m:oMathParaPr>
                      <m:jc m:val="centerGroup"/>
                    </m:oMathParaPr>
                    <m:oMath xmlns:m="http://schemas.openxmlformats.org/officeDocument/2006/math">
                      <m:f>
                        <m:fPr>
                          <m:ctrlPr>
                            <a:rPr lang="es-ES" sz="2000" b="0" i="1" smtClean="0">
                              <a:latin typeface="Cambria Math" panose="02040503050406030204" pitchFamily="18" charset="0"/>
                              <a:sym typeface="Wingdings" pitchFamily="2" charset="2"/>
                            </a:rPr>
                          </m:ctrlPr>
                        </m:fPr>
                        <m:num>
                          <m:r>
                            <a:rPr lang="es-ES" sz="2000" b="0" i="1" smtClean="0">
                              <a:latin typeface="Cambria Math" panose="02040503050406030204" pitchFamily="18" charset="0"/>
                              <a:sym typeface="Wingdings" pitchFamily="2" charset="2"/>
                            </a:rPr>
                            <m:t>1</m:t>
                          </m:r>
                        </m:num>
                        <m:den>
                          <m:r>
                            <a:rPr lang="es-ES" sz="2000" b="0" i="1" smtClean="0">
                              <a:latin typeface="Cambria Math" panose="02040503050406030204" pitchFamily="18" charset="0"/>
                              <a:sym typeface="Wingdings" pitchFamily="2" charset="2"/>
                            </a:rPr>
                            <m:t>𝑛</m:t>
                          </m:r>
                        </m:den>
                      </m:f>
                      <m:r>
                        <a:rPr lang="es-ES" sz="2000" i="1">
                          <a:latin typeface="Cambria Math" panose="02040503050406030204" pitchFamily="18" charset="0"/>
                          <a:sym typeface="Wingdings" pitchFamily="2" charset="2"/>
                        </a:rPr>
                        <m:t>𝐸</m:t>
                      </m:r>
                      <m:r>
                        <a:rPr lang="es-ES" sz="2000" i="1" smtClean="0">
                          <a:latin typeface="Cambria Math" panose="02040503050406030204" pitchFamily="18" charset="0"/>
                          <a:sym typeface="Wingdings" pitchFamily="2" charset="2"/>
                        </a:rPr>
                        <m:t>(</m:t>
                      </m:r>
                      <m:nary>
                        <m:naryPr>
                          <m:chr m:val="∑"/>
                          <m:ctrlPr>
                            <a:rPr lang="es-ES" sz="2000" i="1">
                              <a:latin typeface="Cambria Math" panose="02040503050406030204" pitchFamily="18" charset="0"/>
                              <a:sym typeface="Wingdings" pitchFamily="2" charset="2"/>
                            </a:rPr>
                          </m:ctrlPr>
                        </m:naryPr>
                        <m:sub>
                          <m:r>
                            <m:rPr>
                              <m:brk m:alnAt="23"/>
                            </m:rPr>
                            <a:rPr lang="es-ES" sz="2000" i="1">
                              <a:latin typeface="Cambria Math" panose="02040503050406030204" pitchFamily="18" charset="0"/>
                              <a:sym typeface="Wingdings" pitchFamily="2" charset="2"/>
                            </a:rPr>
                            <m:t>𝑖</m:t>
                          </m:r>
                          <m:r>
                            <a:rPr lang="es-ES" sz="2000" i="1">
                              <a:latin typeface="Cambria Math" panose="02040503050406030204" pitchFamily="18" charset="0"/>
                              <a:sym typeface="Wingdings" pitchFamily="2" charset="2"/>
                            </a:rPr>
                            <m:t>=1</m:t>
                          </m:r>
                        </m:sub>
                        <m:sup>
                          <m:r>
                            <a:rPr lang="es-ES" sz="2000" i="1">
                              <a:latin typeface="Cambria Math" panose="02040503050406030204" pitchFamily="18" charset="0"/>
                              <a:sym typeface="Wingdings" pitchFamily="2" charset="2"/>
                            </a:rPr>
                            <m:t>𝑛</m:t>
                          </m:r>
                        </m:sup>
                        <m:e>
                          <m:sSup>
                            <m:sSupPr>
                              <m:ctrlPr>
                                <a:rPr lang="es-ES" sz="2000" b="0" i="1" smtClean="0">
                                  <a:latin typeface="Cambria Math" panose="02040503050406030204" pitchFamily="18" charset="0"/>
                                  <a:sym typeface="Wingdings" pitchFamily="2" charset="2"/>
                                </a:rPr>
                              </m:ctrlPr>
                            </m:sSupPr>
                            <m:e>
                              <m:d>
                                <m:dPr>
                                  <m:ctrlPr>
                                    <a:rPr lang="es-ES" sz="2000" b="0" i="1" smtClean="0">
                                      <a:latin typeface="Cambria Math" panose="02040503050406030204" pitchFamily="18" charset="0"/>
                                      <a:sym typeface="Wingdings" pitchFamily="2" charset="2"/>
                                    </a:rPr>
                                  </m:ctrlPr>
                                </m:dPr>
                                <m:e>
                                  <m:sSub>
                                    <m:sSubPr>
                                      <m:ctrlPr>
                                        <a:rPr lang="es-ES" sz="2000" b="0" i="1" smtClean="0">
                                          <a:latin typeface="Cambria Math" panose="02040503050406030204" pitchFamily="18" charset="0"/>
                                          <a:sym typeface="Wingdings" pitchFamily="2" charset="2"/>
                                        </a:rPr>
                                      </m:ctrlPr>
                                    </m:sSubPr>
                                    <m:e>
                                      <m:r>
                                        <a:rPr lang="es-ES" sz="2000" b="0" i="1" smtClean="0">
                                          <a:latin typeface="Cambria Math" panose="02040503050406030204" pitchFamily="18" charset="0"/>
                                          <a:sym typeface="Wingdings" pitchFamily="2" charset="2"/>
                                        </a:rPr>
                                        <m:t>𝑋</m:t>
                                      </m:r>
                                    </m:e>
                                    <m:sub>
                                      <m:r>
                                        <a:rPr lang="es-ES" sz="2000" b="0" i="1" smtClean="0">
                                          <a:latin typeface="Cambria Math" panose="02040503050406030204" pitchFamily="18" charset="0"/>
                                          <a:sym typeface="Wingdings" pitchFamily="2" charset="2"/>
                                        </a:rPr>
                                        <m:t>𝑖</m:t>
                                      </m:r>
                                    </m:sub>
                                  </m:sSub>
                                  <m:r>
                                    <a:rPr lang="es-ES" sz="2000" b="0" i="1" smtClean="0">
                                      <a:latin typeface="Cambria Math" panose="02040503050406030204" pitchFamily="18" charset="0"/>
                                      <a:sym typeface="Wingdings" pitchFamily="2" charset="2"/>
                                    </a:rPr>
                                    <m:t>−</m:t>
                                  </m:r>
                                  <m:r>
                                    <a:rPr lang="es-ES" sz="2000" b="0" i="1" smtClean="0">
                                      <a:latin typeface="Cambria Math" panose="02040503050406030204" pitchFamily="18" charset="0"/>
                                      <a:sym typeface="Wingdings" pitchFamily="2" charset="2"/>
                                    </a:rPr>
                                    <m:t>𝜇</m:t>
                                  </m:r>
                                </m:e>
                              </m:d>
                            </m:e>
                            <m:sup>
                              <m:r>
                                <a:rPr lang="es-ES" sz="2000" b="0" i="1" smtClean="0">
                                  <a:latin typeface="Cambria Math" panose="02040503050406030204" pitchFamily="18" charset="0"/>
                                  <a:sym typeface="Wingdings" pitchFamily="2" charset="2"/>
                                </a:rPr>
                                <m:t>2</m:t>
                              </m:r>
                            </m:sup>
                          </m:sSup>
                          <m:r>
                            <a:rPr lang="es-ES" sz="2000" b="0" i="1" smtClean="0">
                              <a:latin typeface="Cambria Math" panose="02040503050406030204" pitchFamily="18" charset="0"/>
                              <a:sym typeface="Wingdings" pitchFamily="2" charset="2"/>
                            </a:rPr>
                            <m:t>+2</m:t>
                          </m:r>
                          <m:d>
                            <m:dPr>
                              <m:ctrlPr>
                                <a:rPr lang="es-ES" sz="2000" b="0" i="1" smtClean="0">
                                  <a:latin typeface="Cambria Math" panose="02040503050406030204" pitchFamily="18" charset="0"/>
                                  <a:sym typeface="Wingdings" pitchFamily="2" charset="2"/>
                                </a:rPr>
                              </m:ctrlPr>
                            </m:dPr>
                            <m:e>
                              <m:sSub>
                                <m:sSubPr>
                                  <m:ctrlPr>
                                    <a:rPr lang="es-ES" sz="2000" b="0" i="1" smtClean="0">
                                      <a:latin typeface="Cambria Math" panose="02040503050406030204" pitchFamily="18" charset="0"/>
                                      <a:sym typeface="Wingdings" pitchFamily="2" charset="2"/>
                                    </a:rPr>
                                  </m:ctrlPr>
                                </m:sSubPr>
                                <m:e>
                                  <m:r>
                                    <a:rPr lang="es-ES" sz="2000" b="0" i="1" smtClean="0">
                                      <a:latin typeface="Cambria Math" panose="02040503050406030204" pitchFamily="18" charset="0"/>
                                      <a:sym typeface="Wingdings" pitchFamily="2" charset="2"/>
                                    </a:rPr>
                                    <m:t>𝑋</m:t>
                                  </m:r>
                                </m:e>
                                <m:sub>
                                  <m:r>
                                    <a:rPr lang="es-ES" sz="2000" b="0" i="1" smtClean="0">
                                      <a:latin typeface="Cambria Math" panose="02040503050406030204" pitchFamily="18" charset="0"/>
                                      <a:sym typeface="Wingdings" pitchFamily="2" charset="2"/>
                                    </a:rPr>
                                    <m:t>𝑖</m:t>
                                  </m:r>
                                </m:sub>
                              </m:sSub>
                              <m:r>
                                <a:rPr lang="es-ES" sz="2000" b="0" i="1" smtClean="0">
                                  <a:latin typeface="Cambria Math" panose="02040503050406030204" pitchFamily="18" charset="0"/>
                                  <a:sym typeface="Wingdings" pitchFamily="2" charset="2"/>
                                </a:rPr>
                                <m:t>−</m:t>
                              </m:r>
                              <m:r>
                                <a:rPr lang="es-ES" sz="2000" b="0" i="1" smtClean="0">
                                  <a:latin typeface="Cambria Math" panose="02040503050406030204" pitchFamily="18" charset="0"/>
                                  <a:sym typeface="Wingdings" pitchFamily="2" charset="2"/>
                                </a:rPr>
                                <m:t>𝜇</m:t>
                              </m:r>
                            </m:e>
                          </m:d>
                          <m:d>
                            <m:dPr>
                              <m:ctrlPr>
                                <a:rPr lang="es-ES" sz="2000" b="0" i="1" smtClean="0">
                                  <a:latin typeface="Cambria Math" panose="02040503050406030204" pitchFamily="18" charset="0"/>
                                  <a:sym typeface="Wingdings" pitchFamily="2" charset="2"/>
                                </a:rPr>
                              </m:ctrlPr>
                            </m:dPr>
                            <m:e>
                              <m:r>
                                <a:rPr lang="es-ES" sz="2000" b="0" i="1" smtClean="0">
                                  <a:latin typeface="Cambria Math" panose="02040503050406030204" pitchFamily="18" charset="0"/>
                                  <a:sym typeface="Wingdings" pitchFamily="2" charset="2"/>
                                </a:rPr>
                                <m:t>𝜇</m:t>
                              </m:r>
                              <m:r>
                                <a:rPr lang="es-ES" sz="2000" b="0" i="1" smtClean="0">
                                  <a:latin typeface="Cambria Math" panose="02040503050406030204" pitchFamily="18" charset="0"/>
                                  <a:sym typeface="Wingdings" pitchFamily="2" charset="2"/>
                                </a:rPr>
                                <m:t>−</m:t>
                              </m:r>
                              <m:acc>
                                <m:accPr>
                                  <m:chr m:val="̅"/>
                                  <m:ctrlPr>
                                    <a:rPr lang="es-ES" sz="2000" b="0" i="1" smtClean="0">
                                      <a:latin typeface="Cambria Math" panose="02040503050406030204" pitchFamily="18" charset="0"/>
                                      <a:sym typeface="Wingdings" pitchFamily="2" charset="2"/>
                                    </a:rPr>
                                  </m:ctrlPr>
                                </m:accPr>
                                <m:e>
                                  <m:r>
                                    <a:rPr lang="es-ES" sz="2000" b="0" i="1" smtClean="0">
                                      <a:latin typeface="Cambria Math" panose="02040503050406030204" pitchFamily="18" charset="0"/>
                                      <a:sym typeface="Wingdings" pitchFamily="2" charset="2"/>
                                    </a:rPr>
                                    <m:t>𝑥</m:t>
                                  </m:r>
                                </m:e>
                              </m:acc>
                            </m:e>
                          </m:d>
                          <m:r>
                            <a:rPr lang="es-ES" sz="2000" b="0" i="1" smtClean="0">
                              <a:latin typeface="Cambria Math" panose="02040503050406030204" pitchFamily="18" charset="0"/>
                              <a:sym typeface="Wingdings" pitchFamily="2" charset="2"/>
                            </a:rPr>
                            <m:t>+</m:t>
                          </m:r>
                          <m:sSup>
                            <m:sSupPr>
                              <m:ctrlPr>
                                <a:rPr lang="es-ES" sz="2000" b="0" i="1" smtClean="0">
                                  <a:latin typeface="Cambria Math" panose="02040503050406030204" pitchFamily="18" charset="0"/>
                                  <a:sym typeface="Wingdings" pitchFamily="2" charset="2"/>
                                </a:rPr>
                              </m:ctrlPr>
                            </m:sSupPr>
                            <m:e>
                              <m:d>
                                <m:dPr>
                                  <m:ctrlPr>
                                    <a:rPr lang="es-ES" sz="2000" b="0" i="1" smtClean="0">
                                      <a:latin typeface="Cambria Math" panose="02040503050406030204" pitchFamily="18" charset="0"/>
                                      <a:sym typeface="Wingdings" pitchFamily="2" charset="2"/>
                                    </a:rPr>
                                  </m:ctrlPr>
                                </m:dPr>
                                <m:e>
                                  <m:r>
                                    <a:rPr lang="es-ES" sz="2000" b="0" i="1" smtClean="0">
                                      <a:latin typeface="Cambria Math" panose="02040503050406030204" pitchFamily="18" charset="0"/>
                                      <a:sym typeface="Wingdings" pitchFamily="2" charset="2"/>
                                    </a:rPr>
                                    <m:t>𝜇</m:t>
                                  </m:r>
                                  <m:r>
                                    <a:rPr lang="es-ES" sz="2000" b="0" i="1" smtClean="0">
                                      <a:latin typeface="Cambria Math" panose="02040503050406030204" pitchFamily="18" charset="0"/>
                                      <a:sym typeface="Wingdings" pitchFamily="2" charset="2"/>
                                    </a:rPr>
                                    <m:t>−</m:t>
                                  </m:r>
                                  <m:acc>
                                    <m:accPr>
                                      <m:chr m:val="̅"/>
                                      <m:ctrlPr>
                                        <a:rPr lang="es-ES" sz="2000" b="0" i="1" smtClean="0">
                                          <a:latin typeface="Cambria Math" panose="02040503050406030204" pitchFamily="18" charset="0"/>
                                          <a:sym typeface="Wingdings" pitchFamily="2" charset="2"/>
                                        </a:rPr>
                                      </m:ctrlPr>
                                    </m:accPr>
                                    <m:e>
                                      <m:r>
                                        <a:rPr lang="es-ES" sz="2000" b="0" i="1" smtClean="0">
                                          <a:latin typeface="Cambria Math" panose="02040503050406030204" pitchFamily="18" charset="0"/>
                                          <a:sym typeface="Wingdings" pitchFamily="2" charset="2"/>
                                        </a:rPr>
                                        <m:t>𝑥</m:t>
                                      </m:r>
                                    </m:e>
                                  </m:acc>
                                </m:e>
                              </m:d>
                            </m:e>
                            <m:sup>
                              <m:r>
                                <a:rPr lang="es-ES" sz="2000" b="0" i="1" smtClean="0">
                                  <a:latin typeface="Cambria Math" panose="02040503050406030204" pitchFamily="18" charset="0"/>
                                  <a:sym typeface="Wingdings" pitchFamily="2" charset="2"/>
                                </a:rPr>
                                <m:t>2</m:t>
                              </m:r>
                            </m:sup>
                          </m:sSup>
                          <m:r>
                            <a:rPr lang="es-ES" sz="2000" b="0" i="1" smtClean="0">
                              <a:latin typeface="Cambria Math" panose="02040503050406030204" pitchFamily="18" charset="0"/>
                              <a:sym typeface="Wingdings" pitchFamily="2" charset="2"/>
                            </a:rPr>
                            <m:t>)</m:t>
                          </m:r>
                        </m:e>
                      </m:nary>
                      <m:r>
                        <a:rPr lang="es-ES" sz="2000" b="0" i="1" smtClean="0">
                          <a:latin typeface="Cambria Math" panose="02040503050406030204" pitchFamily="18" charset="0"/>
                          <a:sym typeface="Wingdings" pitchFamily="2" charset="2"/>
                        </a:rPr>
                        <m:t>=</m:t>
                      </m:r>
                    </m:oMath>
                  </m:oMathPara>
                </a14:m>
                <a:endParaRPr lang="es-ES" sz="2000" b="0" dirty="0">
                  <a:latin typeface="Cambria Math" panose="02040503050406030204" pitchFamily="18" charset="0"/>
                  <a:sym typeface="Wingdings" pitchFamily="2" charset="2"/>
                </a:endParaRPr>
              </a:p>
              <a:p>
                <a:pPr marL="266700" lvl="1" indent="0">
                  <a:buNone/>
                </a:pPr>
                <a14:m>
                  <m:oMathPara xmlns:m="http://schemas.openxmlformats.org/officeDocument/2006/math">
                    <m:oMathParaPr>
                      <m:jc m:val="centerGroup"/>
                    </m:oMathParaPr>
                    <m:oMath xmlns:m="http://schemas.openxmlformats.org/officeDocument/2006/math">
                      <m:f>
                        <m:fPr>
                          <m:ctrlPr>
                            <a:rPr lang="es-ES" sz="2000" i="1">
                              <a:latin typeface="Cambria Math" panose="02040503050406030204" pitchFamily="18" charset="0"/>
                              <a:sym typeface="Wingdings" pitchFamily="2" charset="2"/>
                            </a:rPr>
                          </m:ctrlPr>
                        </m:fPr>
                        <m:num>
                          <m:r>
                            <a:rPr lang="es-ES" sz="2000" i="1">
                              <a:latin typeface="Cambria Math" panose="02040503050406030204" pitchFamily="18" charset="0"/>
                              <a:sym typeface="Wingdings" pitchFamily="2" charset="2"/>
                            </a:rPr>
                            <m:t>1</m:t>
                          </m:r>
                        </m:num>
                        <m:den>
                          <m:r>
                            <a:rPr lang="es-ES" sz="2000" i="1">
                              <a:latin typeface="Cambria Math" panose="02040503050406030204" pitchFamily="18" charset="0"/>
                              <a:sym typeface="Wingdings" pitchFamily="2" charset="2"/>
                            </a:rPr>
                            <m:t>𝑛</m:t>
                          </m:r>
                        </m:den>
                      </m:f>
                      <m:r>
                        <a:rPr lang="es-ES" sz="2000" i="1">
                          <a:latin typeface="Cambria Math" panose="02040503050406030204" pitchFamily="18" charset="0"/>
                          <a:sym typeface="Wingdings" pitchFamily="2" charset="2"/>
                        </a:rPr>
                        <m:t>𝐸</m:t>
                      </m:r>
                      <m:r>
                        <a:rPr lang="es-ES" sz="2000" i="1">
                          <a:latin typeface="Cambria Math" panose="02040503050406030204" pitchFamily="18" charset="0"/>
                          <a:sym typeface="Wingdings" pitchFamily="2" charset="2"/>
                        </a:rPr>
                        <m:t>(</m:t>
                      </m:r>
                      <m:nary>
                        <m:naryPr>
                          <m:chr m:val="∑"/>
                          <m:ctrlPr>
                            <a:rPr lang="es-ES" sz="2000" i="1">
                              <a:latin typeface="Cambria Math" panose="02040503050406030204" pitchFamily="18" charset="0"/>
                              <a:sym typeface="Wingdings" pitchFamily="2" charset="2"/>
                            </a:rPr>
                          </m:ctrlPr>
                        </m:naryPr>
                        <m:sub>
                          <m:r>
                            <m:rPr>
                              <m:brk m:alnAt="23"/>
                            </m:rPr>
                            <a:rPr lang="es-ES" sz="2000" i="1">
                              <a:latin typeface="Cambria Math" panose="02040503050406030204" pitchFamily="18" charset="0"/>
                              <a:sym typeface="Wingdings" pitchFamily="2" charset="2"/>
                            </a:rPr>
                            <m:t>𝑖</m:t>
                          </m:r>
                          <m:r>
                            <a:rPr lang="es-ES" sz="2000" i="1">
                              <a:latin typeface="Cambria Math" panose="02040503050406030204" pitchFamily="18" charset="0"/>
                              <a:sym typeface="Wingdings" pitchFamily="2" charset="2"/>
                            </a:rPr>
                            <m:t>=1</m:t>
                          </m:r>
                        </m:sub>
                        <m:sup>
                          <m:r>
                            <a:rPr lang="es-ES" sz="2000" i="1">
                              <a:latin typeface="Cambria Math" panose="02040503050406030204" pitchFamily="18" charset="0"/>
                              <a:sym typeface="Wingdings" pitchFamily="2" charset="2"/>
                            </a:rPr>
                            <m:t>𝑛</m:t>
                          </m:r>
                        </m:sup>
                        <m:e>
                          <m:sSup>
                            <m:sSupPr>
                              <m:ctrlPr>
                                <a:rPr lang="es-ES" sz="2000" i="1">
                                  <a:latin typeface="Cambria Math" panose="02040503050406030204" pitchFamily="18" charset="0"/>
                                  <a:sym typeface="Wingdings" pitchFamily="2" charset="2"/>
                                </a:rPr>
                              </m:ctrlPr>
                            </m:sSupPr>
                            <m:e>
                              <m:d>
                                <m:dPr>
                                  <m:ctrlPr>
                                    <a:rPr lang="es-ES" sz="2000" i="1">
                                      <a:latin typeface="Cambria Math" panose="02040503050406030204" pitchFamily="18" charset="0"/>
                                      <a:sym typeface="Wingdings" pitchFamily="2" charset="2"/>
                                    </a:rPr>
                                  </m:ctrlPr>
                                </m:dPr>
                                <m:e>
                                  <m:sSub>
                                    <m:sSubPr>
                                      <m:ctrlPr>
                                        <a:rPr lang="es-ES" sz="2000" i="1">
                                          <a:latin typeface="Cambria Math" panose="02040503050406030204" pitchFamily="18" charset="0"/>
                                          <a:sym typeface="Wingdings" pitchFamily="2" charset="2"/>
                                        </a:rPr>
                                      </m:ctrlPr>
                                    </m:sSubPr>
                                    <m:e>
                                      <m:r>
                                        <a:rPr lang="es-ES" sz="2000" i="1">
                                          <a:latin typeface="Cambria Math" panose="02040503050406030204" pitchFamily="18" charset="0"/>
                                          <a:sym typeface="Wingdings" pitchFamily="2" charset="2"/>
                                        </a:rPr>
                                        <m:t>𝑋</m:t>
                                      </m:r>
                                    </m:e>
                                    <m:sub>
                                      <m:r>
                                        <a:rPr lang="es-ES" sz="2000" i="1">
                                          <a:latin typeface="Cambria Math" panose="02040503050406030204" pitchFamily="18" charset="0"/>
                                          <a:sym typeface="Wingdings" pitchFamily="2" charset="2"/>
                                        </a:rPr>
                                        <m:t>𝑖</m:t>
                                      </m:r>
                                    </m:sub>
                                  </m:sSub>
                                  <m:r>
                                    <a:rPr lang="es-ES" sz="2000" i="1">
                                      <a:latin typeface="Cambria Math" panose="02040503050406030204" pitchFamily="18" charset="0"/>
                                      <a:sym typeface="Wingdings" pitchFamily="2" charset="2"/>
                                    </a:rPr>
                                    <m:t>−</m:t>
                                  </m:r>
                                  <m:r>
                                    <a:rPr lang="es-ES" sz="2000" i="1">
                                      <a:latin typeface="Cambria Math" panose="02040503050406030204" pitchFamily="18" charset="0"/>
                                      <a:sym typeface="Wingdings" pitchFamily="2" charset="2"/>
                                    </a:rPr>
                                    <m:t>𝜇</m:t>
                                  </m:r>
                                </m:e>
                              </m:d>
                            </m:e>
                            <m:sup>
                              <m:r>
                                <a:rPr lang="es-ES" sz="2000" i="1">
                                  <a:latin typeface="Cambria Math" panose="02040503050406030204" pitchFamily="18" charset="0"/>
                                  <a:sym typeface="Wingdings" pitchFamily="2" charset="2"/>
                                </a:rPr>
                                <m:t>2</m:t>
                              </m:r>
                            </m:sup>
                          </m:sSup>
                          <m:r>
                            <a:rPr lang="es-ES" sz="2000" i="1">
                              <a:latin typeface="Cambria Math" panose="02040503050406030204" pitchFamily="18" charset="0"/>
                              <a:sym typeface="Wingdings" pitchFamily="2" charset="2"/>
                            </a:rPr>
                            <m:t>+2</m:t>
                          </m:r>
                          <m:d>
                            <m:dPr>
                              <m:ctrlPr>
                                <a:rPr lang="es-ES" sz="2000" i="1">
                                  <a:latin typeface="Cambria Math" panose="02040503050406030204" pitchFamily="18" charset="0"/>
                                  <a:sym typeface="Wingdings" pitchFamily="2" charset="2"/>
                                </a:rPr>
                              </m:ctrlPr>
                            </m:dPr>
                            <m:e>
                              <m:r>
                                <a:rPr lang="es-ES" sz="2000" i="1">
                                  <a:latin typeface="Cambria Math" panose="02040503050406030204" pitchFamily="18" charset="0"/>
                                  <a:sym typeface="Wingdings" pitchFamily="2" charset="2"/>
                                </a:rPr>
                                <m:t>𝜇</m:t>
                              </m:r>
                              <m:r>
                                <a:rPr lang="es-ES" sz="2000" i="1">
                                  <a:latin typeface="Cambria Math" panose="02040503050406030204" pitchFamily="18" charset="0"/>
                                  <a:sym typeface="Wingdings" pitchFamily="2" charset="2"/>
                                </a:rPr>
                                <m:t>−</m:t>
                              </m:r>
                              <m:acc>
                                <m:accPr>
                                  <m:chr m:val="̅"/>
                                  <m:ctrlPr>
                                    <a:rPr lang="es-ES" sz="2000" i="1">
                                      <a:latin typeface="Cambria Math" panose="02040503050406030204" pitchFamily="18" charset="0"/>
                                      <a:sym typeface="Wingdings" pitchFamily="2" charset="2"/>
                                    </a:rPr>
                                  </m:ctrlPr>
                                </m:accPr>
                                <m:e>
                                  <m:r>
                                    <a:rPr lang="es-ES" sz="2000" i="1">
                                      <a:latin typeface="Cambria Math" panose="02040503050406030204" pitchFamily="18" charset="0"/>
                                      <a:sym typeface="Wingdings" pitchFamily="2" charset="2"/>
                                    </a:rPr>
                                    <m:t>𝑥</m:t>
                                  </m:r>
                                </m:e>
                              </m:acc>
                            </m:e>
                          </m:d>
                          <m:nary>
                            <m:naryPr>
                              <m:chr m:val="∑"/>
                              <m:ctrlPr>
                                <a:rPr lang="es-ES" sz="2000" i="1" smtClean="0">
                                  <a:latin typeface="Cambria Math" panose="02040503050406030204" pitchFamily="18" charset="0"/>
                                  <a:sym typeface="Wingdings" pitchFamily="2" charset="2"/>
                                </a:rPr>
                              </m:ctrlPr>
                            </m:naryPr>
                            <m:sub>
                              <m:r>
                                <m:rPr>
                                  <m:brk m:alnAt="23"/>
                                </m:rPr>
                                <a:rPr lang="es-ES" sz="2000" b="0" i="1" smtClean="0">
                                  <a:latin typeface="Cambria Math" panose="02040503050406030204" pitchFamily="18" charset="0"/>
                                  <a:sym typeface="Wingdings" pitchFamily="2" charset="2"/>
                                </a:rPr>
                                <m:t>𝑖</m:t>
                              </m:r>
                              <m:r>
                                <a:rPr lang="es-ES" sz="2000" b="0" i="1" smtClean="0">
                                  <a:latin typeface="Cambria Math" panose="02040503050406030204" pitchFamily="18" charset="0"/>
                                  <a:sym typeface="Wingdings" pitchFamily="2" charset="2"/>
                                </a:rPr>
                                <m:t>=1</m:t>
                              </m:r>
                            </m:sub>
                            <m:sup>
                              <m:r>
                                <a:rPr lang="es-ES" sz="2000" b="0" i="1" smtClean="0">
                                  <a:latin typeface="Cambria Math" panose="02040503050406030204" pitchFamily="18" charset="0"/>
                                  <a:sym typeface="Wingdings" pitchFamily="2" charset="2"/>
                                </a:rPr>
                                <m:t>𝑛</m:t>
                              </m:r>
                            </m:sup>
                            <m:e>
                              <m:r>
                                <a:rPr lang="es-ES" sz="2000" b="0" i="1" smtClean="0">
                                  <a:latin typeface="Cambria Math" panose="02040503050406030204" pitchFamily="18" charset="0"/>
                                  <a:sym typeface="Wingdings" pitchFamily="2" charset="2"/>
                                </a:rPr>
                                <m:t>(</m:t>
                              </m:r>
                              <m:sSub>
                                <m:sSubPr>
                                  <m:ctrlPr>
                                    <a:rPr lang="es-ES" sz="2000" b="0" i="1" smtClean="0">
                                      <a:latin typeface="Cambria Math" panose="02040503050406030204" pitchFamily="18" charset="0"/>
                                      <a:sym typeface="Wingdings" pitchFamily="2" charset="2"/>
                                    </a:rPr>
                                  </m:ctrlPr>
                                </m:sSubPr>
                                <m:e>
                                  <m:r>
                                    <a:rPr lang="es-ES" sz="2000" b="0" i="1" smtClean="0">
                                      <a:latin typeface="Cambria Math" panose="02040503050406030204" pitchFamily="18" charset="0"/>
                                      <a:sym typeface="Wingdings" pitchFamily="2" charset="2"/>
                                    </a:rPr>
                                    <m:t>𝑋</m:t>
                                  </m:r>
                                </m:e>
                                <m:sub>
                                  <m:r>
                                    <a:rPr lang="es-ES" sz="2000" b="0" i="1" smtClean="0">
                                      <a:latin typeface="Cambria Math" panose="02040503050406030204" pitchFamily="18" charset="0"/>
                                      <a:sym typeface="Wingdings" pitchFamily="2" charset="2"/>
                                    </a:rPr>
                                    <m:t>𝑖</m:t>
                                  </m:r>
                                </m:sub>
                              </m:sSub>
                              <m:r>
                                <a:rPr lang="es-ES" sz="2000" b="0" i="1" smtClean="0">
                                  <a:latin typeface="Cambria Math" panose="02040503050406030204" pitchFamily="18" charset="0"/>
                                  <a:sym typeface="Wingdings" pitchFamily="2" charset="2"/>
                                </a:rPr>
                                <m:t>−</m:t>
                              </m:r>
                              <m:r>
                                <a:rPr lang="es-ES" sz="2000" b="0" i="1" smtClean="0">
                                  <a:latin typeface="Cambria Math" panose="02040503050406030204" pitchFamily="18" charset="0"/>
                                  <a:sym typeface="Wingdings" pitchFamily="2" charset="2"/>
                                </a:rPr>
                                <m:t>𝜇</m:t>
                              </m:r>
                              <m:r>
                                <a:rPr lang="es-ES" sz="2000" b="0" i="1" smtClean="0">
                                  <a:latin typeface="Cambria Math" panose="02040503050406030204" pitchFamily="18" charset="0"/>
                                  <a:sym typeface="Wingdings" pitchFamily="2" charset="2"/>
                                </a:rPr>
                                <m:t>)</m:t>
                              </m:r>
                            </m:e>
                          </m:nary>
                          <m:r>
                            <a:rPr lang="es-ES" sz="2000" i="1">
                              <a:latin typeface="Cambria Math" panose="02040503050406030204" pitchFamily="18" charset="0"/>
                              <a:sym typeface="Wingdings" pitchFamily="2" charset="2"/>
                            </a:rPr>
                            <m:t>+</m:t>
                          </m:r>
                          <m:r>
                            <a:rPr lang="es-ES" sz="2000" b="0" i="1" smtClean="0">
                              <a:latin typeface="Cambria Math" panose="02040503050406030204" pitchFamily="18" charset="0"/>
                              <a:sym typeface="Wingdings" pitchFamily="2" charset="2"/>
                            </a:rPr>
                            <m:t>𝑛</m:t>
                          </m:r>
                          <m:sSup>
                            <m:sSupPr>
                              <m:ctrlPr>
                                <a:rPr lang="es-ES" sz="2000" i="1">
                                  <a:latin typeface="Cambria Math" panose="02040503050406030204" pitchFamily="18" charset="0"/>
                                  <a:sym typeface="Wingdings" pitchFamily="2" charset="2"/>
                                </a:rPr>
                              </m:ctrlPr>
                            </m:sSupPr>
                            <m:e>
                              <m:d>
                                <m:dPr>
                                  <m:ctrlPr>
                                    <a:rPr lang="es-ES" sz="2000" i="1">
                                      <a:latin typeface="Cambria Math" panose="02040503050406030204" pitchFamily="18" charset="0"/>
                                      <a:sym typeface="Wingdings" pitchFamily="2" charset="2"/>
                                    </a:rPr>
                                  </m:ctrlPr>
                                </m:dPr>
                                <m:e>
                                  <m:r>
                                    <a:rPr lang="es-ES" sz="2000" i="1">
                                      <a:latin typeface="Cambria Math" panose="02040503050406030204" pitchFamily="18" charset="0"/>
                                      <a:sym typeface="Wingdings" pitchFamily="2" charset="2"/>
                                    </a:rPr>
                                    <m:t>𝜇</m:t>
                                  </m:r>
                                  <m:r>
                                    <a:rPr lang="es-ES" sz="2000" i="1">
                                      <a:latin typeface="Cambria Math" panose="02040503050406030204" pitchFamily="18" charset="0"/>
                                      <a:sym typeface="Wingdings" pitchFamily="2" charset="2"/>
                                    </a:rPr>
                                    <m:t>−</m:t>
                                  </m:r>
                                  <m:acc>
                                    <m:accPr>
                                      <m:chr m:val="̅"/>
                                      <m:ctrlPr>
                                        <a:rPr lang="es-ES" sz="2000" i="1">
                                          <a:latin typeface="Cambria Math" panose="02040503050406030204" pitchFamily="18" charset="0"/>
                                          <a:sym typeface="Wingdings" pitchFamily="2" charset="2"/>
                                        </a:rPr>
                                      </m:ctrlPr>
                                    </m:accPr>
                                    <m:e>
                                      <m:r>
                                        <a:rPr lang="es-ES" sz="2000" i="1">
                                          <a:latin typeface="Cambria Math" panose="02040503050406030204" pitchFamily="18" charset="0"/>
                                          <a:sym typeface="Wingdings" pitchFamily="2" charset="2"/>
                                        </a:rPr>
                                        <m:t>𝑥</m:t>
                                      </m:r>
                                    </m:e>
                                  </m:acc>
                                </m:e>
                              </m:d>
                            </m:e>
                            <m:sup>
                              <m:r>
                                <a:rPr lang="es-ES" sz="2000" i="1">
                                  <a:latin typeface="Cambria Math" panose="02040503050406030204" pitchFamily="18" charset="0"/>
                                  <a:sym typeface="Wingdings" pitchFamily="2" charset="2"/>
                                </a:rPr>
                                <m:t>2</m:t>
                              </m:r>
                            </m:sup>
                          </m:sSup>
                          <m:r>
                            <a:rPr lang="es-ES" sz="2000" i="1">
                              <a:latin typeface="Cambria Math" panose="02040503050406030204" pitchFamily="18" charset="0"/>
                              <a:sym typeface="Wingdings" pitchFamily="2" charset="2"/>
                            </a:rPr>
                            <m:t>)</m:t>
                          </m:r>
                        </m:e>
                      </m:nary>
                    </m:oMath>
                    <m:oMath xmlns:m="http://schemas.openxmlformats.org/officeDocument/2006/math">
                      <m:f>
                        <m:fPr>
                          <m:ctrlPr>
                            <a:rPr lang="es-ES" sz="2000" b="0" i="1" smtClean="0">
                              <a:latin typeface="Cambria Math" panose="02040503050406030204" pitchFamily="18" charset="0"/>
                              <a:sym typeface="Wingdings" pitchFamily="2" charset="2"/>
                            </a:rPr>
                          </m:ctrlPr>
                        </m:fPr>
                        <m:num>
                          <m:r>
                            <a:rPr lang="es-ES" sz="2000" b="0" i="1" smtClean="0">
                              <a:latin typeface="Cambria Math" panose="02040503050406030204" pitchFamily="18" charset="0"/>
                              <a:sym typeface="Wingdings" pitchFamily="2" charset="2"/>
                            </a:rPr>
                            <m:t>1</m:t>
                          </m:r>
                        </m:num>
                        <m:den>
                          <m:r>
                            <a:rPr lang="es-ES" sz="2000" b="0" i="1" smtClean="0">
                              <a:latin typeface="Cambria Math" panose="02040503050406030204" pitchFamily="18" charset="0"/>
                              <a:sym typeface="Wingdings" pitchFamily="2" charset="2"/>
                            </a:rPr>
                            <m:t>𝑛</m:t>
                          </m:r>
                        </m:den>
                      </m:f>
                      <m:r>
                        <a:rPr lang="es-ES" sz="2000" b="0" i="1" smtClean="0">
                          <a:latin typeface="Cambria Math" panose="02040503050406030204" pitchFamily="18" charset="0"/>
                          <a:sym typeface="Wingdings" pitchFamily="2" charset="2"/>
                        </a:rPr>
                        <m:t>𝐸</m:t>
                      </m:r>
                      <m:r>
                        <a:rPr lang="es-ES" sz="2000" b="0" i="1" smtClean="0">
                          <a:latin typeface="Cambria Math" panose="02040503050406030204" pitchFamily="18" charset="0"/>
                          <a:sym typeface="Wingdings" pitchFamily="2" charset="2"/>
                        </a:rPr>
                        <m:t>(</m:t>
                      </m:r>
                      <m:nary>
                        <m:naryPr>
                          <m:chr m:val="∑"/>
                          <m:limLoc m:val="subSup"/>
                          <m:ctrlPr>
                            <a:rPr lang="es-ES" sz="2000" b="0" i="1" smtClean="0">
                              <a:latin typeface="Cambria Math" panose="02040503050406030204" pitchFamily="18" charset="0"/>
                              <a:sym typeface="Wingdings" pitchFamily="2" charset="2"/>
                            </a:rPr>
                          </m:ctrlPr>
                        </m:naryPr>
                        <m:sub>
                          <m:r>
                            <m:rPr>
                              <m:brk m:alnAt="25"/>
                            </m:rPr>
                            <a:rPr lang="es-ES" sz="2000" b="0" i="1" smtClean="0">
                              <a:latin typeface="Cambria Math" panose="02040503050406030204" pitchFamily="18" charset="0"/>
                              <a:sym typeface="Wingdings" pitchFamily="2" charset="2"/>
                            </a:rPr>
                            <m:t>𝑖</m:t>
                          </m:r>
                          <m:r>
                            <a:rPr lang="es-ES" sz="2000" b="0" i="1" smtClean="0">
                              <a:latin typeface="Cambria Math" panose="02040503050406030204" pitchFamily="18" charset="0"/>
                              <a:sym typeface="Wingdings" pitchFamily="2" charset="2"/>
                            </a:rPr>
                            <m:t>=1</m:t>
                          </m:r>
                        </m:sub>
                        <m:sup>
                          <m:r>
                            <a:rPr lang="es-ES" sz="2000" b="0" i="1" smtClean="0">
                              <a:latin typeface="Cambria Math" panose="02040503050406030204" pitchFamily="18" charset="0"/>
                              <a:sym typeface="Wingdings" pitchFamily="2" charset="2"/>
                            </a:rPr>
                            <m:t>𝑛</m:t>
                          </m:r>
                        </m:sup>
                        <m:e>
                          <m:sSup>
                            <m:sSupPr>
                              <m:ctrlPr>
                                <a:rPr lang="es-ES" sz="2000" b="0" i="1" smtClean="0">
                                  <a:latin typeface="Cambria Math" panose="02040503050406030204" pitchFamily="18" charset="0"/>
                                  <a:sym typeface="Wingdings" pitchFamily="2" charset="2"/>
                                </a:rPr>
                              </m:ctrlPr>
                            </m:sSupPr>
                            <m:e>
                              <m:d>
                                <m:dPr>
                                  <m:ctrlPr>
                                    <a:rPr lang="es-ES" sz="2000" b="0" i="1" smtClean="0">
                                      <a:latin typeface="Cambria Math" panose="02040503050406030204" pitchFamily="18" charset="0"/>
                                      <a:sym typeface="Wingdings" pitchFamily="2" charset="2"/>
                                    </a:rPr>
                                  </m:ctrlPr>
                                </m:dPr>
                                <m:e>
                                  <m:sSub>
                                    <m:sSubPr>
                                      <m:ctrlPr>
                                        <a:rPr lang="es-ES" sz="2000" b="0" i="1" smtClean="0">
                                          <a:latin typeface="Cambria Math" panose="02040503050406030204" pitchFamily="18" charset="0"/>
                                          <a:sym typeface="Wingdings" pitchFamily="2" charset="2"/>
                                        </a:rPr>
                                      </m:ctrlPr>
                                    </m:sSubPr>
                                    <m:e>
                                      <m:r>
                                        <a:rPr lang="es-ES" sz="2000" b="0" i="1" smtClean="0">
                                          <a:latin typeface="Cambria Math" panose="02040503050406030204" pitchFamily="18" charset="0"/>
                                          <a:sym typeface="Wingdings" pitchFamily="2" charset="2"/>
                                        </a:rPr>
                                        <m:t>𝑋</m:t>
                                      </m:r>
                                    </m:e>
                                    <m:sub>
                                      <m:r>
                                        <a:rPr lang="es-ES" sz="2000" b="0" i="1" smtClean="0">
                                          <a:latin typeface="Cambria Math" panose="02040503050406030204" pitchFamily="18" charset="0"/>
                                          <a:sym typeface="Wingdings" pitchFamily="2" charset="2"/>
                                        </a:rPr>
                                        <m:t>𝑖</m:t>
                                      </m:r>
                                    </m:sub>
                                  </m:sSub>
                                  <m:r>
                                    <a:rPr lang="es-ES" sz="2000" b="0" i="1" smtClean="0">
                                      <a:latin typeface="Cambria Math" panose="02040503050406030204" pitchFamily="18" charset="0"/>
                                      <a:sym typeface="Wingdings" pitchFamily="2" charset="2"/>
                                    </a:rPr>
                                    <m:t>−</m:t>
                                  </m:r>
                                  <m:r>
                                    <a:rPr lang="es-ES" sz="2000" b="0" i="1" smtClean="0">
                                      <a:latin typeface="Cambria Math" panose="02040503050406030204" pitchFamily="18" charset="0"/>
                                      <a:sym typeface="Wingdings" pitchFamily="2" charset="2"/>
                                    </a:rPr>
                                    <m:t>𝜇</m:t>
                                  </m:r>
                                </m:e>
                              </m:d>
                            </m:e>
                            <m:sup>
                              <m:r>
                                <a:rPr lang="es-ES" sz="2000" b="0" i="1" smtClean="0">
                                  <a:latin typeface="Cambria Math" panose="02040503050406030204" pitchFamily="18" charset="0"/>
                                  <a:sym typeface="Wingdings" pitchFamily="2" charset="2"/>
                                </a:rPr>
                                <m:t>2</m:t>
                              </m:r>
                            </m:sup>
                          </m:sSup>
                          <m:r>
                            <a:rPr lang="es-ES" sz="2000" b="0" i="1" smtClean="0">
                              <a:latin typeface="Cambria Math" panose="02040503050406030204" pitchFamily="18" charset="0"/>
                              <a:sym typeface="Wingdings" pitchFamily="2" charset="2"/>
                            </a:rPr>
                            <m:t>−</m:t>
                          </m:r>
                          <m:r>
                            <a:rPr lang="es-ES" sz="2000" b="0" i="1" smtClean="0">
                              <a:latin typeface="Cambria Math" panose="02040503050406030204" pitchFamily="18" charset="0"/>
                              <a:sym typeface="Wingdings" pitchFamily="2" charset="2"/>
                            </a:rPr>
                            <m:t>𝑛</m:t>
                          </m:r>
                          <m:sSup>
                            <m:sSupPr>
                              <m:ctrlPr>
                                <a:rPr lang="es-ES" sz="2000" b="0" i="1" smtClean="0">
                                  <a:latin typeface="Cambria Math" panose="02040503050406030204" pitchFamily="18" charset="0"/>
                                  <a:sym typeface="Wingdings" pitchFamily="2" charset="2"/>
                                </a:rPr>
                              </m:ctrlPr>
                            </m:sSupPr>
                            <m:e>
                              <m:d>
                                <m:dPr>
                                  <m:ctrlPr>
                                    <a:rPr lang="es-ES" sz="2000" b="0" i="1" smtClean="0">
                                      <a:latin typeface="Cambria Math" panose="02040503050406030204" pitchFamily="18" charset="0"/>
                                      <a:sym typeface="Wingdings" pitchFamily="2" charset="2"/>
                                    </a:rPr>
                                  </m:ctrlPr>
                                </m:dPr>
                                <m:e>
                                  <m:r>
                                    <a:rPr lang="es-ES" sz="2000" b="0" i="1" smtClean="0">
                                      <a:latin typeface="Cambria Math" panose="02040503050406030204" pitchFamily="18" charset="0"/>
                                      <a:sym typeface="Wingdings" pitchFamily="2" charset="2"/>
                                    </a:rPr>
                                    <m:t>𝜇</m:t>
                                  </m:r>
                                  <m:r>
                                    <a:rPr lang="es-ES" sz="2000" b="0" i="1" smtClean="0">
                                      <a:latin typeface="Cambria Math" panose="02040503050406030204" pitchFamily="18" charset="0"/>
                                      <a:sym typeface="Wingdings" pitchFamily="2" charset="2"/>
                                    </a:rPr>
                                    <m:t>−</m:t>
                                  </m:r>
                                  <m:acc>
                                    <m:accPr>
                                      <m:chr m:val="̅"/>
                                      <m:ctrlPr>
                                        <a:rPr lang="es-ES" sz="2000" b="0" i="1" smtClean="0">
                                          <a:latin typeface="Cambria Math" panose="02040503050406030204" pitchFamily="18" charset="0"/>
                                          <a:sym typeface="Wingdings" pitchFamily="2" charset="2"/>
                                        </a:rPr>
                                      </m:ctrlPr>
                                    </m:accPr>
                                    <m:e>
                                      <m:r>
                                        <a:rPr lang="es-ES" sz="2000" b="0" i="1" smtClean="0">
                                          <a:latin typeface="Cambria Math" panose="02040503050406030204" pitchFamily="18" charset="0"/>
                                          <a:sym typeface="Wingdings" pitchFamily="2" charset="2"/>
                                        </a:rPr>
                                        <m:t>𝑥</m:t>
                                      </m:r>
                                    </m:e>
                                  </m:acc>
                                </m:e>
                              </m:d>
                            </m:e>
                            <m:sup>
                              <m:r>
                                <a:rPr lang="es-ES" sz="2000" b="0" i="1" smtClean="0">
                                  <a:latin typeface="Cambria Math" panose="02040503050406030204" pitchFamily="18" charset="0"/>
                                  <a:sym typeface="Wingdings" pitchFamily="2" charset="2"/>
                                </a:rPr>
                                <m:t>2</m:t>
                              </m:r>
                            </m:sup>
                          </m:sSup>
                          <m:r>
                            <a:rPr lang="es-ES" sz="2000" b="0" i="1" smtClean="0">
                              <a:latin typeface="Cambria Math" panose="02040503050406030204" pitchFamily="18" charset="0"/>
                              <a:sym typeface="Wingdings" pitchFamily="2" charset="2"/>
                            </a:rPr>
                            <m:t>)=</m:t>
                          </m:r>
                        </m:e>
                      </m:nary>
                      <m:r>
                        <a:rPr lang="es-ES" sz="2000" b="0" i="1" smtClean="0">
                          <a:latin typeface="Cambria Math" panose="02040503050406030204" pitchFamily="18" charset="0"/>
                          <a:sym typeface="Wingdings" pitchFamily="2" charset="2"/>
                        </a:rPr>
                        <m:t> </m:t>
                      </m:r>
                      <m:f>
                        <m:fPr>
                          <m:ctrlPr>
                            <a:rPr lang="es-ES" sz="2000" b="0" i="1" smtClean="0">
                              <a:latin typeface="Cambria Math" panose="02040503050406030204" pitchFamily="18" charset="0"/>
                              <a:sym typeface="Wingdings" pitchFamily="2" charset="2"/>
                            </a:rPr>
                          </m:ctrlPr>
                        </m:fPr>
                        <m:num>
                          <m:r>
                            <a:rPr lang="es-ES" sz="2000" b="0" i="1" smtClean="0">
                              <a:latin typeface="Cambria Math" panose="02040503050406030204" pitchFamily="18" charset="0"/>
                              <a:sym typeface="Wingdings" pitchFamily="2" charset="2"/>
                            </a:rPr>
                            <m:t>1</m:t>
                          </m:r>
                        </m:num>
                        <m:den>
                          <m:r>
                            <a:rPr lang="es-ES" sz="2000" b="0" i="1" smtClean="0">
                              <a:latin typeface="Cambria Math" panose="02040503050406030204" pitchFamily="18" charset="0"/>
                              <a:sym typeface="Wingdings" pitchFamily="2" charset="2"/>
                            </a:rPr>
                            <m:t>𝑛</m:t>
                          </m:r>
                        </m:den>
                      </m:f>
                      <m:d>
                        <m:dPr>
                          <m:begChr m:val="["/>
                          <m:endChr m:val="]"/>
                          <m:ctrlPr>
                            <a:rPr lang="es-ES" sz="2000" b="0" i="1" smtClean="0">
                              <a:latin typeface="Cambria Math" panose="02040503050406030204" pitchFamily="18" charset="0"/>
                              <a:sym typeface="Wingdings" pitchFamily="2" charset="2"/>
                            </a:rPr>
                          </m:ctrlPr>
                        </m:dPr>
                        <m:e>
                          <m:r>
                            <a:rPr lang="es-ES" sz="2000" b="0" i="1" smtClean="0">
                              <a:latin typeface="Cambria Math" panose="02040503050406030204" pitchFamily="18" charset="0"/>
                              <a:sym typeface="Wingdings" pitchFamily="2" charset="2"/>
                            </a:rPr>
                            <m:t>𝑛</m:t>
                          </m:r>
                          <m:sSup>
                            <m:sSupPr>
                              <m:ctrlPr>
                                <a:rPr lang="es-ES" sz="2000" b="0" i="1" smtClean="0">
                                  <a:latin typeface="Cambria Math" panose="02040503050406030204" pitchFamily="18" charset="0"/>
                                  <a:sym typeface="Wingdings" pitchFamily="2" charset="2"/>
                                </a:rPr>
                              </m:ctrlPr>
                            </m:sSupPr>
                            <m:e>
                              <m:r>
                                <a:rPr lang="es-ES" sz="2000" b="0" i="1" smtClean="0">
                                  <a:latin typeface="Cambria Math" panose="02040503050406030204" pitchFamily="18" charset="0"/>
                                  <a:sym typeface="Wingdings" pitchFamily="2" charset="2"/>
                                </a:rPr>
                                <m:t>𝜎</m:t>
                              </m:r>
                            </m:e>
                            <m:sup>
                              <m:r>
                                <a:rPr lang="es-ES" sz="2000" b="0" i="1" smtClean="0">
                                  <a:latin typeface="Cambria Math" panose="02040503050406030204" pitchFamily="18" charset="0"/>
                                  <a:sym typeface="Wingdings" pitchFamily="2" charset="2"/>
                                </a:rPr>
                                <m:t>2</m:t>
                              </m:r>
                            </m:sup>
                          </m:sSup>
                          <m:r>
                            <a:rPr lang="es-ES" sz="2000" b="0" i="1" smtClean="0">
                              <a:latin typeface="Cambria Math" panose="02040503050406030204" pitchFamily="18" charset="0"/>
                              <a:sym typeface="Wingdings" pitchFamily="2" charset="2"/>
                            </a:rPr>
                            <m:t>−</m:t>
                          </m:r>
                          <m:r>
                            <a:rPr lang="es-ES" sz="2000" b="0" i="1" smtClean="0">
                              <a:latin typeface="Cambria Math" panose="02040503050406030204" pitchFamily="18" charset="0"/>
                              <a:sym typeface="Wingdings" pitchFamily="2" charset="2"/>
                            </a:rPr>
                            <m:t>𝑛</m:t>
                          </m:r>
                          <m:r>
                            <a:rPr lang="es-ES" sz="2000" b="0" i="1" smtClean="0">
                              <a:latin typeface="Cambria Math" panose="02040503050406030204" pitchFamily="18" charset="0"/>
                              <a:sym typeface="Wingdings" pitchFamily="2" charset="2"/>
                            </a:rPr>
                            <m:t> </m:t>
                          </m:r>
                          <m:r>
                            <a:rPr lang="es-ES" sz="2000" b="0" i="1" smtClean="0">
                              <a:latin typeface="Cambria Math" panose="02040503050406030204" pitchFamily="18" charset="0"/>
                              <a:sym typeface="Wingdings" pitchFamily="2" charset="2"/>
                            </a:rPr>
                            <m:t>𝑣𝑎𝑟</m:t>
                          </m:r>
                          <m:d>
                            <m:dPr>
                              <m:ctrlPr>
                                <a:rPr lang="es-ES" sz="2000" b="0" i="1" smtClean="0">
                                  <a:latin typeface="Cambria Math" panose="02040503050406030204" pitchFamily="18" charset="0"/>
                                  <a:sym typeface="Wingdings" pitchFamily="2" charset="2"/>
                                </a:rPr>
                              </m:ctrlPr>
                            </m:dPr>
                            <m:e>
                              <m:acc>
                                <m:accPr>
                                  <m:chr m:val="̅"/>
                                  <m:ctrlPr>
                                    <a:rPr lang="es-ES" sz="2000" b="0" i="1" smtClean="0">
                                      <a:latin typeface="Cambria Math" panose="02040503050406030204" pitchFamily="18" charset="0"/>
                                      <a:sym typeface="Wingdings" pitchFamily="2" charset="2"/>
                                    </a:rPr>
                                  </m:ctrlPr>
                                </m:accPr>
                                <m:e>
                                  <m:r>
                                    <a:rPr lang="es-ES" sz="2000" b="0" i="1" smtClean="0">
                                      <a:latin typeface="Cambria Math" panose="02040503050406030204" pitchFamily="18" charset="0"/>
                                      <a:sym typeface="Wingdings" pitchFamily="2" charset="2"/>
                                    </a:rPr>
                                    <m:t>𝑥</m:t>
                                  </m:r>
                                </m:e>
                              </m:acc>
                            </m:e>
                          </m:d>
                        </m:e>
                      </m:d>
                      <m:r>
                        <a:rPr lang="es-ES" sz="2000" b="0" i="1" smtClean="0">
                          <a:latin typeface="Cambria Math" panose="02040503050406030204" pitchFamily="18" charset="0"/>
                          <a:sym typeface="Wingdings" pitchFamily="2" charset="2"/>
                        </a:rPr>
                        <m:t>=</m:t>
                      </m:r>
                      <m:f>
                        <m:fPr>
                          <m:ctrlPr>
                            <a:rPr lang="es-ES" sz="2000" b="0" i="1" smtClean="0">
                              <a:latin typeface="Cambria Math" panose="02040503050406030204" pitchFamily="18" charset="0"/>
                              <a:sym typeface="Wingdings" pitchFamily="2" charset="2"/>
                            </a:rPr>
                          </m:ctrlPr>
                        </m:fPr>
                        <m:num>
                          <m:r>
                            <a:rPr lang="es-ES" sz="2000" b="0" i="1" smtClean="0">
                              <a:latin typeface="Cambria Math" panose="02040503050406030204" pitchFamily="18" charset="0"/>
                              <a:sym typeface="Wingdings" pitchFamily="2" charset="2"/>
                            </a:rPr>
                            <m:t>1</m:t>
                          </m:r>
                        </m:num>
                        <m:den>
                          <m:r>
                            <a:rPr lang="es-ES" sz="2000" b="0" i="1" smtClean="0">
                              <a:latin typeface="Cambria Math" panose="02040503050406030204" pitchFamily="18" charset="0"/>
                              <a:sym typeface="Wingdings" pitchFamily="2" charset="2"/>
                            </a:rPr>
                            <m:t>𝑛</m:t>
                          </m:r>
                        </m:den>
                      </m:f>
                      <m:d>
                        <m:dPr>
                          <m:begChr m:val="["/>
                          <m:endChr m:val="]"/>
                          <m:ctrlPr>
                            <a:rPr lang="es-ES" sz="2000" b="0" i="1" smtClean="0">
                              <a:latin typeface="Cambria Math" panose="02040503050406030204" pitchFamily="18" charset="0"/>
                              <a:sym typeface="Wingdings" pitchFamily="2" charset="2"/>
                            </a:rPr>
                          </m:ctrlPr>
                        </m:dPr>
                        <m:e>
                          <m:r>
                            <a:rPr lang="es-ES" sz="2000" b="0" i="1" smtClean="0">
                              <a:latin typeface="Cambria Math" panose="02040503050406030204" pitchFamily="18" charset="0"/>
                              <a:sym typeface="Wingdings" pitchFamily="2" charset="2"/>
                            </a:rPr>
                            <m:t>𝑛</m:t>
                          </m:r>
                          <m:sSup>
                            <m:sSupPr>
                              <m:ctrlPr>
                                <a:rPr lang="es-ES" sz="2000" b="0" i="1" smtClean="0">
                                  <a:latin typeface="Cambria Math" panose="02040503050406030204" pitchFamily="18" charset="0"/>
                                  <a:sym typeface="Wingdings" pitchFamily="2" charset="2"/>
                                </a:rPr>
                              </m:ctrlPr>
                            </m:sSupPr>
                            <m:e>
                              <m:r>
                                <a:rPr lang="es-ES" sz="2000" b="0" i="1" smtClean="0">
                                  <a:latin typeface="Cambria Math" panose="02040503050406030204" pitchFamily="18" charset="0"/>
                                  <a:sym typeface="Wingdings" pitchFamily="2" charset="2"/>
                                </a:rPr>
                                <m:t>𝜎</m:t>
                              </m:r>
                            </m:e>
                            <m:sup>
                              <m:r>
                                <a:rPr lang="es-ES" sz="2000" b="0" i="1" smtClean="0">
                                  <a:latin typeface="Cambria Math" panose="02040503050406030204" pitchFamily="18" charset="0"/>
                                  <a:sym typeface="Wingdings" pitchFamily="2" charset="2"/>
                                </a:rPr>
                                <m:t>2</m:t>
                              </m:r>
                            </m:sup>
                          </m:sSup>
                          <m:r>
                            <a:rPr lang="es-ES" sz="2000" b="0" i="1" smtClean="0">
                              <a:latin typeface="Cambria Math" panose="02040503050406030204" pitchFamily="18" charset="0"/>
                              <a:sym typeface="Wingdings" pitchFamily="2" charset="2"/>
                            </a:rPr>
                            <m:t>−</m:t>
                          </m:r>
                          <m:f>
                            <m:fPr>
                              <m:ctrlPr>
                                <a:rPr lang="es-ES" sz="2000" b="0" i="1" smtClean="0">
                                  <a:latin typeface="Cambria Math" panose="02040503050406030204" pitchFamily="18" charset="0"/>
                                  <a:sym typeface="Wingdings" pitchFamily="2" charset="2"/>
                                </a:rPr>
                              </m:ctrlPr>
                            </m:fPr>
                            <m:num>
                              <m:r>
                                <a:rPr lang="es-ES" sz="2000" b="0" i="1" smtClean="0">
                                  <a:latin typeface="Cambria Math" panose="02040503050406030204" pitchFamily="18" charset="0"/>
                                  <a:sym typeface="Wingdings" pitchFamily="2" charset="2"/>
                                </a:rPr>
                                <m:t>𝑛</m:t>
                              </m:r>
                              <m:sSup>
                                <m:sSupPr>
                                  <m:ctrlPr>
                                    <a:rPr lang="es-ES" sz="2000" b="0" i="1" smtClean="0">
                                      <a:latin typeface="Cambria Math" panose="02040503050406030204" pitchFamily="18" charset="0"/>
                                      <a:sym typeface="Wingdings" pitchFamily="2" charset="2"/>
                                    </a:rPr>
                                  </m:ctrlPr>
                                </m:sSupPr>
                                <m:e>
                                  <m:r>
                                    <a:rPr lang="es-ES" sz="2000" b="0" i="1" smtClean="0">
                                      <a:latin typeface="Cambria Math" panose="02040503050406030204" pitchFamily="18" charset="0"/>
                                      <a:sym typeface="Wingdings" pitchFamily="2" charset="2"/>
                                    </a:rPr>
                                    <m:t>𝜎</m:t>
                                  </m:r>
                                </m:e>
                                <m:sup>
                                  <m:r>
                                    <a:rPr lang="es-ES" sz="2000" b="0" i="1" smtClean="0">
                                      <a:latin typeface="Cambria Math" panose="02040503050406030204" pitchFamily="18" charset="0"/>
                                      <a:sym typeface="Wingdings" pitchFamily="2" charset="2"/>
                                    </a:rPr>
                                    <m:t>2</m:t>
                                  </m:r>
                                </m:sup>
                              </m:sSup>
                            </m:num>
                            <m:den>
                              <m:r>
                                <a:rPr lang="es-ES" sz="2000" b="0" i="1" smtClean="0">
                                  <a:latin typeface="Cambria Math" panose="02040503050406030204" pitchFamily="18" charset="0"/>
                                  <a:sym typeface="Wingdings" pitchFamily="2" charset="2"/>
                                </a:rPr>
                                <m:t>𝑛</m:t>
                              </m:r>
                            </m:den>
                          </m:f>
                        </m:e>
                      </m:d>
                      <m:r>
                        <a:rPr lang="es-ES" sz="2000" b="0" i="1" smtClean="0">
                          <a:latin typeface="Cambria Math" panose="02040503050406030204" pitchFamily="18" charset="0"/>
                          <a:sym typeface="Wingdings" pitchFamily="2" charset="2"/>
                        </a:rPr>
                        <m:t>=</m:t>
                      </m:r>
                      <m:f>
                        <m:fPr>
                          <m:ctrlPr>
                            <a:rPr lang="es-ES" sz="2000" b="0" i="1" smtClean="0">
                              <a:latin typeface="Cambria Math" panose="02040503050406030204" pitchFamily="18" charset="0"/>
                              <a:sym typeface="Wingdings" pitchFamily="2" charset="2"/>
                            </a:rPr>
                          </m:ctrlPr>
                        </m:fPr>
                        <m:num>
                          <m:r>
                            <a:rPr lang="es-ES" sz="2000" b="0" i="1" smtClean="0">
                              <a:latin typeface="Cambria Math" panose="02040503050406030204" pitchFamily="18" charset="0"/>
                              <a:sym typeface="Wingdings" pitchFamily="2" charset="2"/>
                            </a:rPr>
                            <m:t>𝑛</m:t>
                          </m:r>
                          <m:r>
                            <a:rPr lang="es-ES" sz="2000" b="0" i="1" smtClean="0">
                              <a:latin typeface="Cambria Math" panose="02040503050406030204" pitchFamily="18" charset="0"/>
                              <a:sym typeface="Wingdings" pitchFamily="2" charset="2"/>
                            </a:rPr>
                            <m:t>−1</m:t>
                          </m:r>
                        </m:num>
                        <m:den>
                          <m:r>
                            <a:rPr lang="es-ES" sz="2000" b="0" i="1" smtClean="0">
                              <a:latin typeface="Cambria Math" panose="02040503050406030204" pitchFamily="18" charset="0"/>
                              <a:sym typeface="Wingdings" pitchFamily="2" charset="2"/>
                            </a:rPr>
                            <m:t>𝑛</m:t>
                          </m:r>
                        </m:den>
                      </m:f>
                      <m:sSup>
                        <m:sSupPr>
                          <m:ctrlPr>
                            <a:rPr lang="es-ES" sz="2000" b="0" i="1" smtClean="0">
                              <a:latin typeface="Cambria Math" panose="02040503050406030204" pitchFamily="18" charset="0"/>
                              <a:sym typeface="Wingdings" pitchFamily="2" charset="2"/>
                            </a:rPr>
                          </m:ctrlPr>
                        </m:sSupPr>
                        <m:e>
                          <m:r>
                            <a:rPr lang="es-ES" sz="2000" b="0" i="1" smtClean="0">
                              <a:latin typeface="Cambria Math" panose="02040503050406030204" pitchFamily="18" charset="0"/>
                              <a:sym typeface="Wingdings" pitchFamily="2" charset="2"/>
                            </a:rPr>
                            <m:t>𝜎</m:t>
                          </m:r>
                        </m:e>
                        <m:sup>
                          <m:r>
                            <a:rPr lang="es-ES" sz="2000" b="0" i="1" smtClean="0">
                              <a:latin typeface="Cambria Math" panose="02040503050406030204" pitchFamily="18" charset="0"/>
                              <a:sym typeface="Wingdings" pitchFamily="2" charset="2"/>
                            </a:rPr>
                            <m:t>2</m:t>
                          </m:r>
                        </m:sup>
                      </m:sSup>
                    </m:oMath>
                  </m:oMathPara>
                </a14:m>
                <a:br>
                  <a:rPr lang="es-ES" sz="2600" b="0" dirty="0">
                    <a:latin typeface="Cambria Math" panose="02040503050406030204" pitchFamily="18" charset="0"/>
                    <a:sym typeface="Wingdings" pitchFamily="2" charset="2"/>
                  </a:rPr>
                </a:br>
                <a:endParaRPr lang="es-ES" sz="2600" dirty="0">
                  <a:latin typeface="Cambria Math" panose="02040503050406030204" pitchFamily="18" charset="0"/>
                  <a:sym typeface="Wingdings" pitchFamily="2" charset="2"/>
                </a:endParaRPr>
              </a:p>
              <a:p>
                <a:pPr lvl="1"/>
                <a:endParaRPr lang="es-ES" sz="2600" dirty="0">
                  <a:latin typeface="Cambria Math" panose="02040503050406030204" pitchFamily="18" charset="0"/>
                  <a:sym typeface="Wingdings" pitchFamily="2" charset="2"/>
                </a:endParaRPr>
              </a:p>
              <a:p>
                <a:pPr lvl="1"/>
                <a:endParaRPr lang="es-ES" sz="2600" b="0" dirty="0">
                  <a:latin typeface="Cambria Math" panose="02040503050406030204" pitchFamily="18" charset="0"/>
                  <a:sym typeface="Wingdings" pitchFamily="2" charset="2"/>
                </a:endParaRPr>
              </a:p>
              <a:p>
                <a:pPr lvl="1"/>
                <a:endParaRPr lang="es-ES" sz="2600" dirty="0">
                  <a:solidFill>
                    <a:schemeClr val="tx1"/>
                  </a:solidFill>
                  <a:latin typeface="Cambria Math" panose="02040503050406030204" pitchFamily="18" charset="0"/>
                  <a:sym typeface="Wingdings" pitchFamily="2" charset="2"/>
                </a:endParaRPr>
              </a:p>
              <a:p>
                <a:pPr marL="266700" lvl="1" indent="0">
                  <a:buNone/>
                </a:pPr>
                <a:endParaRPr lang="es-ES" sz="2600" dirty="0">
                  <a:latin typeface="Cambria Math" panose="02040503050406030204" pitchFamily="18" charset="0"/>
                  <a:sym typeface="Wingdings" pitchFamily="2" charset="2"/>
                </a:endParaRPr>
              </a:p>
              <a:p>
                <a:pPr marL="266700" lvl="1" indent="0">
                  <a:buNone/>
                </a:pPr>
                <a:endParaRPr lang="es-ES" sz="2800" dirty="0">
                  <a:sym typeface="Wingdings" pitchFamily="2" charset="2"/>
                </a:endParaRPr>
              </a:p>
              <a:p>
                <a:pPr lvl="1"/>
                <a:endParaRPr lang="es-ES" sz="2800" dirty="0"/>
              </a:p>
              <a:p>
                <a:pPr lvl="1"/>
                <a:endParaRPr lang="es-ES" sz="2800" dirty="0"/>
              </a:p>
              <a:p>
                <a:pPr lvl="1"/>
                <a:endParaRPr lang="es-ES" sz="2800" dirty="0"/>
              </a:p>
            </p:txBody>
          </p:sp>
        </mc:Choice>
        <mc:Fallback xmlns="">
          <p:sp>
            <p:nvSpPr>
              <p:cNvPr id="4" name="Content Placeholder 3">
                <a:extLst>
                  <a:ext uri="{FF2B5EF4-FFF2-40B4-BE49-F238E27FC236}">
                    <a16:creationId xmlns:a16="http://schemas.microsoft.com/office/drawing/2014/main" id="{714750D5-10E1-439F-80ED-D90028C60C06}"/>
                  </a:ext>
                </a:extLst>
              </p:cNvPr>
              <p:cNvSpPr>
                <a:spLocks noGrp="1" noRot="1" noChangeAspect="1" noMove="1" noResize="1" noEditPoints="1" noAdjustHandles="1" noChangeArrowheads="1" noChangeShapeType="1" noTextEdit="1"/>
              </p:cNvSpPr>
              <p:nvPr>
                <p:ph idx="1"/>
              </p:nvPr>
            </p:nvSpPr>
            <p:spPr>
              <a:xfrm>
                <a:off x="431999" y="1512000"/>
                <a:ext cx="9500895" cy="4679250"/>
              </a:xfrm>
              <a:blipFill>
                <a:blip r:embed="rId3"/>
                <a:stretch>
                  <a:fillRect t="-3125"/>
                </a:stretch>
              </a:blipFill>
            </p:spPr>
            <p:txBody>
              <a:bodyPr/>
              <a:lstStyle/>
              <a:p>
                <a:r>
                  <a:rPr lang="es-ES">
                    <a:noFill/>
                  </a:rPr>
                  <a:t> </a:t>
                </a:r>
              </a:p>
            </p:txBody>
          </p:sp>
        </mc:Fallback>
      </mc:AlternateContent>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37</a:t>
            </a:fld>
            <a:endParaRPr lang="es-ES" noProof="1"/>
          </a:p>
        </p:txBody>
      </p:sp>
    </p:spTree>
    <p:extLst>
      <p:ext uri="{BB962C8B-B14F-4D97-AF65-F5344CB8AC3E}">
        <p14:creationId xmlns:p14="http://schemas.microsoft.com/office/powerpoint/2010/main" val="10285285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¿Podemos estimar la varianza poblacional?</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512000"/>
                <a:ext cx="9500895" cy="4679250"/>
              </a:xfrm>
            </p:spPr>
            <p:txBody>
              <a:bodyPr/>
              <a:lstStyle/>
              <a:p>
                <a:pPr lvl="1"/>
                <a:r>
                  <a:rPr lang="es-ES" sz="2600" dirty="0">
                    <a:latin typeface="Cambria Math" panose="02040503050406030204" pitchFamily="18" charset="0"/>
                    <a:sym typeface="Wingdings" pitchFamily="2" charset="2"/>
                  </a:rPr>
                  <a:t>Imaginemos que tenemos una población con media </a:t>
                </a:r>
                <a14:m>
                  <m:oMath xmlns:m="http://schemas.openxmlformats.org/officeDocument/2006/math">
                    <m:r>
                      <a:rPr lang="es-ES" sz="2600" b="0" i="1" smtClean="0">
                        <a:latin typeface="Cambria Math" panose="02040503050406030204" pitchFamily="18" charset="0"/>
                        <a:sym typeface="Wingdings" pitchFamily="2" charset="2"/>
                      </a:rPr>
                      <m:t>𝜇</m:t>
                    </m:r>
                  </m:oMath>
                </a14:m>
                <a:r>
                  <a:rPr lang="es-ES" sz="2600" dirty="0">
                    <a:latin typeface="Cambria Math" panose="02040503050406030204" pitchFamily="18" charset="0"/>
                    <a:sym typeface="Wingdings" pitchFamily="2" charset="2"/>
                  </a:rPr>
                  <a:t> y varianza </a:t>
                </a:r>
                <a14:m>
                  <m:oMath xmlns:m="http://schemas.openxmlformats.org/officeDocument/2006/math">
                    <m:sSup>
                      <m:sSupPr>
                        <m:ctrlPr>
                          <a:rPr lang="es-ES" sz="2600" b="0" i="1" smtClean="0">
                            <a:latin typeface="Cambria Math" panose="02040503050406030204" pitchFamily="18" charset="0"/>
                            <a:sym typeface="Wingdings" pitchFamily="2" charset="2"/>
                          </a:rPr>
                        </m:ctrlPr>
                      </m:sSupPr>
                      <m:e>
                        <m:r>
                          <a:rPr lang="es-ES" sz="2600" b="0" i="1" smtClean="0">
                            <a:latin typeface="Cambria Math" panose="02040503050406030204" pitchFamily="18" charset="0"/>
                            <a:sym typeface="Wingdings" pitchFamily="2" charset="2"/>
                          </a:rPr>
                          <m:t>𝜎</m:t>
                        </m:r>
                      </m:e>
                      <m:sup>
                        <m:r>
                          <a:rPr lang="es-ES" sz="2600" b="0" i="1" smtClean="0">
                            <a:latin typeface="Cambria Math" panose="02040503050406030204" pitchFamily="18" charset="0"/>
                            <a:sym typeface="Wingdings" pitchFamily="2" charset="2"/>
                          </a:rPr>
                          <m:t>2</m:t>
                        </m:r>
                      </m:sup>
                    </m:sSup>
                  </m:oMath>
                </a14:m>
                <a:r>
                  <a:rPr lang="es-ES" sz="2600" dirty="0">
                    <a:latin typeface="Cambria Math" panose="02040503050406030204" pitchFamily="18" charset="0"/>
                    <a:sym typeface="Wingdings" pitchFamily="2" charset="2"/>
                  </a:rPr>
                  <a:t>. </a:t>
                </a:r>
              </a:p>
              <a:p>
                <a:pPr marL="266700" lvl="1" indent="0">
                  <a:buNone/>
                </a:pPr>
                <a14:m>
                  <m:oMathPara xmlns:m="http://schemas.openxmlformats.org/officeDocument/2006/math">
                    <m:oMathParaPr>
                      <m:jc m:val="centerGroup"/>
                    </m:oMathParaPr>
                    <m:oMath xmlns:m="http://schemas.openxmlformats.org/officeDocument/2006/math">
                      <m:sSup>
                        <m:sSupPr>
                          <m:ctrlPr>
                            <a:rPr lang="es-ES" sz="2000" i="1">
                              <a:latin typeface="Cambria Math" panose="02040503050406030204" pitchFamily="18" charset="0"/>
                              <a:sym typeface="Wingdings" pitchFamily="2" charset="2"/>
                            </a:rPr>
                          </m:ctrlPr>
                        </m:sSupPr>
                        <m:e>
                          <m:r>
                            <a:rPr lang="es-ES" sz="2000" i="1">
                              <a:latin typeface="Cambria Math" panose="02040503050406030204" pitchFamily="18" charset="0"/>
                              <a:sym typeface="Wingdings" pitchFamily="2" charset="2"/>
                            </a:rPr>
                            <m:t>𝑠</m:t>
                          </m:r>
                        </m:e>
                        <m:sup>
                          <m:r>
                            <a:rPr lang="es-ES" sz="2000" i="1">
                              <a:latin typeface="Cambria Math" panose="02040503050406030204" pitchFamily="18" charset="0"/>
                              <a:sym typeface="Wingdings" pitchFamily="2" charset="2"/>
                            </a:rPr>
                            <m:t>2</m:t>
                          </m:r>
                        </m:sup>
                      </m:sSup>
                      <m:r>
                        <a:rPr lang="es-ES" sz="2000" i="1">
                          <a:latin typeface="Cambria Math" panose="02040503050406030204" pitchFamily="18" charset="0"/>
                          <a:sym typeface="Wingdings" pitchFamily="2" charset="2"/>
                        </a:rPr>
                        <m:t>=</m:t>
                      </m:r>
                      <m:f>
                        <m:fPr>
                          <m:ctrlPr>
                            <a:rPr lang="es-ES" sz="2000" i="1">
                              <a:latin typeface="Cambria Math" panose="02040503050406030204" pitchFamily="18" charset="0"/>
                              <a:sym typeface="Wingdings" pitchFamily="2" charset="2"/>
                            </a:rPr>
                          </m:ctrlPr>
                        </m:fPr>
                        <m:num>
                          <m:nary>
                            <m:naryPr>
                              <m:chr m:val="∑"/>
                              <m:ctrlPr>
                                <a:rPr lang="es-ES" sz="2000" i="1">
                                  <a:latin typeface="Cambria Math" panose="02040503050406030204" pitchFamily="18" charset="0"/>
                                  <a:sym typeface="Wingdings" pitchFamily="2" charset="2"/>
                                </a:rPr>
                              </m:ctrlPr>
                            </m:naryPr>
                            <m:sub>
                              <m:r>
                                <m:rPr>
                                  <m:brk m:alnAt="23"/>
                                </m:rPr>
                                <a:rPr lang="es-ES" sz="2000" i="1">
                                  <a:latin typeface="Cambria Math" panose="02040503050406030204" pitchFamily="18" charset="0"/>
                                  <a:sym typeface="Wingdings" pitchFamily="2" charset="2"/>
                                </a:rPr>
                                <m:t>𝑖</m:t>
                              </m:r>
                              <m:r>
                                <a:rPr lang="es-ES" sz="2000" i="1">
                                  <a:latin typeface="Cambria Math" panose="02040503050406030204" pitchFamily="18" charset="0"/>
                                  <a:sym typeface="Wingdings" pitchFamily="2" charset="2"/>
                                </a:rPr>
                                <m:t>=1</m:t>
                              </m:r>
                            </m:sub>
                            <m:sup>
                              <m:r>
                                <a:rPr lang="es-ES" sz="2000" i="1">
                                  <a:latin typeface="Cambria Math" panose="02040503050406030204" pitchFamily="18" charset="0"/>
                                  <a:sym typeface="Wingdings" pitchFamily="2" charset="2"/>
                                </a:rPr>
                                <m:t>𝑛</m:t>
                              </m:r>
                            </m:sup>
                            <m:e>
                              <m:sSup>
                                <m:sSupPr>
                                  <m:ctrlPr>
                                    <a:rPr lang="es-ES" sz="2000" i="1">
                                      <a:latin typeface="Cambria Math" panose="02040503050406030204" pitchFamily="18" charset="0"/>
                                      <a:sym typeface="Wingdings" pitchFamily="2" charset="2"/>
                                    </a:rPr>
                                  </m:ctrlPr>
                                </m:sSupPr>
                                <m:e>
                                  <m:d>
                                    <m:dPr>
                                      <m:ctrlPr>
                                        <a:rPr lang="es-ES" sz="2000" i="1">
                                          <a:latin typeface="Cambria Math" panose="02040503050406030204" pitchFamily="18" charset="0"/>
                                          <a:sym typeface="Wingdings" pitchFamily="2" charset="2"/>
                                        </a:rPr>
                                      </m:ctrlPr>
                                    </m:dPr>
                                    <m:e>
                                      <m:sSub>
                                        <m:sSubPr>
                                          <m:ctrlPr>
                                            <a:rPr lang="es-ES" sz="2000" i="1">
                                              <a:latin typeface="Cambria Math" panose="02040503050406030204" pitchFamily="18" charset="0"/>
                                              <a:sym typeface="Wingdings" pitchFamily="2" charset="2"/>
                                            </a:rPr>
                                          </m:ctrlPr>
                                        </m:sSubPr>
                                        <m:e>
                                          <m:r>
                                            <a:rPr lang="es-ES" sz="2000" i="1">
                                              <a:latin typeface="Cambria Math" panose="02040503050406030204" pitchFamily="18" charset="0"/>
                                              <a:sym typeface="Wingdings" pitchFamily="2" charset="2"/>
                                            </a:rPr>
                                            <m:t>𝑋</m:t>
                                          </m:r>
                                        </m:e>
                                        <m:sub>
                                          <m:r>
                                            <a:rPr lang="es-ES" sz="2000" i="1">
                                              <a:latin typeface="Cambria Math" panose="02040503050406030204" pitchFamily="18" charset="0"/>
                                              <a:sym typeface="Wingdings" pitchFamily="2" charset="2"/>
                                            </a:rPr>
                                            <m:t>𝑖</m:t>
                                          </m:r>
                                        </m:sub>
                                      </m:sSub>
                                      <m:r>
                                        <a:rPr lang="es-ES" sz="2000" i="1">
                                          <a:latin typeface="Cambria Math" panose="02040503050406030204" pitchFamily="18" charset="0"/>
                                          <a:sym typeface="Wingdings" pitchFamily="2" charset="2"/>
                                        </a:rPr>
                                        <m:t>−</m:t>
                                      </m:r>
                                      <m:acc>
                                        <m:accPr>
                                          <m:chr m:val="̅"/>
                                          <m:ctrlPr>
                                            <a:rPr lang="es-ES" sz="2000" i="1">
                                              <a:latin typeface="Cambria Math" panose="02040503050406030204" pitchFamily="18" charset="0"/>
                                              <a:sym typeface="Wingdings" pitchFamily="2" charset="2"/>
                                            </a:rPr>
                                          </m:ctrlPr>
                                        </m:accPr>
                                        <m:e>
                                          <m:r>
                                            <a:rPr lang="es-ES" sz="2000" i="1">
                                              <a:latin typeface="Cambria Math" panose="02040503050406030204" pitchFamily="18" charset="0"/>
                                              <a:sym typeface="Wingdings" pitchFamily="2" charset="2"/>
                                            </a:rPr>
                                            <m:t>𝑋</m:t>
                                          </m:r>
                                        </m:e>
                                      </m:acc>
                                    </m:e>
                                  </m:d>
                                </m:e>
                                <m:sup>
                                  <m:r>
                                    <a:rPr lang="es-ES" sz="2000" i="1">
                                      <a:latin typeface="Cambria Math" panose="02040503050406030204" pitchFamily="18" charset="0"/>
                                      <a:sym typeface="Wingdings" pitchFamily="2" charset="2"/>
                                    </a:rPr>
                                    <m:t>2</m:t>
                                  </m:r>
                                </m:sup>
                              </m:sSup>
                            </m:e>
                          </m:nary>
                        </m:num>
                        <m:den>
                          <m:r>
                            <a:rPr lang="es-ES" sz="2000" i="1">
                              <a:latin typeface="Cambria Math" panose="02040503050406030204" pitchFamily="18" charset="0"/>
                              <a:sym typeface="Wingdings" pitchFamily="2" charset="2"/>
                            </a:rPr>
                            <m:t>𝑛</m:t>
                          </m:r>
                        </m:den>
                      </m:f>
                    </m:oMath>
                  </m:oMathPara>
                </a14:m>
                <a:endParaRPr lang="es-ES" sz="2000" i="1" dirty="0">
                  <a:latin typeface="Cambria Math" panose="02040503050406030204" pitchFamily="18" charset="0"/>
                  <a:sym typeface="Wingdings" pitchFamily="2" charset="2"/>
                </a:endParaRPr>
              </a:p>
              <a:p>
                <a:pPr marL="266700" lvl="1" indent="0">
                  <a:buNone/>
                </a:pPr>
                <a14:m>
                  <m:oMathPara xmlns:m="http://schemas.openxmlformats.org/officeDocument/2006/math">
                    <m:oMathParaPr>
                      <m:jc m:val="centerGroup"/>
                    </m:oMathParaPr>
                    <m:oMath xmlns:m="http://schemas.openxmlformats.org/officeDocument/2006/math">
                      <m:r>
                        <a:rPr lang="es-ES" sz="2000" b="0" i="1" smtClean="0">
                          <a:latin typeface="Cambria Math" panose="02040503050406030204" pitchFamily="18" charset="0"/>
                          <a:sym typeface="Wingdings" pitchFamily="2" charset="2"/>
                        </a:rPr>
                        <m:t>𝐸</m:t>
                      </m:r>
                      <m:d>
                        <m:dPr>
                          <m:ctrlPr>
                            <a:rPr lang="es-ES" sz="2000" b="0" i="1" smtClean="0">
                              <a:latin typeface="Cambria Math" panose="02040503050406030204" pitchFamily="18" charset="0"/>
                              <a:sym typeface="Wingdings" pitchFamily="2" charset="2"/>
                            </a:rPr>
                          </m:ctrlPr>
                        </m:dPr>
                        <m:e>
                          <m:sSup>
                            <m:sSupPr>
                              <m:ctrlPr>
                                <a:rPr lang="es-ES" sz="2000" b="0" i="1" smtClean="0">
                                  <a:latin typeface="Cambria Math" panose="02040503050406030204" pitchFamily="18" charset="0"/>
                                  <a:sym typeface="Wingdings" pitchFamily="2" charset="2"/>
                                </a:rPr>
                              </m:ctrlPr>
                            </m:sSupPr>
                            <m:e>
                              <m:r>
                                <a:rPr lang="es-ES" sz="2000" b="0" i="1" smtClean="0">
                                  <a:latin typeface="Cambria Math" panose="02040503050406030204" pitchFamily="18" charset="0"/>
                                  <a:sym typeface="Wingdings" pitchFamily="2" charset="2"/>
                                </a:rPr>
                                <m:t>𝑠</m:t>
                              </m:r>
                            </m:e>
                            <m:sup>
                              <m:r>
                                <a:rPr lang="es-ES" sz="2000" b="0" i="1" smtClean="0">
                                  <a:latin typeface="Cambria Math" panose="02040503050406030204" pitchFamily="18" charset="0"/>
                                  <a:sym typeface="Wingdings" pitchFamily="2" charset="2"/>
                                </a:rPr>
                                <m:t>2</m:t>
                              </m:r>
                            </m:sup>
                          </m:sSup>
                        </m:e>
                      </m:d>
                      <m:r>
                        <a:rPr lang="es-ES" sz="2000" b="0" i="1" smtClean="0">
                          <a:latin typeface="Cambria Math" panose="02040503050406030204" pitchFamily="18" charset="0"/>
                          <a:sym typeface="Wingdings" pitchFamily="2" charset="2"/>
                        </a:rPr>
                        <m:t>=</m:t>
                      </m:r>
                      <m:r>
                        <a:rPr lang="es-ES" sz="2000" b="0" i="1" smtClean="0">
                          <a:latin typeface="Cambria Math" panose="02040503050406030204" pitchFamily="18" charset="0"/>
                          <a:sym typeface="Wingdings" pitchFamily="2" charset="2"/>
                        </a:rPr>
                        <m:t>𝐸</m:t>
                      </m:r>
                      <m:d>
                        <m:dPr>
                          <m:ctrlPr>
                            <a:rPr lang="es-ES" sz="2000" b="0" i="1" smtClean="0">
                              <a:latin typeface="Cambria Math" panose="02040503050406030204" pitchFamily="18" charset="0"/>
                              <a:sym typeface="Wingdings" pitchFamily="2" charset="2"/>
                            </a:rPr>
                          </m:ctrlPr>
                        </m:dPr>
                        <m:e>
                          <m:f>
                            <m:fPr>
                              <m:ctrlPr>
                                <a:rPr lang="es-ES" sz="2000" i="1">
                                  <a:latin typeface="Cambria Math" panose="02040503050406030204" pitchFamily="18" charset="0"/>
                                  <a:sym typeface="Wingdings" pitchFamily="2" charset="2"/>
                                </a:rPr>
                              </m:ctrlPr>
                            </m:fPr>
                            <m:num>
                              <m:nary>
                                <m:naryPr>
                                  <m:chr m:val="∑"/>
                                  <m:ctrlPr>
                                    <a:rPr lang="es-ES" sz="2000" i="1">
                                      <a:latin typeface="Cambria Math" panose="02040503050406030204" pitchFamily="18" charset="0"/>
                                      <a:sym typeface="Wingdings" pitchFamily="2" charset="2"/>
                                    </a:rPr>
                                  </m:ctrlPr>
                                </m:naryPr>
                                <m:sub>
                                  <m:r>
                                    <m:rPr>
                                      <m:brk m:alnAt="23"/>
                                    </m:rPr>
                                    <a:rPr lang="es-ES" sz="2000" i="1">
                                      <a:latin typeface="Cambria Math" panose="02040503050406030204" pitchFamily="18" charset="0"/>
                                      <a:sym typeface="Wingdings" pitchFamily="2" charset="2"/>
                                    </a:rPr>
                                    <m:t>𝑖</m:t>
                                  </m:r>
                                  <m:r>
                                    <a:rPr lang="es-ES" sz="2000" i="1">
                                      <a:latin typeface="Cambria Math" panose="02040503050406030204" pitchFamily="18" charset="0"/>
                                      <a:sym typeface="Wingdings" pitchFamily="2" charset="2"/>
                                    </a:rPr>
                                    <m:t>=1</m:t>
                                  </m:r>
                                </m:sub>
                                <m:sup>
                                  <m:r>
                                    <a:rPr lang="es-ES" sz="2000" i="1">
                                      <a:latin typeface="Cambria Math" panose="02040503050406030204" pitchFamily="18" charset="0"/>
                                      <a:sym typeface="Wingdings" pitchFamily="2" charset="2"/>
                                    </a:rPr>
                                    <m:t>𝑛</m:t>
                                  </m:r>
                                </m:sup>
                                <m:e>
                                  <m:sSup>
                                    <m:sSupPr>
                                      <m:ctrlPr>
                                        <a:rPr lang="es-ES" sz="2000" i="1">
                                          <a:latin typeface="Cambria Math" panose="02040503050406030204" pitchFamily="18" charset="0"/>
                                          <a:sym typeface="Wingdings" pitchFamily="2" charset="2"/>
                                        </a:rPr>
                                      </m:ctrlPr>
                                    </m:sSupPr>
                                    <m:e>
                                      <m:d>
                                        <m:dPr>
                                          <m:ctrlPr>
                                            <a:rPr lang="es-ES" sz="2000" i="1">
                                              <a:latin typeface="Cambria Math" panose="02040503050406030204" pitchFamily="18" charset="0"/>
                                              <a:sym typeface="Wingdings" pitchFamily="2" charset="2"/>
                                            </a:rPr>
                                          </m:ctrlPr>
                                        </m:dPr>
                                        <m:e>
                                          <m:sSub>
                                            <m:sSubPr>
                                              <m:ctrlPr>
                                                <a:rPr lang="es-ES" sz="2000" i="1">
                                                  <a:latin typeface="Cambria Math" panose="02040503050406030204" pitchFamily="18" charset="0"/>
                                                  <a:sym typeface="Wingdings" pitchFamily="2" charset="2"/>
                                                </a:rPr>
                                              </m:ctrlPr>
                                            </m:sSubPr>
                                            <m:e>
                                              <m:r>
                                                <a:rPr lang="es-ES" sz="2000" i="1">
                                                  <a:latin typeface="Cambria Math" panose="02040503050406030204" pitchFamily="18" charset="0"/>
                                                  <a:sym typeface="Wingdings" pitchFamily="2" charset="2"/>
                                                </a:rPr>
                                                <m:t>𝑋</m:t>
                                              </m:r>
                                            </m:e>
                                            <m:sub>
                                              <m:r>
                                                <a:rPr lang="es-ES" sz="2000" i="1">
                                                  <a:latin typeface="Cambria Math" panose="02040503050406030204" pitchFamily="18" charset="0"/>
                                                  <a:sym typeface="Wingdings" pitchFamily="2" charset="2"/>
                                                </a:rPr>
                                                <m:t>𝑖</m:t>
                                              </m:r>
                                            </m:sub>
                                          </m:sSub>
                                          <m:r>
                                            <a:rPr lang="es-ES" sz="2000" i="1">
                                              <a:latin typeface="Cambria Math" panose="02040503050406030204" pitchFamily="18" charset="0"/>
                                              <a:sym typeface="Wingdings" pitchFamily="2" charset="2"/>
                                            </a:rPr>
                                            <m:t>−</m:t>
                                          </m:r>
                                          <m:acc>
                                            <m:accPr>
                                              <m:chr m:val="̅"/>
                                              <m:ctrlPr>
                                                <a:rPr lang="es-ES" sz="2000" i="1">
                                                  <a:latin typeface="Cambria Math" panose="02040503050406030204" pitchFamily="18" charset="0"/>
                                                  <a:sym typeface="Wingdings" pitchFamily="2" charset="2"/>
                                                </a:rPr>
                                              </m:ctrlPr>
                                            </m:accPr>
                                            <m:e>
                                              <m:r>
                                                <a:rPr lang="es-ES" sz="2000" i="1">
                                                  <a:latin typeface="Cambria Math" panose="02040503050406030204" pitchFamily="18" charset="0"/>
                                                  <a:sym typeface="Wingdings" pitchFamily="2" charset="2"/>
                                                </a:rPr>
                                                <m:t>𝑋</m:t>
                                              </m:r>
                                            </m:e>
                                          </m:acc>
                                        </m:e>
                                      </m:d>
                                    </m:e>
                                    <m:sup>
                                      <m:r>
                                        <a:rPr lang="es-ES" sz="2000" i="1">
                                          <a:latin typeface="Cambria Math" panose="02040503050406030204" pitchFamily="18" charset="0"/>
                                          <a:sym typeface="Wingdings" pitchFamily="2" charset="2"/>
                                        </a:rPr>
                                        <m:t>2</m:t>
                                      </m:r>
                                    </m:sup>
                                  </m:sSup>
                                </m:e>
                              </m:nary>
                            </m:num>
                            <m:den>
                              <m:r>
                                <a:rPr lang="es-ES" sz="2000" i="1">
                                  <a:latin typeface="Cambria Math" panose="02040503050406030204" pitchFamily="18" charset="0"/>
                                  <a:sym typeface="Wingdings" pitchFamily="2" charset="2"/>
                                </a:rPr>
                                <m:t>𝑛</m:t>
                              </m:r>
                            </m:den>
                          </m:f>
                        </m:e>
                      </m:d>
                      <m:r>
                        <a:rPr lang="es-ES" sz="2000" b="0" i="1" smtClean="0">
                          <a:latin typeface="Cambria Math" panose="02040503050406030204" pitchFamily="18" charset="0"/>
                          <a:sym typeface="Wingdings" pitchFamily="2" charset="2"/>
                        </a:rPr>
                        <m:t>=</m:t>
                      </m:r>
                      <m:f>
                        <m:fPr>
                          <m:ctrlPr>
                            <a:rPr lang="es-ES" sz="2000" b="0" i="1" smtClean="0">
                              <a:latin typeface="Cambria Math" panose="02040503050406030204" pitchFamily="18" charset="0"/>
                              <a:sym typeface="Wingdings" pitchFamily="2" charset="2"/>
                            </a:rPr>
                          </m:ctrlPr>
                        </m:fPr>
                        <m:num>
                          <m:r>
                            <a:rPr lang="es-ES" sz="2000" b="0" i="1" smtClean="0">
                              <a:latin typeface="Cambria Math" panose="02040503050406030204" pitchFamily="18" charset="0"/>
                              <a:sym typeface="Wingdings" pitchFamily="2" charset="2"/>
                            </a:rPr>
                            <m:t>1</m:t>
                          </m:r>
                        </m:num>
                        <m:den>
                          <m:r>
                            <a:rPr lang="es-ES" sz="2000" b="0" i="1" smtClean="0">
                              <a:latin typeface="Cambria Math" panose="02040503050406030204" pitchFamily="18" charset="0"/>
                              <a:sym typeface="Wingdings" pitchFamily="2" charset="2"/>
                            </a:rPr>
                            <m:t>𝑛</m:t>
                          </m:r>
                        </m:den>
                      </m:f>
                      <m:r>
                        <a:rPr lang="es-ES" sz="2000" b="0" i="1" smtClean="0">
                          <a:latin typeface="Cambria Math" panose="02040503050406030204" pitchFamily="18" charset="0"/>
                          <a:sym typeface="Wingdings" pitchFamily="2" charset="2"/>
                        </a:rPr>
                        <m:t>𝐸</m:t>
                      </m:r>
                      <m:r>
                        <a:rPr lang="es-ES" sz="2000" b="0" i="1" smtClean="0">
                          <a:latin typeface="Cambria Math" panose="02040503050406030204" pitchFamily="18" charset="0"/>
                          <a:sym typeface="Wingdings" pitchFamily="2" charset="2"/>
                        </a:rPr>
                        <m:t>(</m:t>
                      </m:r>
                      <m:nary>
                        <m:naryPr>
                          <m:chr m:val="∑"/>
                          <m:ctrlPr>
                            <a:rPr lang="es-ES" sz="2000" b="0" i="1" smtClean="0">
                              <a:latin typeface="Cambria Math" panose="02040503050406030204" pitchFamily="18" charset="0"/>
                              <a:sym typeface="Wingdings" pitchFamily="2" charset="2"/>
                            </a:rPr>
                          </m:ctrlPr>
                        </m:naryPr>
                        <m:sub>
                          <m:r>
                            <m:rPr>
                              <m:brk m:alnAt="23"/>
                            </m:rPr>
                            <a:rPr lang="es-ES" sz="2000" b="0" i="1" smtClean="0">
                              <a:latin typeface="Cambria Math" panose="02040503050406030204" pitchFamily="18" charset="0"/>
                              <a:sym typeface="Wingdings" pitchFamily="2" charset="2"/>
                            </a:rPr>
                            <m:t>𝑖</m:t>
                          </m:r>
                          <m:r>
                            <a:rPr lang="es-ES" sz="2000" b="0" i="1" smtClean="0">
                              <a:latin typeface="Cambria Math" panose="02040503050406030204" pitchFamily="18" charset="0"/>
                              <a:sym typeface="Wingdings" pitchFamily="2" charset="2"/>
                            </a:rPr>
                            <m:t>=1</m:t>
                          </m:r>
                        </m:sub>
                        <m:sup>
                          <m:r>
                            <a:rPr lang="es-ES" sz="2000" b="0" i="1" smtClean="0">
                              <a:latin typeface="Cambria Math" panose="02040503050406030204" pitchFamily="18" charset="0"/>
                              <a:sym typeface="Wingdings" pitchFamily="2" charset="2"/>
                            </a:rPr>
                            <m:t>𝑛</m:t>
                          </m:r>
                        </m:sup>
                        <m:e>
                          <m:sSup>
                            <m:sSupPr>
                              <m:ctrlPr>
                                <a:rPr lang="es-ES" sz="2000" b="0" i="1" smtClean="0">
                                  <a:latin typeface="Cambria Math" panose="02040503050406030204" pitchFamily="18" charset="0"/>
                                  <a:sym typeface="Wingdings" pitchFamily="2" charset="2"/>
                                </a:rPr>
                              </m:ctrlPr>
                            </m:sSupPr>
                            <m:e>
                              <m:d>
                                <m:dPr>
                                  <m:ctrlPr>
                                    <a:rPr lang="es-ES" sz="2000" b="0" i="1" smtClean="0">
                                      <a:latin typeface="Cambria Math" panose="02040503050406030204" pitchFamily="18" charset="0"/>
                                      <a:sym typeface="Wingdings" pitchFamily="2" charset="2"/>
                                    </a:rPr>
                                  </m:ctrlPr>
                                </m:dPr>
                                <m:e>
                                  <m:sSub>
                                    <m:sSubPr>
                                      <m:ctrlPr>
                                        <a:rPr lang="es-ES" sz="2000" b="0" i="1" smtClean="0">
                                          <a:latin typeface="Cambria Math" panose="02040503050406030204" pitchFamily="18" charset="0"/>
                                          <a:sym typeface="Wingdings" pitchFamily="2" charset="2"/>
                                        </a:rPr>
                                      </m:ctrlPr>
                                    </m:sSubPr>
                                    <m:e>
                                      <m:r>
                                        <a:rPr lang="es-ES" sz="2000" b="0" i="1" smtClean="0">
                                          <a:latin typeface="Cambria Math" panose="02040503050406030204" pitchFamily="18" charset="0"/>
                                          <a:sym typeface="Wingdings" pitchFamily="2" charset="2"/>
                                        </a:rPr>
                                        <m:t>𝑋</m:t>
                                      </m:r>
                                    </m:e>
                                    <m:sub>
                                      <m:r>
                                        <a:rPr lang="es-ES" sz="2000" b="0" i="1" smtClean="0">
                                          <a:latin typeface="Cambria Math" panose="02040503050406030204" pitchFamily="18" charset="0"/>
                                          <a:sym typeface="Wingdings" pitchFamily="2" charset="2"/>
                                        </a:rPr>
                                        <m:t>𝑖</m:t>
                                      </m:r>
                                    </m:sub>
                                  </m:sSub>
                                  <m:r>
                                    <a:rPr lang="es-ES" sz="2000" b="0" i="1" smtClean="0">
                                      <a:latin typeface="Cambria Math" panose="02040503050406030204" pitchFamily="18" charset="0"/>
                                      <a:sym typeface="Wingdings" pitchFamily="2" charset="2"/>
                                    </a:rPr>
                                    <m:t>−</m:t>
                                  </m:r>
                                  <m:r>
                                    <a:rPr lang="es-ES" sz="2000" b="0" i="1" smtClean="0">
                                      <a:latin typeface="Cambria Math" panose="02040503050406030204" pitchFamily="18" charset="0"/>
                                      <a:sym typeface="Wingdings" pitchFamily="2" charset="2"/>
                                    </a:rPr>
                                    <m:t>𝜇</m:t>
                                  </m:r>
                                  <m:r>
                                    <a:rPr lang="es-ES" sz="2000" b="0" i="1" smtClean="0">
                                      <a:latin typeface="Cambria Math" panose="02040503050406030204" pitchFamily="18" charset="0"/>
                                      <a:sym typeface="Wingdings" pitchFamily="2" charset="2"/>
                                    </a:rPr>
                                    <m:t>+</m:t>
                                  </m:r>
                                  <m:r>
                                    <a:rPr lang="es-ES" sz="2000" b="0" i="1" smtClean="0">
                                      <a:latin typeface="Cambria Math" panose="02040503050406030204" pitchFamily="18" charset="0"/>
                                      <a:sym typeface="Wingdings" pitchFamily="2" charset="2"/>
                                    </a:rPr>
                                    <m:t>𝜇</m:t>
                                  </m:r>
                                  <m:r>
                                    <a:rPr lang="es-ES" sz="2000" b="0" i="1" smtClean="0">
                                      <a:latin typeface="Cambria Math" panose="02040503050406030204" pitchFamily="18" charset="0"/>
                                      <a:sym typeface="Wingdings" pitchFamily="2" charset="2"/>
                                    </a:rPr>
                                    <m:t>−</m:t>
                                  </m:r>
                                  <m:acc>
                                    <m:accPr>
                                      <m:chr m:val="̅"/>
                                      <m:ctrlPr>
                                        <a:rPr lang="es-ES" sz="2000" b="0" i="1" smtClean="0">
                                          <a:latin typeface="Cambria Math" panose="02040503050406030204" pitchFamily="18" charset="0"/>
                                          <a:sym typeface="Wingdings" pitchFamily="2" charset="2"/>
                                        </a:rPr>
                                      </m:ctrlPr>
                                    </m:accPr>
                                    <m:e>
                                      <m:r>
                                        <a:rPr lang="es-ES" sz="2000" b="0" i="1" smtClean="0">
                                          <a:latin typeface="Cambria Math" panose="02040503050406030204" pitchFamily="18" charset="0"/>
                                          <a:sym typeface="Wingdings" pitchFamily="2" charset="2"/>
                                        </a:rPr>
                                        <m:t>𝑥</m:t>
                                      </m:r>
                                    </m:e>
                                  </m:acc>
                                </m:e>
                              </m:d>
                            </m:e>
                            <m:sup>
                              <m:r>
                                <a:rPr lang="es-ES" sz="2000" b="0" i="1" smtClean="0">
                                  <a:latin typeface="Cambria Math" panose="02040503050406030204" pitchFamily="18" charset="0"/>
                                  <a:sym typeface="Wingdings" pitchFamily="2" charset="2"/>
                                </a:rPr>
                                <m:t>2</m:t>
                              </m:r>
                            </m:sup>
                          </m:sSup>
                          <m:r>
                            <a:rPr lang="es-ES" sz="2000" b="0" i="1" smtClean="0">
                              <a:latin typeface="Cambria Math" panose="02040503050406030204" pitchFamily="18" charset="0"/>
                              <a:sym typeface="Wingdings" pitchFamily="2" charset="2"/>
                            </a:rPr>
                            <m:t>)=</m:t>
                          </m:r>
                        </m:e>
                      </m:nary>
                    </m:oMath>
                  </m:oMathPara>
                </a14:m>
                <a:endParaRPr lang="es-ES" sz="2000" b="0" dirty="0">
                  <a:latin typeface="Cambria Math" panose="02040503050406030204" pitchFamily="18" charset="0"/>
                  <a:sym typeface="Wingdings" pitchFamily="2" charset="2"/>
                </a:endParaRPr>
              </a:p>
              <a:p>
                <a:pPr marL="266700" lvl="1" indent="0">
                  <a:buNone/>
                </a:pPr>
                <a14:m>
                  <m:oMathPara xmlns:m="http://schemas.openxmlformats.org/officeDocument/2006/math">
                    <m:oMathParaPr>
                      <m:jc m:val="centerGroup"/>
                    </m:oMathParaPr>
                    <m:oMath xmlns:m="http://schemas.openxmlformats.org/officeDocument/2006/math">
                      <m:f>
                        <m:fPr>
                          <m:ctrlPr>
                            <a:rPr lang="es-ES" sz="2000" b="0" i="1" smtClean="0">
                              <a:latin typeface="Cambria Math" panose="02040503050406030204" pitchFamily="18" charset="0"/>
                              <a:sym typeface="Wingdings" pitchFamily="2" charset="2"/>
                            </a:rPr>
                          </m:ctrlPr>
                        </m:fPr>
                        <m:num>
                          <m:r>
                            <a:rPr lang="es-ES" sz="2000" b="0" i="1" smtClean="0">
                              <a:latin typeface="Cambria Math" panose="02040503050406030204" pitchFamily="18" charset="0"/>
                              <a:sym typeface="Wingdings" pitchFamily="2" charset="2"/>
                            </a:rPr>
                            <m:t>1</m:t>
                          </m:r>
                        </m:num>
                        <m:den>
                          <m:r>
                            <a:rPr lang="es-ES" sz="2000" b="0" i="1" smtClean="0">
                              <a:latin typeface="Cambria Math" panose="02040503050406030204" pitchFamily="18" charset="0"/>
                              <a:sym typeface="Wingdings" pitchFamily="2" charset="2"/>
                            </a:rPr>
                            <m:t>𝑛</m:t>
                          </m:r>
                        </m:den>
                      </m:f>
                      <m:r>
                        <a:rPr lang="es-ES" sz="2000" i="1">
                          <a:latin typeface="Cambria Math" panose="02040503050406030204" pitchFamily="18" charset="0"/>
                          <a:sym typeface="Wingdings" pitchFamily="2" charset="2"/>
                        </a:rPr>
                        <m:t>𝐸</m:t>
                      </m:r>
                      <m:r>
                        <a:rPr lang="es-ES" sz="2000" i="1" smtClean="0">
                          <a:latin typeface="Cambria Math" panose="02040503050406030204" pitchFamily="18" charset="0"/>
                          <a:sym typeface="Wingdings" pitchFamily="2" charset="2"/>
                        </a:rPr>
                        <m:t>(</m:t>
                      </m:r>
                      <m:nary>
                        <m:naryPr>
                          <m:chr m:val="∑"/>
                          <m:ctrlPr>
                            <a:rPr lang="es-ES" sz="2000" i="1">
                              <a:latin typeface="Cambria Math" panose="02040503050406030204" pitchFamily="18" charset="0"/>
                              <a:sym typeface="Wingdings" pitchFamily="2" charset="2"/>
                            </a:rPr>
                          </m:ctrlPr>
                        </m:naryPr>
                        <m:sub>
                          <m:r>
                            <m:rPr>
                              <m:brk m:alnAt="23"/>
                            </m:rPr>
                            <a:rPr lang="es-ES" sz="2000" i="1">
                              <a:latin typeface="Cambria Math" panose="02040503050406030204" pitchFamily="18" charset="0"/>
                              <a:sym typeface="Wingdings" pitchFamily="2" charset="2"/>
                            </a:rPr>
                            <m:t>𝑖</m:t>
                          </m:r>
                          <m:r>
                            <a:rPr lang="es-ES" sz="2000" i="1">
                              <a:latin typeface="Cambria Math" panose="02040503050406030204" pitchFamily="18" charset="0"/>
                              <a:sym typeface="Wingdings" pitchFamily="2" charset="2"/>
                            </a:rPr>
                            <m:t>=1</m:t>
                          </m:r>
                        </m:sub>
                        <m:sup>
                          <m:r>
                            <a:rPr lang="es-ES" sz="2000" i="1">
                              <a:latin typeface="Cambria Math" panose="02040503050406030204" pitchFamily="18" charset="0"/>
                              <a:sym typeface="Wingdings" pitchFamily="2" charset="2"/>
                            </a:rPr>
                            <m:t>𝑛</m:t>
                          </m:r>
                        </m:sup>
                        <m:e>
                          <m:sSup>
                            <m:sSupPr>
                              <m:ctrlPr>
                                <a:rPr lang="es-ES" sz="2000" b="0" i="1" smtClean="0">
                                  <a:latin typeface="Cambria Math" panose="02040503050406030204" pitchFamily="18" charset="0"/>
                                  <a:sym typeface="Wingdings" pitchFamily="2" charset="2"/>
                                </a:rPr>
                              </m:ctrlPr>
                            </m:sSupPr>
                            <m:e>
                              <m:d>
                                <m:dPr>
                                  <m:ctrlPr>
                                    <a:rPr lang="es-ES" sz="2000" b="0" i="1" smtClean="0">
                                      <a:latin typeface="Cambria Math" panose="02040503050406030204" pitchFamily="18" charset="0"/>
                                      <a:sym typeface="Wingdings" pitchFamily="2" charset="2"/>
                                    </a:rPr>
                                  </m:ctrlPr>
                                </m:dPr>
                                <m:e>
                                  <m:sSub>
                                    <m:sSubPr>
                                      <m:ctrlPr>
                                        <a:rPr lang="es-ES" sz="2000" b="0" i="1" smtClean="0">
                                          <a:latin typeface="Cambria Math" panose="02040503050406030204" pitchFamily="18" charset="0"/>
                                          <a:sym typeface="Wingdings" pitchFamily="2" charset="2"/>
                                        </a:rPr>
                                      </m:ctrlPr>
                                    </m:sSubPr>
                                    <m:e>
                                      <m:r>
                                        <a:rPr lang="es-ES" sz="2000" b="0" i="1" smtClean="0">
                                          <a:latin typeface="Cambria Math" panose="02040503050406030204" pitchFamily="18" charset="0"/>
                                          <a:sym typeface="Wingdings" pitchFamily="2" charset="2"/>
                                        </a:rPr>
                                        <m:t>𝑋</m:t>
                                      </m:r>
                                    </m:e>
                                    <m:sub>
                                      <m:r>
                                        <a:rPr lang="es-ES" sz="2000" b="0" i="1" smtClean="0">
                                          <a:latin typeface="Cambria Math" panose="02040503050406030204" pitchFamily="18" charset="0"/>
                                          <a:sym typeface="Wingdings" pitchFamily="2" charset="2"/>
                                        </a:rPr>
                                        <m:t>𝑖</m:t>
                                      </m:r>
                                    </m:sub>
                                  </m:sSub>
                                  <m:r>
                                    <a:rPr lang="es-ES" sz="2000" b="0" i="1" smtClean="0">
                                      <a:latin typeface="Cambria Math" panose="02040503050406030204" pitchFamily="18" charset="0"/>
                                      <a:sym typeface="Wingdings" pitchFamily="2" charset="2"/>
                                    </a:rPr>
                                    <m:t>−</m:t>
                                  </m:r>
                                  <m:r>
                                    <a:rPr lang="es-ES" sz="2000" b="0" i="1" smtClean="0">
                                      <a:latin typeface="Cambria Math" panose="02040503050406030204" pitchFamily="18" charset="0"/>
                                      <a:sym typeface="Wingdings" pitchFamily="2" charset="2"/>
                                    </a:rPr>
                                    <m:t>𝜇</m:t>
                                  </m:r>
                                </m:e>
                              </m:d>
                            </m:e>
                            <m:sup>
                              <m:r>
                                <a:rPr lang="es-ES" sz="2000" b="0" i="1" smtClean="0">
                                  <a:latin typeface="Cambria Math" panose="02040503050406030204" pitchFamily="18" charset="0"/>
                                  <a:sym typeface="Wingdings" pitchFamily="2" charset="2"/>
                                </a:rPr>
                                <m:t>2</m:t>
                              </m:r>
                            </m:sup>
                          </m:sSup>
                          <m:r>
                            <a:rPr lang="es-ES" sz="2000" b="0" i="1" smtClean="0">
                              <a:latin typeface="Cambria Math" panose="02040503050406030204" pitchFamily="18" charset="0"/>
                              <a:sym typeface="Wingdings" pitchFamily="2" charset="2"/>
                            </a:rPr>
                            <m:t>+2</m:t>
                          </m:r>
                          <m:d>
                            <m:dPr>
                              <m:ctrlPr>
                                <a:rPr lang="es-ES" sz="2000" b="0" i="1" smtClean="0">
                                  <a:latin typeface="Cambria Math" panose="02040503050406030204" pitchFamily="18" charset="0"/>
                                  <a:sym typeface="Wingdings" pitchFamily="2" charset="2"/>
                                </a:rPr>
                              </m:ctrlPr>
                            </m:dPr>
                            <m:e>
                              <m:sSub>
                                <m:sSubPr>
                                  <m:ctrlPr>
                                    <a:rPr lang="es-ES" sz="2000" b="0" i="1" smtClean="0">
                                      <a:latin typeface="Cambria Math" panose="02040503050406030204" pitchFamily="18" charset="0"/>
                                      <a:sym typeface="Wingdings" pitchFamily="2" charset="2"/>
                                    </a:rPr>
                                  </m:ctrlPr>
                                </m:sSubPr>
                                <m:e>
                                  <m:r>
                                    <a:rPr lang="es-ES" sz="2000" b="0" i="1" smtClean="0">
                                      <a:latin typeface="Cambria Math" panose="02040503050406030204" pitchFamily="18" charset="0"/>
                                      <a:sym typeface="Wingdings" pitchFamily="2" charset="2"/>
                                    </a:rPr>
                                    <m:t>𝑋</m:t>
                                  </m:r>
                                </m:e>
                                <m:sub>
                                  <m:r>
                                    <a:rPr lang="es-ES" sz="2000" b="0" i="1" smtClean="0">
                                      <a:latin typeface="Cambria Math" panose="02040503050406030204" pitchFamily="18" charset="0"/>
                                      <a:sym typeface="Wingdings" pitchFamily="2" charset="2"/>
                                    </a:rPr>
                                    <m:t>𝑖</m:t>
                                  </m:r>
                                </m:sub>
                              </m:sSub>
                              <m:r>
                                <a:rPr lang="es-ES" sz="2000" b="0" i="1" smtClean="0">
                                  <a:latin typeface="Cambria Math" panose="02040503050406030204" pitchFamily="18" charset="0"/>
                                  <a:sym typeface="Wingdings" pitchFamily="2" charset="2"/>
                                </a:rPr>
                                <m:t>−</m:t>
                              </m:r>
                              <m:r>
                                <a:rPr lang="es-ES" sz="2000" b="0" i="1" smtClean="0">
                                  <a:latin typeface="Cambria Math" panose="02040503050406030204" pitchFamily="18" charset="0"/>
                                  <a:sym typeface="Wingdings" pitchFamily="2" charset="2"/>
                                </a:rPr>
                                <m:t>𝜇</m:t>
                              </m:r>
                            </m:e>
                          </m:d>
                          <m:d>
                            <m:dPr>
                              <m:ctrlPr>
                                <a:rPr lang="es-ES" sz="2000" b="0" i="1" smtClean="0">
                                  <a:latin typeface="Cambria Math" panose="02040503050406030204" pitchFamily="18" charset="0"/>
                                  <a:sym typeface="Wingdings" pitchFamily="2" charset="2"/>
                                </a:rPr>
                              </m:ctrlPr>
                            </m:dPr>
                            <m:e>
                              <m:r>
                                <a:rPr lang="es-ES" sz="2000" b="0" i="1" smtClean="0">
                                  <a:latin typeface="Cambria Math" panose="02040503050406030204" pitchFamily="18" charset="0"/>
                                  <a:sym typeface="Wingdings" pitchFamily="2" charset="2"/>
                                </a:rPr>
                                <m:t>𝜇</m:t>
                              </m:r>
                              <m:r>
                                <a:rPr lang="es-ES" sz="2000" b="0" i="1" smtClean="0">
                                  <a:latin typeface="Cambria Math" panose="02040503050406030204" pitchFamily="18" charset="0"/>
                                  <a:sym typeface="Wingdings" pitchFamily="2" charset="2"/>
                                </a:rPr>
                                <m:t>−</m:t>
                              </m:r>
                              <m:acc>
                                <m:accPr>
                                  <m:chr m:val="̅"/>
                                  <m:ctrlPr>
                                    <a:rPr lang="es-ES" sz="2000" b="0" i="1" smtClean="0">
                                      <a:latin typeface="Cambria Math" panose="02040503050406030204" pitchFamily="18" charset="0"/>
                                      <a:sym typeface="Wingdings" pitchFamily="2" charset="2"/>
                                    </a:rPr>
                                  </m:ctrlPr>
                                </m:accPr>
                                <m:e>
                                  <m:r>
                                    <a:rPr lang="es-ES" sz="2000" b="0" i="1" smtClean="0">
                                      <a:latin typeface="Cambria Math" panose="02040503050406030204" pitchFamily="18" charset="0"/>
                                      <a:sym typeface="Wingdings" pitchFamily="2" charset="2"/>
                                    </a:rPr>
                                    <m:t>𝑥</m:t>
                                  </m:r>
                                </m:e>
                              </m:acc>
                            </m:e>
                          </m:d>
                          <m:r>
                            <a:rPr lang="es-ES" sz="2000" b="0" i="1" smtClean="0">
                              <a:latin typeface="Cambria Math" panose="02040503050406030204" pitchFamily="18" charset="0"/>
                              <a:sym typeface="Wingdings" pitchFamily="2" charset="2"/>
                            </a:rPr>
                            <m:t>+</m:t>
                          </m:r>
                          <m:sSup>
                            <m:sSupPr>
                              <m:ctrlPr>
                                <a:rPr lang="es-ES" sz="2000" b="0" i="1" smtClean="0">
                                  <a:latin typeface="Cambria Math" panose="02040503050406030204" pitchFamily="18" charset="0"/>
                                  <a:sym typeface="Wingdings" pitchFamily="2" charset="2"/>
                                </a:rPr>
                              </m:ctrlPr>
                            </m:sSupPr>
                            <m:e>
                              <m:d>
                                <m:dPr>
                                  <m:ctrlPr>
                                    <a:rPr lang="es-ES" sz="2000" b="0" i="1" smtClean="0">
                                      <a:latin typeface="Cambria Math" panose="02040503050406030204" pitchFamily="18" charset="0"/>
                                      <a:sym typeface="Wingdings" pitchFamily="2" charset="2"/>
                                    </a:rPr>
                                  </m:ctrlPr>
                                </m:dPr>
                                <m:e>
                                  <m:r>
                                    <a:rPr lang="es-ES" sz="2000" b="0" i="1" smtClean="0">
                                      <a:latin typeface="Cambria Math" panose="02040503050406030204" pitchFamily="18" charset="0"/>
                                      <a:sym typeface="Wingdings" pitchFamily="2" charset="2"/>
                                    </a:rPr>
                                    <m:t>𝜇</m:t>
                                  </m:r>
                                  <m:r>
                                    <a:rPr lang="es-ES" sz="2000" b="0" i="1" smtClean="0">
                                      <a:latin typeface="Cambria Math" panose="02040503050406030204" pitchFamily="18" charset="0"/>
                                      <a:sym typeface="Wingdings" pitchFamily="2" charset="2"/>
                                    </a:rPr>
                                    <m:t>−</m:t>
                                  </m:r>
                                  <m:acc>
                                    <m:accPr>
                                      <m:chr m:val="̅"/>
                                      <m:ctrlPr>
                                        <a:rPr lang="es-ES" sz="2000" b="0" i="1" smtClean="0">
                                          <a:latin typeface="Cambria Math" panose="02040503050406030204" pitchFamily="18" charset="0"/>
                                          <a:sym typeface="Wingdings" pitchFamily="2" charset="2"/>
                                        </a:rPr>
                                      </m:ctrlPr>
                                    </m:accPr>
                                    <m:e>
                                      <m:r>
                                        <a:rPr lang="es-ES" sz="2000" b="0" i="1" smtClean="0">
                                          <a:latin typeface="Cambria Math" panose="02040503050406030204" pitchFamily="18" charset="0"/>
                                          <a:sym typeface="Wingdings" pitchFamily="2" charset="2"/>
                                        </a:rPr>
                                        <m:t>𝑥</m:t>
                                      </m:r>
                                    </m:e>
                                  </m:acc>
                                </m:e>
                              </m:d>
                            </m:e>
                            <m:sup>
                              <m:r>
                                <a:rPr lang="es-ES" sz="2000" b="0" i="1" smtClean="0">
                                  <a:latin typeface="Cambria Math" panose="02040503050406030204" pitchFamily="18" charset="0"/>
                                  <a:sym typeface="Wingdings" pitchFamily="2" charset="2"/>
                                </a:rPr>
                                <m:t>2</m:t>
                              </m:r>
                            </m:sup>
                          </m:sSup>
                          <m:r>
                            <a:rPr lang="es-ES" sz="2000" b="0" i="1" smtClean="0">
                              <a:latin typeface="Cambria Math" panose="02040503050406030204" pitchFamily="18" charset="0"/>
                              <a:sym typeface="Wingdings" pitchFamily="2" charset="2"/>
                            </a:rPr>
                            <m:t>)</m:t>
                          </m:r>
                        </m:e>
                      </m:nary>
                      <m:r>
                        <a:rPr lang="es-ES" sz="2000" b="0" i="1" smtClean="0">
                          <a:latin typeface="Cambria Math" panose="02040503050406030204" pitchFamily="18" charset="0"/>
                          <a:sym typeface="Wingdings" pitchFamily="2" charset="2"/>
                        </a:rPr>
                        <m:t>=</m:t>
                      </m:r>
                    </m:oMath>
                  </m:oMathPara>
                </a14:m>
                <a:endParaRPr lang="es-ES" sz="2000" b="0" dirty="0">
                  <a:latin typeface="Cambria Math" panose="02040503050406030204" pitchFamily="18" charset="0"/>
                  <a:sym typeface="Wingdings" pitchFamily="2" charset="2"/>
                </a:endParaRPr>
              </a:p>
              <a:p>
                <a:pPr marL="266700" lvl="1" indent="0">
                  <a:buNone/>
                </a:pPr>
                <a14:m>
                  <m:oMathPara xmlns:m="http://schemas.openxmlformats.org/officeDocument/2006/math">
                    <m:oMathParaPr>
                      <m:jc m:val="centerGroup"/>
                    </m:oMathParaPr>
                    <m:oMath xmlns:m="http://schemas.openxmlformats.org/officeDocument/2006/math">
                      <m:f>
                        <m:fPr>
                          <m:ctrlPr>
                            <a:rPr lang="es-ES" sz="2000" i="1">
                              <a:latin typeface="Cambria Math" panose="02040503050406030204" pitchFamily="18" charset="0"/>
                              <a:sym typeface="Wingdings" pitchFamily="2" charset="2"/>
                            </a:rPr>
                          </m:ctrlPr>
                        </m:fPr>
                        <m:num>
                          <m:r>
                            <a:rPr lang="es-ES" sz="2000" i="1">
                              <a:latin typeface="Cambria Math" panose="02040503050406030204" pitchFamily="18" charset="0"/>
                              <a:sym typeface="Wingdings" pitchFamily="2" charset="2"/>
                            </a:rPr>
                            <m:t>1</m:t>
                          </m:r>
                        </m:num>
                        <m:den>
                          <m:r>
                            <a:rPr lang="es-ES" sz="2000" i="1">
                              <a:latin typeface="Cambria Math" panose="02040503050406030204" pitchFamily="18" charset="0"/>
                              <a:sym typeface="Wingdings" pitchFamily="2" charset="2"/>
                            </a:rPr>
                            <m:t>𝑛</m:t>
                          </m:r>
                        </m:den>
                      </m:f>
                      <m:r>
                        <a:rPr lang="es-ES" sz="2000" i="1">
                          <a:latin typeface="Cambria Math" panose="02040503050406030204" pitchFamily="18" charset="0"/>
                          <a:sym typeface="Wingdings" pitchFamily="2" charset="2"/>
                        </a:rPr>
                        <m:t>𝐸</m:t>
                      </m:r>
                      <m:r>
                        <a:rPr lang="es-ES" sz="2000" i="1">
                          <a:latin typeface="Cambria Math" panose="02040503050406030204" pitchFamily="18" charset="0"/>
                          <a:sym typeface="Wingdings" pitchFamily="2" charset="2"/>
                        </a:rPr>
                        <m:t>(</m:t>
                      </m:r>
                      <m:nary>
                        <m:naryPr>
                          <m:chr m:val="∑"/>
                          <m:ctrlPr>
                            <a:rPr lang="es-ES" sz="2000" i="1">
                              <a:latin typeface="Cambria Math" panose="02040503050406030204" pitchFamily="18" charset="0"/>
                              <a:sym typeface="Wingdings" pitchFamily="2" charset="2"/>
                            </a:rPr>
                          </m:ctrlPr>
                        </m:naryPr>
                        <m:sub>
                          <m:r>
                            <m:rPr>
                              <m:brk m:alnAt="23"/>
                            </m:rPr>
                            <a:rPr lang="es-ES" sz="2000" i="1">
                              <a:latin typeface="Cambria Math" panose="02040503050406030204" pitchFamily="18" charset="0"/>
                              <a:sym typeface="Wingdings" pitchFamily="2" charset="2"/>
                            </a:rPr>
                            <m:t>𝑖</m:t>
                          </m:r>
                          <m:r>
                            <a:rPr lang="es-ES" sz="2000" i="1">
                              <a:latin typeface="Cambria Math" panose="02040503050406030204" pitchFamily="18" charset="0"/>
                              <a:sym typeface="Wingdings" pitchFamily="2" charset="2"/>
                            </a:rPr>
                            <m:t>=1</m:t>
                          </m:r>
                        </m:sub>
                        <m:sup>
                          <m:r>
                            <a:rPr lang="es-ES" sz="2000" i="1">
                              <a:latin typeface="Cambria Math" panose="02040503050406030204" pitchFamily="18" charset="0"/>
                              <a:sym typeface="Wingdings" pitchFamily="2" charset="2"/>
                            </a:rPr>
                            <m:t>𝑛</m:t>
                          </m:r>
                        </m:sup>
                        <m:e>
                          <m:sSup>
                            <m:sSupPr>
                              <m:ctrlPr>
                                <a:rPr lang="es-ES" sz="2000" i="1">
                                  <a:latin typeface="Cambria Math" panose="02040503050406030204" pitchFamily="18" charset="0"/>
                                  <a:sym typeface="Wingdings" pitchFamily="2" charset="2"/>
                                </a:rPr>
                              </m:ctrlPr>
                            </m:sSupPr>
                            <m:e>
                              <m:d>
                                <m:dPr>
                                  <m:ctrlPr>
                                    <a:rPr lang="es-ES" sz="2000" i="1">
                                      <a:latin typeface="Cambria Math" panose="02040503050406030204" pitchFamily="18" charset="0"/>
                                      <a:sym typeface="Wingdings" pitchFamily="2" charset="2"/>
                                    </a:rPr>
                                  </m:ctrlPr>
                                </m:dPr>
                                <m:e>
                                  <m:sSub>
                                    <m:sSubPr>
                                      <m:ctrlPr>
                                        <a:rPr lang="es-ES" sz="2000" i="1">
                                          <a:latin typeface="Cambria Math" panose="02040503050406030204" pitchFamily="18" charset="0"/>
                                          <a:sym typeface="Wingdings" pitchFamily="2" charset="2"/>
                                        </a:rPr>
                                      </m:ctrlPr>
                                    </m:sSubPr>
                                    <m:e>
                                      <m:r>
                                        <a:rPr lang="es-ES" sz="2000" i="1">
                                          <a:latin typeface="Cambria Math" panose="02040503050406030204" pitchFamily="18" charset="0"/>
                                          <a:sym typeface="Wingdings" pitchFamily="2" charset="2"/>
                                        </a:rPr>
                                        <m:t>𝑋</m:t>
                                      </m:r>
                                    </m:e>
                                    <m:sub>
                                      <m:r>
                                        <a:rPr lang="es-ES" sz="2000" i="1">
                                          <a:latin typeface="Cambria Math" panose="02040503050406030204" pitchFamily="18" charset="0"/>
                                          <a:sym typeface="Wingdings" pitchFamily="2" charset="2"/>
                                        </a:rPr>
                                        <m:t>𝑖</m:t>
                                      </m:r>
                                    </m:sub>
                                  </m:sSub>
                                  <m:r>
                                    <a:rPr lang="es-ES" sz="2000" i="1">
                                      <a:latin typeface="Cambria Math" panose="02040503050406030204" pitchFamily="18" charset="0"/>
                                      <a:sym typeface="Wingdings" pitchFamily="2" charset="2"/>
                                    </a:rPr>
                                    <m:t>−</m:t>
                                  </m:r>
                                  <m:r>
                                    <a:rPr lang="es-ES" sz="2000" i="1">
                                      <a:latin typeface="Cambria Math" panose="02040503050406030204" pitchFamily="18" charset="0"/>
                                      <a:sym typeface="Wingdings" pitchFamily="2" charset="2"/>
                                    </a:rPr>
                                    <m:t>𝜇</m:t>
                                  </m:r>
                                </m:e>
                              </m:d>
                            </m:e>
                            <m:sup>
                              <m:r>
                                <a:rPr lang="es-ES" sz="2000" i="1">
                                  <a:latin typeface="Cambria Math" panose="02040503050406030204" pitchFamily="18" charset="0"/>
                                  <a:sym typeface="Wingdings" pitchFamily="2" charset="2"/>
                                </a:rPr>
                                <m:t>2</m:t>
                              </m:r>
                            </m:sup>
                          </m:sSup>
                          <m:r>
                            <a:rPr lang="es-ES" sz="2000" i="1">
                              <a:latin typeface="Cambria Math" panose="02040503050406030204" pitchFamily="18" charset="0"/>
                              <a:sym typeface="Wingdings" pitchFamily="2" charset="2"/>
                            </a:rPr>
                            <m:t>+2</m:t>
                          </m:r>
                          <m:d>
                            <m:dPr>
                              <m:ctrlPr>
                                <a:rPr lang="es-ES" sz="2000" i="1">
                                  <a:latin typeface="Cambria Math" panose="02040503050406030204" pitchFamily="18" charset="0"/>
                                  <a:sym typeface="Wingdings" pitchFamily="2" charset="2"/>
                                </a:rPr>
                              </m:ctrlPr>
                            </m:dPr>
                            <m:e>
                              <m:r>
                                <a:rPr lang="es-ES" sz="2000" i="1">
                                  <a:latin typeface="Cambria Math" panose="02040503050406030204" pitchFamily="18" charset="0"/>
                                  <a:sym typeface="Wingdings" pitchFamily="2" charset="2"/>
                                </a:rPr>
                                <m:t>𝜇</m:t>
                              </m:r>
                              <m:r>
                                <a:rPr lang="es-ES" sz="2000" i="1">
                                  <a:latin typeface="Cambria Math" panose="02040503050406030204" pitchFamily="18" charset="0"/>
                                  <a:sym typeface="Wingdings" pitchFamily="2" charset="2"/>
                                </a:rPr>
                                <m:t>−</m:t>
                              </m:r>
                              <m:acc>
                                <m:accPr>
                                  <m:chr m:val="̅"/>
                                  <m:ctrlPr>
                                    <a:rPr lang="es-ES" sz="2000" i="1">
                                      <a:latin typeface="Cambria Math" panose="02040503050406030204" pitchFamily="18" charset="0"/>
                                      <a:sym typeface="Wingdings" pitchFamily="2" charset="2"/>
                                    </a:rPr>
                                  </m:ctrlPr>
                                </m:accPr>
                                <m:e>
                                  <m:r>
                                    <a:rPr lang="es-ES" sz="2000" i="1">
                                      <a:latin typeface="Cambria Math" panose="02040503050406030204" pitchFamily="18" charset="0"/>
                                      <a:sym typeface="Wingdings" pitchFamily="2" charset="2"/>
                                    </a:rPr>
                                    <m:t>𝑥</m:t>
                                  </m:r>
                                </m:e>
                              </m:acc>
                            </m:e>
                          </m:d>
                          <m:nary>
                            <m:naryPr>
                              <m:chr m:val="∑"/>
                              <m:ctrlPr>
                                <a:rPr lang="es-ES" sz="2000" i="1" smtClean="0">
                                  <a:latin typeface="Cambria Math" panose="02040503050406030204" pitchFamily="18" charset="0"/>
                                  <a:sym typeface="Wingdings" pitchFamily="2" charset="2"/>
                                </a:rPr>
                              </m:ctrlPr>
                            </m:naryPr>
                            <m:sub>
                              <m:r>
                                <m:rPr>
                                  <m:brk m:alnAt="23"/>
                                </m:rPr>
                                <a:rPr lang="es-ES" sz="2000" b="0" i="1" smtClean="0">
                                  <a:latin typeface="Cambria Math" panose="02040503050406030204" pitchFamily="18" charset="0"/>
                                  <a:sym typeface="Wingdings" pitchFamily="2" charset="2"/>
                                </a:rPr>
                                <m:t>𝑖</m:t>
                              </m:r>
                              <m:r>
                                <a:rPr lang="es-ES" sz="2000" b="0" i="1" smtClean="0">
                                  <a:latin typeface="Cambria Math" panose="02040503050406030204" pitchFamily="18" charset="0"/>
                                  <a:sym typeface="Wingdings" pitchFamily="2" charset="2"/>
                                </a:rPr>
                                <m:t>=1</m:t>
                              </m:r>
                            </m:sub>
                            <m:sup>
                              <m:r>
                                <a:rPr lang="es-ES" sz="2000" b="0" i="1" smtClean="0">
                                  <a:latin typeface="Cambria Math" panose="02040503050406030204" pitchFamily="18" charset="0"/>
                                  <a:sym typeface="Wingdings" pitchFamily="2" charset="2"/>
                                </a:rPr>
                                <m:t>𝑛</m:t>
                              </m:r>
                            </m:sup>
                            <m:e>
                              <m:r>
                                <a:rPr lang="es-ES" sz="2000" b="0" i="1" smtClean="0">
                                  <a:latin typeface="Cambria Math" panose="02040503050406030204" pitchFamily="18" charset="0"/>
                                  <a:sym typeface="Wingdings" pitchFamily="2" charset="2"/>
                                </a:rPr>
                                <m:t>(</m:t>
                              </m:r>
                              <m:sSub>
                                <m:sSubPr>
                                  <m:ctrlPr>
                                    <a:rPr lang="es-ES" sz="2000" b="0" i="1" smtClean="0">
                                      <a:latin typeface="Cambria Math" panose="02040503050406030204" pitchFamily="18" charset="0"/>
                                      <a:sym typeface="Wingdings" pitchFamily="2" charset="2"/>
                                    </a:rPr>
                                  </m:ctrlPr>
                                </m:sSubPr>
                                <m:e>
                                  <m:r>
                                    <a:rPr lang="es-ES" sz="2000" b="0" i="1" smtClean="0">
                                      <a:latin typeface="Cambria Math" panose="02040503050406030204" pitchFamily="18" charset="0"/>
                                      <a:sym typeface="Wingdings" pitchFamily="2" charset="2"/>
                                    </a:rPr>
                                    <m:t>𝑋</m:t>
                                  </m:r>
                                </m:e>
                                <m:sub>
                                  <m:r>
                                    <a:rPr lang="es-ES" sz="2000" b="0" i="1" smtClean="0">
                                      <a:latin typeface="Cambria Math" panose="02040503050406030204" pitchFamily="18" charset="0"/>
                                      <a:sym typeface="Wingdings" pitchFamily="2" charset="2"/>
                                    </a:rPr>
                                    <m:t>𝑖</m:t>
                                  </m:r>
                                </m:sub>
                              </m:sSub>
                              <m:r>
                                <a:rPr lang="es-ES" sz="2000" b="0" i="1" smtClean="0">
                                  <a:latin typeface="Cambria Math" panose="02040503050406030204" pitchFamily="18" charset="0"/>
                                  <a:sym typeface="Wingdings" pitchFamily="2" charset="2"/>
                                </a:rPr>
                                <m:t>−</m:t>
                              </m:r>
                              <m:r>
                                <a:rPr lang="es-ES" sz="2000" b="0" i="1" smtClean="0">
                                  <a:latin typeface="Cambria Math" panose="02040503050406030204" pitchFamily="18" charset="0"/>
                                  <a:sym typeface="Wingdings" pitchFamily="2" charset="2"/>
                                </a:rPr>
                                <m:t>𝜇</m:t>
                              </m:r>
                              <m:r>
                                <a:rPr lang="es-ES" sz="2000" b="0" i="1" smtClean="0">
                                  <a:latin typeface="Cambria Math" panose="02040503050406030204" pitchFamily="18" charset="0"/>
                                  <a:sym typeface="Wingdings" pitchFamily="2" charset="2"/>
                                </a:rPr>
                                <m:t>)</m:t>
                              </m:r>
                            </m:e>
                          </m:nary>
                          <m:r>
                            <a:rPr lang="es-ES" sz="2000" i="1">
                              <a:latin typeface="Cambria Math" panose="02040503050406030204" pitchFamily="18" charset="0"/>
                              <a:sym typeface="Wingdings" pitchFamily="2" charset="2"/>
                            </a:rPr>
                            <m:t>+</m:t>
                          </m:r>
                          <m:r>
                            <a:rPr lang="es-ES" sz="2000" b="0" i="1" smtClean="0">
                              <a:latin typeface="Cambria Math" panose="02040503050406030204" pitchFamily="18" charset="0"/>
                              <a:sym typeface="Wingdings" pitchFamily="2" charset="2"/>
                            </a:rPr>
                            <m:t>𝑛</m:t>
                          </m:r>
                          <m:sSup>
                            <m:sSupPr>
                              <m:ctrlPr>
                                <a:rPr lang="es-ES" sz="2000" i="1">
                                  <a:latin typeface="Cambria Math" panose="02040503050406030204" pitchFamily="18" charset="0"/>
                                  <a:sym typeface="Wingdings" pitchFamily="2" charset="2"/>
                                </a:rPr>
                              </m:ctrlPr>
                            </m:sSupPr>
                            <m:e>
                              <m:d>
                                <m:dPr>
                                  <m:ctrlPr>
                                    <a:rPr lang="es-ES" sz="2000" i="1">
                                      <a:latin typeface="Cambria Math" panose="02040503050406030204" pitchFamily="18" charset="0"/>
                                      <a:sym typeface="Wingdings" pitchFamily="2" charset="2"/>
                                    </a:rPr>
                                  </m:ctrlPr>
                                </m:dPr>
                                <m:e>
                                  <m:r>
                                    <a:rPr lang="es-ES" sz="2000" i="1">
                                      <a:latin typeface="Cambria Math" panose="02040503050406030204" pitchFamily="18" charset="0"/>
                                      <a:sym typeface="Wingdings" pitchFamily="2" charset="2"/>
                                    </a:rPr>
                                    <m:t>𝜇</m:t>
                                  </m:r>
                                  <m:r>
                                    <a:rPr lang="es-ES" sz="2000" i="1">
                                      <a:latin typeface="Cambria Math" panose="02040503050406030204" pitchFamily="18" charset="0"/>
                                      <a:sym typeface="Wingdings" pitchFamily="2" charset="2"/>
                                    </a:rPr>
                                    <m:t>−</m:t>
                                  </m:r>
                                  <m:acc>
                                    <m:accPr>
                                      <m:chr m:val="̅"/>
                                      <m:ctrlPr>
                                        <a:rPr lang="es-ES" sz="2000" i="1">
                                          <a:latin typeface="Cambria Math" panose="02040503050406030204" pitchFamily="18" charset="0"/>
                                          <a:sym typeface="Wingdings" pitchFamily="2" charset="2"/>
                                        </a:rPr>
                                      </m:ctrlPr>
                                    </m:accPr>
                                    <m:e>
                                      <m:r>
                                        <a:rPr lang="es-ES" sz="2000" i="1">
                                          <a:latin typeface="Cambria Math" panose="02040503050406030204" pitchFamily="18" charset="0"/>
                                          <a:sym typeface="Wingdings" pitchFamily="2" charset="2"/>
                                        </a:rPr>
                                        <m:t>𝑥</m:t>
                                      </m:r>
                                    </m:e>
                                  </m:acc>
                                </m:e>
                              </m:d>
                            </m:e>
                            <m:sup>
                              <m:r>
                                <a:rPr lang="es-ES" sz="2000" i="1">
                                  <a:latin typeface="Cambria Math" panose="02040503050406030204" pitchFamily="18" charset="0"/>
                                  <a:sym typeface="Wingdings" pitchFamily="2" charset="2"/>
                                </a:rPr>
                                <m:t>2</m:t>
                              </m:r>
                            </m:sup>
                          </m:sSup>
                          <m:r>
                            <a:rPr lang="es-ES" sz="2000" i="1">
                              <a:latin typeface="Cambria Math" panose="02040503050406030204" pitchFamily="18" charset="0"/>
                              <a:sym typeface="Wingdings" pitchFamily="2" charset="2"/>
                            </a:rPr>
                            <m:t>)</m:t>
                          </m:r>
                        </m:e>
                      </m:nary>
                    </m:oMath>
                    <m:oMath xmlns:m="http://schemas.openxmlformats.org/officeDocument/2006/math">
                      <m:f>
                        <m:fPr>
                          <m:ctrlPr>
                            <a:rPr lang="es-ES" sz="2000" b="0" i="1" smtClean="0">
                              <a:latin typeface="Cambria Math" panose="02040503050406030204" pitchFamily="18" charset="0"/>
                              <a:sym typeface="Wingdings" pitchFamily="2" charset="2"/>
                            </a:rPr>
                          </m:ctrlPr>
                        </m:fPr>
                        <m:num>
                          <m:r>
                            <a:rPr lang="es-ES" sz="2000" b="0" i="1" smtClean="0">
                              <a:latin typeface="Cambria Math" panose="02040503050406030204" pitchFamily="18" charset="0"/>
                              <a:sym typeface="Wingdings" pitchFamily="2" charset="2"/>
                            </a:rPr>
                            <m:t>1</m:t>
                          </m:r>
                        </m:num>
                        <m:den>
                          <m:r>
                            <a:rPr lang="es-ES" sz="2000" b="0" i="1" smtClean="0">
                              <a:latin typeface="Cambria Math" panose="02040503050406030204" pitchFamily="18" charset="0"/>
                              <a:sym typeface="Wingdings" pitchFamily="2" charset="2"/>
                            </a:rPr>
                            <m:t>𝑛</m:t>
                          </m:r>
                        </m:den>
                      </m:f>
                      <m:r>
                        <a:rPr lang="es-ES" sz="2000" b="0" i="1" smtClean="0">
                          <a:latin typeface="Cambria Math" panose="02040503050406030204" pitchFamily="18" charset="0"/>
                          <a:sym typeface="Wingdings" pitchFamily="2" charset="2"/>
                        </a:rPr>
                        <m:t>𝐸</m:t>
                      </m:r>
                      <m:r>
                        <a:rPr lang="es-ES" sz="2000" b="0" i="1" smtClean="0">
                          <a:latin typeface="Cambria Math" panose="02040503050406030204" pitchFamily="18" charset="0"/>
                          <a:sym typeface="Wingdings" pitchFamily="2" charset="2"/>
                        </a:rPr>
                        <m:t>(</m:t>
                      </m:r>
                      <m:nary>
                        <m:naryPr>
                          <m:chr m:val="∑"/>
                          <m:limLoc m:val="subSup"/>
                          <m:ctrlPr>
                            <a:rPr lang="es-ES" sz="2000" b="0" i="1" smtClean="0">
                              <a:latin typeface="Cambria Math" panose="02040503050406030204" pitchFamily="18" charset="0"/>
                              <a:sym typeface="Wingdings" pitchFamily="2" charset="2"/>
                            </a:rPr>
                          </m:ctrlPr>
                        </m:naryPr>
                        <m:sub>
                          <m:r>
                            <m:rPr>
                              <m:brk m:alnAt="25"/>
                            </m:rPr>
                            <a:rPr lang="es-ES" sz="2000" b="0" i="1" smtClean="0">
                              <a:latin typeface="Cambria Math" panose="02040503050406030204" pitchFamily="18" charset="0"/>
                              <a:sym typeface="Wingdings" pitchFamily="2" charset="2"/>
                            </a:rPr>
                            <m:t>𝑖</m:t>
                          </m:r>
                          <m:r>
                            <a:rPr lang="es-ES" sz="2000" b="0" i="1" smtClean="0">
                              <a:latin typeface="Cambria Math" panose="02040503050406030204" pitchFamily="18" charset="0"/>
                              <a:sym typeface="Wingdings" pitchFamily="2" charset="2"/>
                            </a:rPr>
                            <m:t>=1</m:t>
                          </m:r>
                        </m:sub>
                        <m:sup>
                          <m:r>
                            <a:rPr lang="es-ES" sz="2000" b="0" i="1" smtClean="0">
                              <a:latin typeface="Cambria Math" panose="02040503050406030204" pitchFamily="18" charset="0"/>
                              <a:sym typeface="Wingdings" pitchFamily="2" charset="2"/>
                            </a:rPr>
                            <m:t>𝑛</m:t>
                          </m:r>
                        </m:sup>
                        <m:e>
                          <m:sSup>
                            <m:sSupPr>
                              <m:ctrlPr>
                                <a:rPr lang="es-ES" sz="2000" b="0" i="1" smtClean="0">
                                  <a:latin typeface="Cambria Math" panose="02040503050406030204" pitchFamily="18" charset="0"/>
                                  <a:sym typeface="Wingdings" pitchFamily="2" charset="2"/>
                                </a:rPr>
                              </m:ctrlPr>
                            </m:sSupPr>
                            <m:e>
                              <m:d>
                                <m:dPr>
                                  <m:ctrlPr>
                                    <a:rPr lang="es-ES" sz="2000" b="0" i="1" smtClean="0">
                                      <a:latin typeface="Cambria Math" panose="02040503050406030204" pitchFamily="18" charset="0"/>
                                      <a:sym typeface="Wingdings" pitchFamily="2" charset="2"/>
                                    </a:rPr>
                                  </m:ctrlPr>
                                </m:dPr>
                                <m:e>
                                  <m:sSub>
                                    <m:sSubPr>
                                      <m:ctrlPr>
                                        <a:rPr lang="es-ES" sz="2000" b="0" i="1" smtClean="0">
                                          <a:latin typeface="Cambria Math" panose="02040503050406030204" pitchFamily="18" charset="0"/>
                                          <a:sym typeface="Wingdings" pitchFamily="2" charset="2"/>
                                        </a:rPr>
                                      </m:ctrlPr>
                                    </m:sSubPr>
                                    <m:e>
                                      <m:r>
                                        <a:rPr lang="es-ES" sz="2000" b="0" i="1" smtClean="0">
                                          <a:latin typeface="Cambria Math" panose="02040503050406030204" pitchFamily="18" charset="0"/>
                                          <a:sym typeface="Wingdings" pitchFamily="2" charset="2"/>
                                        </a:rPr>
                                        <m:t>𝑋</m:t>
                                      </m:r>
                                    </m:e>
                                    <m:sub>
                                      <m:r>
                                        <a:rPr lang="es-ES" sz="2000" b="0" i="1" smtClean="0">
                                          <a:latin typeface="Cambria Math" panose="02040503050406030204" pitchFamily="18" charset="0"/>
                                          <a:sym typeface="Wingdings" pitchFamily="2" charset="2"/>
                                        </a:rPr>
                                        <m:t>𝑖</m:t>
                                      </m:r>
                                    </m:sub>
                                  </m:sSub>
                                  <m:r>
                                    <a:rPr lang="es-ES" sz="2000" b="0" i="1" smtClean="0">
                                      <a:latin typeface="Cambria Math" panose="02040503050406030204" pitchFamily="18" charset="0"/>
                                      <a:sym typeface="Wingdings" pitchFamily="2" charset="2"/>
                                    </a:rPr>
                                    <m:t>−</m:t>
                                  </m:r>
                                  <m:r>
                                    <a:rPr lang="es-ES" sz="2000" b="0" i="1" smtClean="0">
                                      <a:latin typeface="Cambria Math" panose="02040503050406030204" pitchFamily="18" charset="0"/>
                                      <a:sym typeface="Wingdings" pitchFamily="2" charset="2"/>
                                    </a:rPr>
                                    <m:t>𝜇</m:t>
                                  </m:r>
                                </m:e>
                              </m:d>
                            </m:e>
                            <m:sup>
                              <m:r>
                                <a:rPr lang="es-ES" sz="2000" b="0" i="1" smtClean="0">
                                  <a:latin typeface="Cambria Math" panose="02040503050406030204" pitchFamily="18" charset="0"/>
                                  <a:sym typeface="Wingdings" pitchFamily="2" charset="2"/>
                                </a:rPr>
                                <m:t>2</m:t>
                              </m:r>
                            </m:sup>
                          </m:sSup>
                          <m:r>
                            <a:rPr lang="es-ES" sz="2000" b="0" i="1" smtClean="0">
                              <a:latin typeface="Cambria Math" panose="02040503050406030204" pitchFamily="18" charset="0"/>
                              <a:sym typeface="Wingdings" pitchFamily="2" charset="2"/>
                            </a:rPr>
                            <m:t>−</m:t>
                          </m:r>
                          <m:r>
                            <a:rPr lang="es-ES" sz="2000" b="0" i="1" smtClean="0">
                              <a:latin typeface="Cambria Math" panose="02040503050406030204" pitchFamily="18" charset="0"/>
                              <a:sym typeface="Wingdings" pitchFamily="2" charset="2"/>
                            </a:rPr>
                            <m:t>𝑛</m:t>
                          </m:r>
                          <m:sSup>
                            <m:sSupPr>
                              <m:ctrlPr>
                                <a:rPr lang="es-ES" sz="2000" b="0" i="1" smtClean="0">
                                  <a:latin typeface="Cambria Math" panose="02040503050406030204" pitchFamily="18" charset="0"/>
                                  <a:sym typeface="Wingdings" pitchFamily="2" charset="2"/>
                                </a:rPr>
                              </m:ctrlPr>
                            </m:sSupPr>
                            <m:e>
                              <m:d>
                                <m:dPr>
                                  <m:ctrlPr>
                                    <a:rPr lang="es-ES" sz="2000" b="0" i="1" smtClean="0">
                                      <a:latin typeface="Cambria Math" panose="02040503050406030204" pitchFamily="18" charset="0"/>
                                      <a:sym typeface="Wingdings" pitchFamily="2" charset="2"/>
                                    </a:rPr>
                                  </m:ctrlPr>
                                </m:dPr>
                                <m:e>
                                  <m:r>
                                    <a:rPr lang="es-ES" sz="2000" b="0" i="1" smtClean="0">
                                      <a:latin typeface="Cambria Math" panose="02040503050406030204" pitchFamily="18" charset="0"/>
                                      <a:sym typeface="Wingdings" pitchFamily="2" charset="2"/>
                                    </a:rPr>
                                    <m:t>𝜇</m:t>
                                  </m:r>
                                  <m:r>
                                    <a:rPr lang="es-ES" sz="2000" b="0" i="1" smtClean="0">
                                      <a:latin typeface="Cambria Math" panose="02040503050406030204" pitchFamily="18" charset="0"/>
                                      <a:sym typeface="Wingdings" pitchFamily="2" charset="2"/>
                                    </a:rPr>
                                    <m:t>−</m:t>
                                  </m:r>
                                  <m:acc>
                                    <m:accPr>
                                      <m:chr m:val="̅"/>
                                      <m:ctrlPr>
                                        <a:rPr lang="es-ES" sz="2000" b="0" i="1" smtClean="0">
                                          <a:latin typeface="Cambria Math" panose="02040503050406030204" pitchFamily="18" charset="0"/>
                                          <a:sym typeface="Wingdings" pitchFamily="2" charset="2"/>
                                        </a:rPr>
                                      </m:ctrlPr>
                                    </m:accPr>
                                    <m:e>
                                      <m:r>
                                        <a:rPr lang="es-ES" sz="2000" b="0" i="1" smtClean="0">
                                          <a:latin typeface="Cambria Math" panose="02040503050406030204" pitchFamily="18" charset="0"/>
                                          <a:sym typeface="Wingdings" pitchFamily="2" charset="2"/>
                                        </a:rPr>
                                        <m:t>𝑥</m:t>
                                      </m:r>
                                    </m:e>
                                  </m:acc>
                                </m:e>
                              </m:d>
                            </m:e>
                            <m:sup>
                              <m:r>
                                <a:rPr lang="es-ES" sz="2000" b="0" i="1" smtClean="0">
                                  <a:latin typeface="Cambria Math" panose="02040503050406030204" pitchFamily="18" charset="0"/>
                                  <a:sym typeface="Wingdings" pitchFamily="2" charset="2"/>
                                </a:rPr>
                                <m:t>2</m:t>
                              </m:r>
                            </m:sup>
                          </m:sSup>
                          <m:r>
                            <a:rPr lang="es-ES" sz="2000" b="0" i="1" smtClean="0">
                              <a:latin typeface="Cambria Math" panose="02040503050406030204" pitchFamily="18" charset="0"/>
                              <a:sym typeface="Wingdings" pitchFamily="2" charset="2"/>
                            </a:rPr>
                            <m:t>)=</m:t>
                          </m:r>
                        </m:e>
                      </m:nary>
                      <m:r>
                        <a:rPr lang="es-ES" sz="2000" b="0" i="1" smtClean="0">
                          <a:latin typeface="Cambria Math" panose="02040503050406030204" pitchFamily="18" charset="0"/>
                          <a:sym typeface="Wingdings" pitchFamily="2" charset="2"/>
                        </a:rPr>
                        <m:t> </m:t>
                      </m:r>
                      <m:f>
                        <m:fPr>
                          <m:ctrlPr>
                            <a:rPr lang="es-ES" sz="2000" b="0" i="1" smtClean="0">
                              <a:latin typeface="Cambria Math" panose="02040503050406030204" pitchFamily="18" charset="0"/>
                              <a:sym typeface="Wingdings" pitchFamily="2" charset="2"/>
                            </a:rPr>
                          </m:ctrlPr>
                        </m:fPr>
                        <m:num>
                          <m:r>
                            <a:rPr lang="es-ES" sz="2000" b="0" i="1" smtClean="0">
                              <a:latin typeface="Cambria Math" panose="02040503050406030204" pitchFamily="18" charset="0"/>
                              <a:sym typeface="Wingdings" pitchFamily="2" charset="2"/>
                            </a:rPr>
                            <m:t>1</m:t>
                          </m:r>
                        </m:num>
                        <m:den>
                          <m:r>
                            <a:rPr lang="es-ES" sz="2000" b="0" i="1" smtClean="0">
                              <a:latin typeface="Cambria Math" panose="02040503050406030204" pitchFamily="18" charset="0"/>
                              <a:sym typeface="Wingdings" pitchFamily="2" charset="2"/>
                            </a:rPr>
                            <m:t>𝑛</m:t>
                          </m:r>
                        </m:den>
                      </m:f>
                      <m:d>
                        <m:dPr>
                          <m:begChr m:val="["/>
                          <m:endChr m:val="]"/>
                          <m:ctrlPr>
                            <a:rPr lang="es-ES" sz="2000" b="0" i="1" smtClean="0">
                              <a:latin typeface="Cambria Math" panose="02040503050406030204" pitchFamily="18" charset="0"/>
                              <a:sym typeface="Wingdings" pitchFamily="2" charset="2"/>
                            </a:rPr>
                          </m:ctrlPr>
                        </m:dPr>
                        <m:e>
                          <m:r>
                            <a:rPr lang="es-ES" sz="2000" b="0" i="1" smtClean="0">
                              <a:latin typeface="Cambria Math" panose="02040503050406030204" pitchFamily="18" charset="0"/>
                              <a:sym typeface="Wingdings" pitchFamily="2" charset="2"/>
                            </a:rPr>
                            <m:t>𝑛</m:t>
                          </m:r>
                          <m:sSup>
                            <m:sSupPr>
                              <m:ctrlPr>
                                <a:rPr lang="es-ES" sz="2000" b="0" i="1" smtClean="0">
                                  <a:latin typeface="Cambria Math" panose="02040503050406030204" pitchFamily="18" charset="0"/>
                                  <a:sym typeface="Wingdings" pitchFamily="2" charset="2"/>
                                </a:rPr>
                              </m:ctrlPr>
                            </m:sSupPr>
                            <m:e>
                              <m:r>
                                <a:rPr lang="es-ES" sz="2000" b="0" i="1" smtClean="0">
                                  <a:latin typeface="Cambria Math" panose="02040503050406030204" pitchFamily="18" charset="0"/>
                                  <a:sym typeface="Wingdings" pitchFamily="2" charset="2"/>
                                </a:rPr>
                                <m:t>𝜎</m:t>
                              </m:r>
                            </m:e>
                            <m:sup>
                              <m:r>
                                <a:rPr lang="es-ES" sz="2000" b="0" i="1" smtClean="0">
                                  <a:latin typeface="Cambria Math" panose="02040503050406030204" pitchFamily="18" charset="0"/>
                                  <a:sym typeface="Wingdings" pitchFamily="2" charset="2"/>
                                </a:rPr>
                                <m:t>2</m:t>
                              </m:r>
                            </m:sup>
                          </m:sSup>
                          <m:r>
                            <a:rPr lang="es-ES" sz="2000" b="0" i="1" smtClean="0">
                              <a:latin typeface="Cambria Math" panose="02040503050406030204" pitchFamily="18" charset="0"/>
                              <a:sym typeface="Wingdings" pitchFamily="2" charset="2"/>
                            </a:rPr>
                            <m:t>−</m:t>
                          </m:r>
                          <m:r>
                            <a:rPr lang="es-ES" sz="2000" b="0" i="1" smtClean="0">
                              <a:latin typeface="Cambria Math" panose="02040503050406030204" pitchFamily="18" charset="0"/>
                              <a:sym typeface="Wingdings" pitchFamily="2" charset="2"/>
                            </a:rPr>
                            <m:t>𝑛</m:t>
                          </m:r>
                          <m:r>
                            <a:rPr lang="es-ES" sz="2000" b="0" i="1" smtClean="0">
                              <a:latin typeface="Cambria Math" panose="02040503050406030204" pitchFamily="18" charset="0"/>
                              <a:sym typeface="Wingdings" pitchFamily="2" charset="2"/>
                            </a:rPr>
                            <m:t> </m:t>
                          </m:r>
                          <m:r>
                            <a:rPr lang="es-ES" sz="2000" b="0" i="1" smtClean="0">
                              <a:latin typeface="Cambria Math" panose="02040503050406030204" pitchFamily="18" charset="0"/>
                              <a:sym typeface="Wingdings" pitchFamily="2" charset="2"/>
                            </a:rPr>
                            <m:t>𝑣𝑎𝑟</m:t>
                          </m:r>
                          <m:d>
                            <m:dPr>
                              <m:ctrlPr>
                                <a:rPr lang="es-ES" sz="2000" b="0" i="1" smtClean="0">
                                  <a:latin typeface="Cambria Math" panose="02040503050406030204" pitchFamily="18" charset="0"/>
                                  <a:sym typeface="Wingdings" pitchFamily="2" charset="2"/>
                                </a:rPr>
                              </m:ctrlPr>
                            </m:dPr>
                            <m:e>
                              <m:acc>
                                <m:accPr>
                                  <m:chr m:val="̅"/>
                                  <m:ctrlPr>
                                    <a:rPr lang="es-ES" sz="2000" b="0" i="1" smtClean="0">
                                      <a:latin typeface="Cambria Math" panose="02040503050406030204" pitchFamily="18" charset="0"/>
                                      <a:sym typeface="Wingdings" pitchFamily="2" charset="2"/>
                                    </a:rPr>
                                  </m:ctrlPr>
                                </m:accPr>
                                <m:e>
                                  <m:r>
                                    <a:rPr lang="es-ES" sz="2000" b="0" i="1" smtClean="0">
                                      <a:latin typeface="Cambria Math" panose="02040503050406030204" pitchFamily="18" charset="0"/>
                                      <a:sym typeface="Wingdings" pitchFamily="2" charset="2"/>
                                    </a:rPr>
                                    <m:t>𝑥</m:t>
                                  </m:r>
                                </m:e>
                              </m:acc>
                            </m:e>
                          </m:d>
                        </m:e>
                      </m:d>
                      <m:r>
                        <a:rPr lang="es-ES" sz="2000" b="0" i="1" smtClean="0">
                          <a:latin typeface="Cambria Math" panose="02040503050406030204" pitchFamily="18" charset="0"/>
                          <a:sym typeface="Wingdings" pitchFamily="2" charset="2"/>
                        </a:rPr>
                        <m:t>=</m:t>
                      </m:r>
                      <m:f>
                        <m:fPr>
                          <m:ctrlPr>
                            <a:rPr lang="es-ES" sz="2000" b="0" i="1" smtClean="0">
                              <a:latin typeface="Cambria Math" panose="02040503050406030204" pitchFamily="18" charset="0"/>
                              <a:sym typeface="Wingdings" pitchFamily="2" charset="2"/>
                            </a:rPr>
                          </m:ctrlPr>
                        </m:fPr>
                        <m:num>
                          <m:r>
                            <a:rPr lang="es-ES" sz="2000" b="0" i="1" smtClean="0">
                              <a:latin typeface="Cambria Math" panose="02040503050406030204" pitchFamily="18" charset="0"/>
                              <a:sym typeface="Wingdings" pitchFamily="2" charset="2"/>
                            </a:rPr>
                            <m:t>1</m:t>
                          </m:r>
                        </m:num>
                        <m:den>
                          <m:r>
                            <a:rPr lang="es-ES" sz="2000" b="0" i="1" smtClean="0">
                              <a:latin typeface="Cambria Math" panose="02040503050406030204" pitchFamily="18" charset="0"/>
                              <a:sym typeface="Wingdings" pitchFamily="2" charset="2"/>
                            </a:rPr>
                            <m:t>𝑛</m:t>
                          </m:r>
                        </m:den>
                      </m:f>
                      <m:d>
                        <m:dPr>
                          <m:begChr m:val="["/>
                          <m:endChr m:val="]"/>
                          <m:ctrlPr>
                            <a:rPr lang="es-ES" sz="2000" b="0" i="1" smtClean="0">
                              <a:latin typeface="Cambria Math" panose="02040503050406030204" pitchFamily="18" charset="0"/>
                              <a:sym typeface="Wingdings" pitchFamily="2" charset="2"/>
                            </a:rPr>
                          </m:ctrlPr>
                        </m:dPr>
                        <m:e>
                          <m:r>
                            <a:rPr lang="es-ES" sz="2000" b="0" i="1" smtClean="0">
                              <a:latin typeface="Cambria Math" panose="02040503050406030204" pitchFamily="18" charset="0"/>
                              <a:sym typeface="Wingdings" pitchFamily="2" charset="2"/>
                            </a:rPr>
                            <m:t>𝑛</m:t>
                          </m:r>
                          <m:sSup>
                            <m:sSupPr>
                              <m:ctrlPr>
                                <a:rPr lang="es-ES" sz="2000" b="0" i="1" smtClean="0">
                                  <a:latin typeface="Cambria Math" panose="02040503050406030204" pitchFamily="18" charset="0"/>
                                  <a:sym typeface="Wingdings" pitchFamily="2" charset="2"/>
                                </a:rPr>
                              </m:ctrlPr>
                            </m:sSupPr>
                            <m:e>
                              <m:r>
                                <a:rPr lang="es-ES" sz="2000" b="0" i="1" smtClean="0">
                                  <a:latin typeface="Cambria Math" panose="02040503050406030204" pitchFamily="18" charset="0"/>
                                  <a:sym typeface="Wingdings" pitchFamily="2" charset="2"/>
                                </a:rPr>
                                <m:t>𝜎</m:t>
                              </m:r>
                            </m:e>
                            <m:sup>
                              <m:r>
                                <a:rPr lang="es-ES" sz="2000" b="0" i="1" smtClean="0">
                                  <a:latin typeface="Cambria Math" panose="02040503050406030204" pitchFamily="18" charset="0"/>
                                  <a:sym typeface="Wingdings" pitchFamily="2" charset="2"/>
                                </a:rPr>
                                <m:t>2</m:t>
                              </m:r>
                            </m:sup>
                          </m:sSup>
                          <m:r>
                            <a:rPr lang="es-ES" sz="2000" b="0" i="1" smtClean="0">
                              <a:latin typeface="Cambria Math" panose="02040503050406030204" pitchFamily="18" charset="0"/>
                              <a:sym typeface="Wingdings" pitchFamily="2" charset="2"/>
                            </a:rPr>
                            <m:t>−</m:t>
                          </m:r>
                          <m:f>
                            <m:fPr>
                              <m:ctrlPr>
                                <a:rPr lang="es-ES" sz="2000" b="0" i="1" smtClean="0">
                                  <a:latin typeface="Cambria Math" panose="02040503050406030204" pitchFamily="18" charset="0"/>
                                  <a:sym typeface="Wingdings" pitchFamily="2" charset="2"/>
                                </a:rPr>
                              </m:ctrlPr>
                            </m:fPr>
                            <m:num>
                              <m:r>
                                <a:rPr lang="es-ES" sz="2000" b="0" i="1" smtClean="0">
                                  <a:latin typeface="Cambria Math" panose="02040503050406030204" pitchFamily="18" charset="0"/>
                                  <a:sym typeface="Wingdings" pitchFamily="2" charset="2"/>
                                </a:rPr>
                                <m:t>𝑛</m:t>
                              </m:r>
                              <m:sSup>
                                <m:sSupPr>
                                  <m:ctrlPr>
                                    <a:rPr lang="es-ES" sz="2000" b="0" i="1" smtClean="0">
                                      <a:latin typeface="Cambria Math" panose="02040503050406030204" pitchFamily="18" charset="0"/>
                                      <a:sym typeface="Wingdings" pitchFamily="2" charset="2"/>
                                    </a:rPr>
                                  </m:ctrlPr>
                                </m:sSupPr>
                                <m:e>
                                  <m:r>
                                    <a:rPr lang="es-ES" sz="2000" b="0" i="1" smtClean="0">
                                      <a:latin typeface="Cambria Math" panose="02040503050406030204" pitchFamily="18" charset="0"/>
                                      <a:sym typeface="Wingdings" pitchFamily="2" charset="2"/>
                                    </a:rPr>
                                    <m:t>𝜎</m:t>
                                  </m:r>
                                </m:e>
                                <m:sup>
                                  <m:r>
                                    <a:rPr lang="es-ES" sz="2000" b="0" i="1" smtClean="0">
                                      <a:latin typeface="Cambria Math" panose="02040503050406030204" pitchFamily="18" charset="0"/>
                                      <a:sym typeface="Wingdings" pitchFamily="2" charset="2"/>
                                    </a:rPr>
                                    <m:t>2</m:t>
                                  </m:r>
                                </m:sup>
                              </m:sSup>
                            </m:num>
                            <m:den>
                              <m:r>
                                <a:rPr lang="es-ES" sz="2000" b="0" i="1" smtClean="0">
                                  <a:latin typeface="Cambria Math" panose="02040503050406030204" pitchFamily="18" charset="0"/>
                                  <a:sym typeface="Wingdings" pitchFamily="2" charset="2"/>
                                </a:rPr>
                                <m:t>𝑛</m:t>
                              </m:r>
                            </m:den>
                          </m:f>
                        </m:e>
                      </m:d>
                      <m:r>
                        <a:rPr lang="es-ES" sz="2000" b="0" i="1" smtClean="0">
                          <a:latin typeface="Cambria Math" panose="02040503050406030204" pitchFamily="18" charset="0"/>
                          <a:sym typeface="Wingdings" pitchFamily="2" charset="2"/>
                        </a:rPr>
                        <m:t>=</m:t>
                      </m:r>
                      <m:f>
                        <m:fPr>
                          <m:ctrlPr>
                            <a:rPr lang="es-ES" sz="2000" b="0" i="1" smtClean="0">
                              <a:latin typeface="Cambria Math" panose="02040503050406030204" pitchFamily="18" charset="0"/>
                              <a:sym typeface="Wingdings" pitchFamily="2" charset="2"/>
                            </a:rPr>
                          </m:ctrlPr>
                        </m:fPr>
                        <m:num>
                          <m:r>
                            <a:rPr lang="es-ES" sz="2000" b="0" i="1" smtClean="0">
                              <a:latin typeface="Cambria Math" panose="02040503050406030204" pitchFamily="18" charset="0"/>
                              <a:sym typeface="Wingdings" pitchFamily="2" charset="2"/>
                            </a:rPr>
                            <m:t>𝑛</m:t>
                          </m:r>
                          <m:r>
                            <a:rPr lang="es-ES" sz="2000" b="0" i="1" smtClean="0">
                              <a:latin typeface="Cambria Math" panose="02040503050406030204" pitchFamily="18" charset="0"/>
                              <a:sym typeface="Wingdings" pitchFamily="2" charset="2"/>
                            </a:rPr>
                            <m:t>−1</m:t>
                          </m:r>
                        </m:num>
                        <m:den>
                          <m:r>
                            <a:rPr lang="es-ES" sz="2000" b="0" i="1" smtClean="0">
                              <a:latin typeface="Cambria Math" panose="02040503050406030204" pitchFamily="18" charset="0"/>
                              <a:sym typeface="Wingdings" pitchFamily="2" charset="2"/>
                            </a:rPr>
                            <m:t>𝑛</m:t>
                          </m:r>
                        </m:den>
                      </m:f>
                      <m:sSup>
                        <m:sSupPr>
                          <m:ctrlPr>
                            <a:rPr lang="es-ES" sz="2000" b="0" i="1" smtClean="0">
                              <a:latin typeface="Cambria Math" panose="02040503050406030204" pitchFamily="18" charset="0"/>
                              <a:sym typeface="Wingdings" pitchFamily="2" charset="2"/>
                            </a:rPr>
                          </m:ctrlPr>
                        </m:sSupPr>
                        <m:e>
                          <m:r>
                            <a:rPr lang="es-ES" sz="2000" b="0" i="1" smtClean="0">
                              <a:latin typeface="Cambria Math" panose="02040503050406030204" pitchFamily="18" charset="0"/>
                              <a:sym typeface="Wingdings" pitchFamily="2" charset="2"/>
                            </a:rPr>
                            <m:t>𝜎</m:t>
                          </m:r>
                        </m:e>
                        <m:sup>
                          <m:r>
                            <a:rPr lang="es-ES" sz="2000" b="0" i="1" smtClean="0">
                              <a:latin typeface="Cambria Math" panose="02040503050406030204" pitchFamily="18" charset="0"/>
                              <a:sym typeface="Wingdings" pitchFamily="2" charset="2"/>
                            </a:rPr>
                            <m:t>2</m:t>
                          </m:r>
                        </m:sup>
                      </m:sSup>
                    </m:oMath>
                  </m:oMathPara>
                </a14:m>
                <a:br>
                  <a:rPr lang="es-ES" sz="2600" b="0" dirty="0">
                    <a:latin typeface="Cambria Math" panose="02040503050406030204" pitchFamily="18" charset="0"/>
                    <a:sym typeface="Wingdings" pitchFamily="2" charset="2"/>
                  </a:rPr>
                </a:br>
                <a:endParaRPr lang="es-ES" sz="2600" dirty="0">
                  <a:latin typeface="Cambria Math" panose="02040503050406030204" pitchFamily="18" charset="0"/>
                  <a:sym typeface="Wingdings" pitchFamily="2" charset="2"/>
                </a:endParaRPr>
              </a:p>
              <a:p>
                <a:pPr lvl="1"/>
                <a:endParaRPr lang="es-ES" sz="2600" dirty="0">
                  <a:latin typeface="Cambria Math" panose="02040503050406030204" pitchFamily="18" charset="0"/>
                  <a:sym typeface="Wingdings" pitchFamily="2" charset="2"/>
                </a:endParaRPr>
              </a:p>
              <a:p>
                <a:pPr lvl="1"/>
                <a:endParaRPr lang="es-ES" sz="2600" b="0" dirty="0">
                  <a:latin typeface="Cambria Math" panose="02040503050406030204" pitchFamily="18" charset="0"/>
                  <a:sym typeface="Wingdings" pitchFamily="2" charset="2"/>
                </a:endParaRPr>
              </a:p>
              <a:p>
                <a:pPr lvl="1"/>
                <a:endParaRPr lang="es-ES" sz="2600" dirty="0">
                  <a:solidFill>
                    <a:schemeClr val="tx1"/>
                  </a:solidFill>
                  <a:latin typeface="Cambria Math" panose="02040503050406030204" pitchFamily="18" charset="0"/>
                  <a:sym typeface="Wingdings" pitchFamily="2" charset="2"/>
                </a:endParaRPr>
              </a:p>
              <a:p>
                <a:pPr marL="266700" lvl="1" indent="0">
                  <a:buNone/>
                </a:pPr>
                <a:endParaRPr lang="es-ES" sz="2600" dirty="0">
                  <a:latin typeface="Cambria Math" panose="02040503050406030204" pitchFamily="18" charset="0"/>
                  <a:sym typeface="Wingdings" pitchFamily="2" charset="2"/>
                </a:endParaRPr>
              </a:p>
              <a:p>
                <a:pPr marL="266700" lvl="1" indent="0">
                  <a:buNone/>
                </a:pPr>
                <a:endParaRPr lang="es-ES" sz="2800" dirty="0">
                  <a:sym typeface="Wingdings" pitchFamily="2" charset="2"/>
                </a:endParaRPr>
              </a:p>
              <a:p>
                <a:pPr lvl="1"/>
                <a:endParaRPr lang="es-ES" sz="2800" dirty="0"/>
              </a:p>
              <a:p>
                <a:pPr lvl="1"/>
                <a:endParaRPr lang="es-ES" sz="2800" dirty="0"/>
              </a:p>
              <a:p>
                <a:pPr lvl="1"/>
                <a:endParaRPr lang="es-ES" sz="2800" dirty="0"/>
              </a:p>
            </p:txBody>
          </p:sp>
        </mc:Choice>
        <mc:Fallback xmlns="">
          <p:sp>
            <p:nvSpPr>
              <p:cNvPr id="4" name="Content Placeholder 3">
                <a:extLst>
                  <a:ext uri="{FF2B5EF4-FFF2-40B4-BE49-F238E27FC236}">
                    <a16:creationId xmlns:a16="http://schemas.microsoft.com/office/drawing/2014/main" id="{714750D5-10E1-439F-80ED-D90028C60C06}"/>
                  </a:ext>
                </a:extLst>
              </p:cNvPr>
              <p:cNvSpPr>
                <a:spLocks noGrp="1" noRot="1" noChangeAspect="1" noMove="1" noResize="1" noEditPoints="1" noAdjustHandles="1" noChangeArrowheads="1" noChangeShapeType="1" noTextEdit="1"/>
              </p:cNvSpPr>
              <p:nvPr>
                <p:ph idx="1"/>
              </p:nvPr>
            </p:nvSpPr>
            <p:spPr>
              <a:xfrm>
                <a:off x="431999" y="1512000"/>
                <a:ext cx="9500895" cy="4679250"/>
              </a:xfrm>
              <a:blipFill>
                <a:blip r:embed="rId3"/>
                <a:stretch>
                  <a:fillRect t="-3125"/>
                </a:stretch>
              </a:blipFill>
            </p:spPr>
            <p:txBody>
              <a:bodyPr/>
              <a:lstStyle/>
              <a:p>
                <a:r>
                  <a:rPr lang="es-ES">
                    <a:noFill/>
                  </a:rPr>
                  <a:t> </a:t>
                </a:r>
              </a:p>
            </p:txBody>
          </p:sp>
        </mc:Fallback>
      </mc:AlternateContent>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38</a:t>
            </a:fld>
            <a:endParaRPr lang="es-ES" noProof="1"/>
          </a:p>
        </p:txBody>
      </p:sp>
      <p:sp>
        <p:nvSpPr>
          <p:cNvPr id="10" name="Rectángulo redondeado 5">
            <a:extLst>
              <a:ext uri="{FF2B5EF4-FFF2-40B4-BE49-F238E27FC236}">
                <a16:creationId xmlns:a16="http://schemas.microsoft.com/office/drawing/2014/main" id="{415E1AAB-8320-467C-B06A-A832E71BCAE2}"/>
              </a:ext>
            </a:extLst>
          </p:cNvPr>
          <p:cNvSpPr/>
          <p:nvPr/>
        </p:nvSpPr>
        <p:spPr>
          <a:xfrm>
            <a:off x="1745973" y="2759995"/>
            <a:ext cx="822535" cy="761067"/>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s-ES"/>
          </a:p>
        </p:txBody>
      </p:sp>
      <p:sp>
        <p:nvSpPr>
          <p:cNvPr id="11" name="Rectángulo redondeado 6">
            <a:extLst>
              <a:ext uri="{FF2B5EF4-FFF2-40B4-BE49-F238E27FC236}">
                <a16:creationId xmlns:a16="http://schemas.microsoft.com/office/drawing/2014/main" id="{282A9750-299D-4A67-8F4A-7B1BCFEACA3B}"/>
              </a:ext>
            </a:extLst>
          </p:cNvPr>
          <p:cNvSpPr/>
          <p:nvPr/>
        </p:nvSpPr>
        <p:spPr>
          <a:xfrm>
            <a:off x="8886690" y="4953878"/>
            <a:ext cx="1057779" cy="761067"/>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s-ES"/>
          </a:p>
        </p:txBody>
      </p:sp>
      <p:sp>
        <p:nvSpPr>
          <p:cNvPr id="12" name="Llamada rectangular redondeada 7">
            <a:extLst>
              <a:ext uri="{FF2B5EF4-FFF2-40B4-BE49-F238E27FC236}">
                <a16:creationId xmlns:a16="http://schemas.microsoft.com/office/drawing/2014/main" id="{7105B91F-C515-403D-98B7-03791AFDD9C4}"/>
              </a:ext>
            </a:extLst>
          </p:cNvPr>
          <p:cNvSpPr/>
          <p:nvPr/>
        </p:nvSpPr>
        <p:spPr>
          <a:xfrm>
            <a:off x="7962003" y="1653118"/>
            <a:ext cx="3964932" cy="2213754"/>
          </a:xfrm>
          <a:prstGeom prst="wedgeRoundRectCallout">
            <a:avLst>
              <a:gd name="adj1" fmla="val -19529"/>
              <a:gd name="adj2" fmla="val 94627"/>
              <a:gd name="adj3" fmla="val 16667"/>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b="1" dirty="0">
                <a:solidFill>
                  <a:schemeClr val="tx1"/>
                </a:solidFill>
              </a:rPr>
              <a:t>El valor que esperamos de la varianza muestral es una estimación optimista de la varianza poblacional</a:t>
            </a:r>
            <a:endParaRPr lang="es-ES" dirty="0"/>
          </a:p>
        </p:txBody>
      </p:sp>
    </p:spTree>
    <p:extLst>
      <p:ext uri="{BB962C8B-B14F-4D97-AF65-F5344CB8AC3E}">
        <p14:creationId xmlns:p14="http://schemas.microsoft.com/office/powerpoint/2010/main" val="31958195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¿Podemos estimar la varianza poblacional?</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512000"/>
                <a:ext cx="9500895" cy="4679250"/>
              </a:xfrm>
            </p:spPr>
            <p:txBody>
              <a:bodyPr/>
              <a:lstStyle/>
              <a:p>
                <a:pPr lvl="1"/>
                <a:r>
                  <a:rPr lang="es-ES" sz="2600" dirty="0">
                    <a:latin typeface="Cambria Math" panose="02040503050406030204" pitchFamily="18" charset="0"/>
                    <a:sym typeface="Wingdings" pitchFamily="2" charset="2"/>
                  </a:rPr>
                  <a:t>¿Y la </a:t>
                </a:r>
                <a:r>
                  <a:rPr lang="es-ES" sz="2600" dirty="0" err="1">
                    <a:latin typeface="Cambria Math" panose="02040503050406030204" pitchFamily="18" charset="0"/>
                    <a:sym typeface="Wingdings" pitchFamily="2" charset="2"/>
                  </a:rPr>
                  <a:t>quasi</a:t>
                </a:r>
                <a:r>
                  <a:rPr lang="es-ES" sz="2600" dirty="0">
                    <a:latin typeface="Cambria Math" panose="02040503050406030204" pitchFamily="18" charset="0"/>
                    <a:sym typeface="Wingdings" pitchFamily="2" charset="2"/>
                  </a:rPr>
                  <a:t>-varianza?</a:t>
                </a:r>
              </a:p>
              <a:p>
                <a:pPr lvl="1"/>
                <a:endParaRPr lang="es-ES" sz="2600" dirty="0">
                  <a:latin typeface="Cambria Math" panose="02040503050406030204" pitchFamily="18" charset="0"/>
                  <a:sym typeface="Wingdings" pitchFamily="2" charset="2"/>
                </a:endParaRPr>
              </a:p>
              <a:p>
                <a:pPr marL="266700" lvl="1" indent="0">
                  <a:buNone/>
                </a:pPr>
                <a:endParaRPr lang="es-ES" sz="2000" i="1" dirty="0">
                  <a:latin typeface="Cambria Math" panose="02040503050406030204" pitchFamily="18" charset="0"/>
                  <a:sym typeface="Wingdings" pitchFamily="2" charset="2"/>
                </a:endParaRPr>
              </a:p>
              <a:p>
                <a:pPr marL="266700" lvl="1" indent="0">
                  <a:buNone/>
                </a:pPr>
                <a14:m>
                  <m:oMathPara xmlns:m="http://schemas.openxmlformats.org/officeDocument/2006/math">
                    <m:oMathParaPr>
                      <m:jc m:val="centerGroup"/>
                    </m:oMathParaPr>
                    <m:oMath xmlns:m="http://schemas.openxmlformats.org/officeDocument/2006/math">
                      <m:r>
                        <a:rPr lang="es-ES" sz="2800" b="0" i="1" smtClean="0">
                          <a:latin typeface="Cambria Math" panose="02040503050406030204" pitchFamily="18" charset="0"/>
                          <a:sym typeface="Wingdings" pitchFamily="2" charset="2"/>
                        </a:rPr>
                        <m:t>𝐸</m:t>
                      </m:r>
                      <m:d>
                        <m:dPr>
                          <m:ctrlPr>
                            <a:rPr lang="es-ES" sz="2800" b="0" i="1" smtClean="0">
                              <a:latin typeface="Cambria Math" panose="02040503050406030204" pitchFamily="18" charset="0"/>
                              <a:sym typeface="Wingdings" pitchFamily="2" charset="2"/>
                            </a:rPr>
                          </m:ctrlPr>
                        </m:dPr>
                        <m:e>
                          <m:sSup>
                            <m:sSupPr>
                              <m:ctrlPr>
                                <a:rPr lang="es-ES" sz="2800" b="0" i="1" smtClean="0">
                                  <a:latin typeface="Cambria Math" panose="02040503050406030204" pitchFamily="18" charset="0"/>
                                  <a:sym typeface="Wingdings" pitchFamily="2" charset="2"/>
                                </a:rPr>
                              </m:ctrlPr>
                            </m:sSupPr>
                            <m:e>
                              <m:r>
                                <a:rPr lang="es-ES" sz="2800" b="0" i="1" smtClean="0">
                                  <a:latin typeface="Cambria Math" panose="02040503050406030204" pitchFamily="18" charset="0"/>
                                  <a:sym typeface="Wingdings" pitchFamily="2" charset="2"/>
                                </a:rPr>
                                <m:t>𝑠</m:t>
                              </m:r>
                              <m:r>
                                <a:rPr lang="es-ES" sz="2800" b="0" i="1" smtClean="0">
                                  <a:latin typeface="Cambria Math" panose="02040503050406030204" pitchFamily="18" charset="0"/>
                                  <a:sym typeface="Wingdings" pitchFamily="2" charset="2"/>
                                </a:rPr>
                                <m:t>′</m:t>
                              </m:r>
                            </m:e>
                            <m:sup>
                              <m:r>
                                <a:rPr lang="es-ES" sz="2800" b="0" i="1" smtClean="0">
                                  <a:latin typeface="Cambria Math" panose="02040503050406030204" pitchFamily="18" charset="0"/>
                                  <a:sym typeface="Wingdings" pitchFamily="2" charset="2"/>
                                </a:rPr>
                                <m:t>2</m:t>
                              </m:r>
                            </m:sup>
                          </m:sSup>
                        </m:e>
                      </m:d>
                      <m:r>
                        <a:rPr lang="es-ES" sz="2800" b="0" i="1" smtClean="0">
                          <a:latin typeface="Cambria Math" panose="02040503050406030204" pitchFamily="18" charset="0"/>
                          <a:sym typeface="Wingdings" pitchFamily="2" charset="2"/>
                        </a:rPr>
                        <m:t>=</m:t>
                      </m:r>
                      <m:r>
                        <a:rPr lang="es-ES" sz="2800" b="0" i="1" smtClean="0">
                          <a:latin typeface="Cambria Math" panose="02040503050406030204" pitchFamily="18" charset="0"/>
                          <a:sym typeface="Wingdings" pitchFamily="2" charset="2"/>
                        </a:rPr>
                        <m:t>𝐸</m:t>
                      </m:r>
                      <m:d>
                        <m:dPr>
                          <m:ctrlPr>
                            <a:rPr lang="es-ES" sz="2800" b="0" i="1" smtClean="0">
                              <a:latin typeface="Cambria Math" panose="02040503050406030204" pitchFamily="18" charset="0"/>
                              <a:sym typeface="Wingdings" pitchFamily="2" charset="2"/>
                            </a:rPr>
                          </m:ctrlPr>
                        </m:dPr>
                        <m:e>
                          <m:f>
                            <m:fPr>
                              <m:ctrlPr>
                                <a:rPr lang="es-ES" sz="2800" b="0" i="1" smtClean="0">
                                  <a:latin typeface="Cambria Math" panose="02040503050406030204" pitchFamily="18" charset="0"/>
                                  <a:sym typeface="Wingdings" pitchFamily="2" charset="2"/>
                                </a:rPr>
                              </m:ctrlPr>
                            </m:fPr>
                            <m:num>
                              <m:r>
                                <a:rPr lang="es-ES" sz="2800" b="0" i="1" smtClean="0">
                                  <a:latin typeface="Cambria Math" panose="02040503050406030204" pitchFamily="18" charset="0"/>
                                  <a:sym typeface="Wingdings" pitchFamily="2" charset="2"/>
                                </a:rPr>
                                <m:t>𝑛</m:t>
                              </m:r>
                            </m:num>
                            <m:den>
                              <m:r>
                                <a:rPr lang="es-ES" sz="2800" b="0" i="1" smtClean="0">
                                  <a:latin typeface="Cambria Math" panose="02040503050406030204" pitchFamily="18" charset="0"/>
                                  <a:sym typeface="Wingdings" pitchFamily="2" charset="2"/>
                                </a:rPr>
                                <m:t>𝑛</m:t>
                              </m:r>
                              <m:r>
                                <a:rPr lang="es-ES" sz="2800" b="0" i="1" smtClean="0">
                                  <a:latin typeface="Cambria Math" panose="02040503050406030204" pitchFamily="18" charset="0"/>
                                  <a:sym typeface="Wingdings" pitchFamily="2" charset="2"/>
                                </a:rPr>
                                <m:t>−1</m:t>
                              </m:r>
                            </m:den>
                          </m:f>
                          <m:sSup>
                            <m:sSupPr>
                              <m:ctrlPr>
                                <a:rPr lang="es-ES" sz="2800" b="0" i="1" smtClean="0">
                                  <a:latin typeface="Cambria Math" panose="02040503050406030204" pitchFamily="18" charset="0"/>
                                  <a:sym typeface="Wingdings" pitchFamily="2" charset="2"/>
                                </a:rPr>
                              </m:ctrlPr>
                            </m:sSupPr>
                            <m:e>
                              <m:r>
                                <a:rPr lang="es-ES" sz="2800" b="0" i="1" smtClean="0">
                                  <a:latin typeface="Cambria Math" panose="02040503050406030204" pitchFamily="18" charset="0"/>
                                  <a:sym typeface="Wingdings" pitchFamily="2" charset="2"/>
                                </a:rPr>
                                <m:t>𝑠</m:t>
                              </m:r>
                            </m:e>
                            <m:sup>
                              <m:r>
                                <a:rPr lang="es-ES" sz="2800" b="0" i="1" smtClean="0">
                                  <a:latin typeface="Cambria Math" panose="02040503050406030204" pitchFamily="18" charset="0"/>
                                  <a:sym typeface="Wingdings" pitchFamily="2" charset="2"/>
                                </a:rPr>
                                <m:t>2</m:t>
                              </m:r>
                            </m:sup>
                          </m:sSup>
                        </m:e>
                      </m:d>
                      <m:r>
                        <a:rPr lang="es-ES" sz="2800" b="0" i="1" smtClean="0">
                          <a:latin typeface="Cambria Math" panose="02040503050406030204" pitchFamily="18" charset="0"/>
                          <a:sym typeface="Wingdings" pitchFamily="2" charset="2"/>
                        </a:rPr>
                        <m:t>=</m:t>
                      </m:r>
                      <m:r>
                        <a:rPr lang="es-ES" sz="2800" b="0" i="1" smtClean="0">
                          <a:latin typeface="Cambria Math" panose="02040503050406030204" pitchFamily="18" charset="0"/>
                          <a:sym typeface="Wingdings" pitchFamily="2" charset="2"/>
                        </a:rPr>
                        <m:t>𝐸</m:t>
                      </m:r>
                      <m:d>
                        <m:dPr>
                          <m:ctrlPr>
                            <a:rPr lang="es-ES" sz="2800" b="0" i="1" smtClean="0">
                              <a:latin typeface="Cambria Math" panose="02040503050406030204" pitchFamily="18" charset="0"/>
                              <a:sym typeface="Wingdings" pitchFamily="2" charset="2"/>
                            </a:rPr>
                          </m:ctrlPr>
                        </m:dPr>
                        <m:e>
                          <m:f>
                            <m:fPr>
                              <m:ctrlPr>
                                <a:rPr lang="es-ES" sz="2800" b="0" i="1" smtClean="0">
                                  <a:latin typeface="Cambria Math" panose="02040503050406030204" pitchFamily="18" charset="0"/>
                                  <a:sym typeface="Wingdings" pitchFamily="2" charset="2"/>
                                </a:rPr>
                              </m:ctrlPr>
                            </m:fPr>
                            <m:num>
                              <m:r>
                                <a:rPr lang="es-ES" sz="2800" b="0" i="1" smtClean="0">
                                  <a:latin typeface="Cambria Math" panose="02040503050406030204" pitchFamily="18" charset="0"/>
                                  <a:sym typeface="Wingdings" pitchFamily="2" charset="2"/>
                                </a:rPr>
                                <m:t>𝑛</m:t>
                              </m:r>
                            </m:num>
                            <m:den>
                              <m:r>
                                <a:rPr lang="es-ES" sz="2800" b="0" i="1" smtClean="0">
                                  <a:latin typeface="Cambria Math" panose="02040503050406030204" pitchFamily="18" charset="0"/>
                                  <a:sym typeface="Wingdings" pitchFamily="2" charset="2"/>
                                </a:rPr>
                                <m:t>𝑛</m:t>
                              </m:r>
                              <m:r>
                                <a:rPr lang="es-ES" sz="2800" b="0" i="1" smtClean="0">
                                  <a:latin typeface="Cambria Math" panose="02040503050406030204" pitchFamily="18" charset="0"/>
                                  <a:sym typeface="Wingdings" pitchFamily="2" charset="2"/>
                                </a:rPr>
                                <m:t>−1</m:t>
                              </m:r>
                            </m:den>
                          </m:f>
                          <m:f>
                            <m:fPr>
                              <m:ctrlPr>
                                <a:rPr lang="es-ES" sz="2800" b="0" i="1" smtClean="0">
                                  <a:latin typeface="Cambria Math" panose="02040503050406030204" pitchFamily="18" charset="0"/>
                                  <a:sym typeface="Wingdings" pitchFamily="2" charset="2"/>
                                </a:rPr>
                              </m:ctrlPr>
                            </m:fPr>
                            <m:num>
                              <m:d>
                                <m:dPr>
                                  <m:ctrlPr>
                                    <a:rPr lang="es-ES" sz="2800" b="0" i="1" smtClean="0">
                                      <a:latin typeface="Cambria Math" panose="02040503050406030204" pitchFamily="18" charset="0"/>
                                      <a:sym typeface="Wingdings" pitchFamily="2" charset="2"/>
                                    </a:rPr>
                                  </m:ctrlPr>
                                </m:dPr>
                                <m:e>
                                  <m:r>
                                    <a:rPr lang="es-ES" sz="2800" b="0" i="1" smtClean="0">
                                      <a:latin typeface="Cambria Math" panose="02040503050406030204" pitchFamily="18" charset="0"/>
                                      <a:sym typeface="Wingdings" pitchFamily="2" charset="2"/>
                                    </a:rPr>
                                    <m:t>𝑛</m:t>
                                  </m:r>
                                  <m:r>
                                    <a:rPr lang="es-ES" sz="2800" b="0" i="1" smtClean="0">
                                      <a:latin typeface="Cambria Math" panose="02040503050406030204" pitchFamily="18" charset="0"/>
                                      <a:sym typeface="Wingdings" pitchFamily="2" charset="2"/>
                                    </a:rPr>
                                    <m:t>−1</m:t>
                                  </m:r>
                                </m:e>
                              </m:d>
                            </m:num>
                            <m:den>
                              <m:r>
                                <a:rPr lang="es-ES" sz="2800" b="0" i="1" smtClean="0">
                                  <a:latin typeface="Cambria Math" panose="02040503050406030204" pitchFamily="18" charset="0"/>
                                  <a:sym typeface="Wingdings" pitchFamily="2" charset="2"/>
                                </a:rPr>
                                <m:t>𝑛</m:t>
                              </m:r>
                            </m:den>
                          </m:f>
                          <m:sSup>
                            <m:sSupPr>
                              <m:ctrlPr>
                                <a:rPr lang="es-ES" sz="2800" b="0" i="1" smtClean="0">
                                  <a:latin typeface="Cambria Math" panose="02040503050406030204" pitchFamily="18" charset="0"/>
                                  <a:sym typeface="Wingdings" pitchFamily="2" charset="2"/>
                                </a:rPr>
                              </m:ctrlPr>
                            </m:sSupPr>
                            <m:e>
                              <m:r>
                                <a:rPr lang="es-ES" sz="2800" b="0" i="1" smtClean="0">
                                  <a:latin typeface="Cambria Math" panose="02040503050406030204" pitchFamily="18" charset="0"/>
                                  <a:sym typeface="Wingdings" pitchFamily="2" charset="2"/>
                                </a:rPr>
                                <m:t>𝜎</m:t>
                              </m:r>
                            </m:e>
                            <m:sup>
                              <m:r>
                                <a:rPr lang="es-ES" sz="2800" b="0" i="1" smtClean="0">
                                  <a:latin typeface="Cambria Math" panose="02040503050406030204" pitchFamily="18" charset="0"/>
                                  <a:sym typeface="Wingdings" pitchFamily="2" charset="2"/>
                                </a:rPr>
                                <m:t>2</m:t>
                              </m:r>
                            </m:sup>
                          </m:sSup>
                        </m:e>
                      </m:d>
                      <m:r>
                        <a:rPr lang="es-ES" sz="2800" b="0" i="1" smtClean="0">
                          <a:latin typeface="Cambria Math" panose="02040503050406030204" pitchFamily="18" charset="0"/>
                          <a:sym typeface="Wingdings" pitchFamily="2" charset="2"/>
                        </a:rPr>
                        <m:t>=</m:t>
                      </m:r>
                      <m:sSup>
                        <m:sSupPr>
                          <m:ctrlPr>
                            <a:rPr lang="es-ES" sz="2800" b="0" i="1" smtClean="0">
                              <a:latin typeface="Cambria Math" panose="02040503050406030204" pitchFamily="18" charset="0"/>
                              <a:sym typeface="Wingdings" pitchFamily="2" charset="2"/>
                            </a:rPr>
                          </m:ctrlPr>
                        </m:sSupPr>
                        <m:e>
                          <m:r>
                            <a:rPr lang="es-ES" sz="2800" b="0" i="1" smtClean="0">
                              <a:latin typeface="Cambria Math" panose="02040503050406030204" pitchFamily="18" charset="0"/>
                              <a:sym typeface="Wingdings" pitchFamily="2" charset="2"/>
                            </a:rPr>
                            <m:t>𝜎</m:t>
                          </m:r>
                        </m:e>
                        <m:sup>
                          <m:r>
                            <a:rPr lang="es-ES" sz="2800" b="0" i="1" smtClean="0">
                              <a:latin typeface="Cambria Math" panose="02040503050406030204" pitchFamily="18" charset="0"/>
                              <a:sym typeface="Wingdings" pitchFamily="2" charset="2"/>
                            </a:rPr>
                            <m:t>2</m:t>
                          </m:r>
                        </m:sup>
                      </m:sSup>
                    </m:oMath>
                  </m:oMathPara>
                </a14:m>
                <a:endParaRPr lang="es-ES" sz="2800" b="0" dirty="0">
                  <a:latin typeface="Cambria Math" panose="02040503050406030204" pitchFamily="18" charset="0"/>
                  <a:sym typeface="Wingdings" pitchFamily="2" charset="2"/>
                </a:endParaRPr>
              </a:p>
              <a:p>
                <a:pPr lvl="1"/>
                <a:endParaRPr lang="es-ES" sz="2600" dirty="0">
                  <a:latin typeface="Cambria Math" panose="02040503050406030204" pitchFamily="18" charset="0"/>
                  <a:sym typeface="Wingdings" pitchFamily="2" charset="2"/>
                </a:endParaRPr>
              </a:p>
              <a:p>
                <a:pPr lvl="1"/>
                <a:endParaRPr lang="es-ES" sz="2600" b="0" dirty="0">
                  <a:latin typeface="Cambria Math" panose="02040503050406030204" pitchFamily="18" charset="0"/>
                  <a:sym typeface="Wingdings" pitchFamily="2" charset="2"/>
                </a:endParaRPr>
              </a:p>
              <a:p>
                <a:pPr lvl="1"/>
                <a:endParaRPr lang="es-ES" sz="2600" dirty="0">
                  <a:solidFill>
                    <a:schemeClr val="tx1"/>
                  </a:solidFill>
                  <a:latin typeface="Cambria Math" panose="02040503050406030204" pitchFamily="18" charset="0"/>
                  <a:sym typeface="Wingdings" pitchFamily="2" charset="2"/>
                </a:endParaRPr>
              </a:p>
              <a:p>
                <a:pPr marL="266700" lvl="1" indent="0">
                  <a:buNone/>
                </a:pPr>
                <a:endParaRPr lang="es-ES" sz="2600" dirty="0">
                  <a:latin typeface="Cambria Math" panose="02040503050406030204" pitchFamily="18" charset="0"/>
                  <a:sym typeface="Wingdings" pitchFamily="2" charset="2"/>
                </a:endParaRPr>
              </a:p>
              <a:p>
                <a:pPr marL="266700" lvl="1" indent="0">
                  <a:buNone/>
                </a:pPr>
                <a:endParaRPr lang="es-ES" sz="2800" dirty="0">
                  <a:sym typeface="Wingdings" pitchFamily="2" charset="2"/>
                </a:endParaRPr>
              </a:p>
              <a:p>
                <a:pPr lvl="1"/>
                <a:endParaRPr lang="es-ES" sz="2800" dirty="0"/>
              </a:p>
              <a:p>
                <a:pPr lvl="1"/>
                <a:endParaRPr lang="es-ES" sz="2800" dirty="0"/>
              </a:p>
              <a:p>
                <a:pPr lvl="1"/>
                <a:endParaRPr lang="es-ES" sz="2800" dirty="0"/>
              </a:p>
            </p:txBody>
          </p:sp>
        </mc:Choice>
        <mc:Fallback xmlns="">
          <p:sp>
            <p:nvSpPr>
              <p:cNvPr id="4" name="Content Placeholder 3">
                <a:extLst>
                  <a:ext uri="{FF2B5EF4-FFF2-40B4-BE49-F238E27FC236}">
                    <a16:creationId xmlns:a16="http://schemas.microsoft.com/office/drawing/2014/main" id="{714750D5-10E1-439F-80ED-D90028C60C06}"/>
                  </a:ext>
                </a:extLst>
              </p:cNvPr>
              <p:cNvSpPr>
                <a:spLocks noGrp="1" noRot="1" noChangeAspect="1" noMove="1" noResize="1" noEditPoints="1" noAdjustHandles="1" noChangeArrowheads="1" noChangeShapeType="1" noTextEdit="1"/>
              </p:cNvSpPr>
              <p:nvPr>
                <p:ph idx="1"/>
              </p:nvPr>
            </p:nvSpPr>
            <p:spPr>
              <a:xfrm>
                <a:off x="431999" y="1512000"/>
                <a:ext cx="9500895" cy="4679250"/>
              </a:xfrm>
              <a:blipFill>
                <a:blip r:embed="rId3"/>
                <a:stretch>
                  <a:fillRect t="-3125"/>
                </a:stretch>
              </a:blipFill>
            </p:spPr>
            <p:txBody>
              <a:bodyPr/>
              <a:lstStyle/>
              <a:p>
                <a:r>
                  <a:rPr lang="es-ES">
                    <a:noFill/>
                  </a:rPr>
                  <a:t> </a:t>
                </a:r>
              </a:p>
            </p:txBody>
          </p:sp>
        </mc:Fallback>
      </mc:AlternateContent>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39</a:t>
            </a:fld>
            <a:endParaRPr lang="es-ES" noProof="1"/>
          </a:p>
        </p:txBody>
      </p:sp>
      <p:sp>
        <p:nvSpPr>
          <p:cNvPr id="6" name="Rectángulo redondeado 5">
            <a:extLst>
              <a:ext uri="{FF2B5EF4-FFF2-40B4-BE49-F238E27FC236}">
                <a16:creationId xmlns:a16="http://schemas.microsoft.com/office/drawing/2014/main" id="{C73CAC7A-895C-C94A-98F0-6E096BB703DB}"/>
              </a:ext>
            </a:extLst>
          </p:cNvPr>
          <p:cNvSpPr/>
          <p:nvPr/>
        </p:nvSpPr>
        <p:spPr>
          <a:xfrm>
            <a:off x="836931" y="2507067"/>
            <a:ext cx="8290136" cy="989416"/>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s-ES"/>
          </a:p>
        </p:txBody>
      </p:sp>
      <p:sp>
        <p:nvSpPr>
          <p:cNvPr id="8" name="Llamada rectangular redondeada 7">
            <a:extLst>
              <a:ext uri="{FF2B5EF4-FFF2-40B4-BE49-F238E27FC236}">
                <a16:creationId xmlns:a16="http://schemas.microsoft.com/office/drawing/2014/main" id="{37D0717D-2A4E-E740-A33F-336EC74509EF}"/>
              </a:ext>
            </a:extLst>
          </p:cNvPr>
          <p:cNvSpPr/>
          <p:nvPr/>
        </p:nvSpPr>
        <p:spPr>
          <a:xfrm>
            <a:off x="4154188" y="3812481"/>
            <a:ext cx="3964932" cy="2213754"/>
          </a:xfrm>
          <a:prstGeom prst="wedgeRoundRectCallout">
            <a:avLst>
              <a:gd name="adj1" fmla="val 59907"/>
              <a:gd name="adj2" fmla="val -75184"/>
              <a:gd name="adj3" fmla="val 16667"/>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b="1" dirty="0">
                <a:solidFill>
                  <a:schemeClr val="tx1"/>
                </a:solidFill>
              </a:rPr>
              <a:t>La </a:t>
            </a:r>
            <a:r>
              <a:rPr lang="es-ES" b="1" dirty="0" err="1">
                <a:solidFill>
                  <a:schemeClr val="tx1"/>
                </a:solidFill>
              </a:rPr>
              <a:t>quasi</a:t>
            </a:r>
            <a:r>
              <a:rPr lang="es-ES" b="1" dirty="0">
                <a:solidFill>
                  <a:schemeClr val="tx1"/>
                </a:solidFill>
              </a:rPr>
              <a:t>-varianza muestral es un estimador más apropiado de la varianza poblacional. Por ello, cuando trabajamos con muestras reportamos la </a:t>
            </a:r>
            <a:r>
              <a:rPr lang="es-ES" b="1" dirty="0" err="1">
                <a:solidFill>
                  <a:schemeClr val="tx1"/>
                </a:solidFill>
              </a:rPr>
              <a:t>quasi</a:t>
            </a:r>
            <a:r>
              <a:rPr lang="es-ES" b="1" dirty="0">
                <a:solidFill>
                  <a:schemeClr val="tx1"/>
                </a:solidFill>
              </a:rPr>
              <a:t>-varianza</a:t>
            </a:r>
            <a:endParaRPr lang="es-ES" dirty="0"/>
          </a:p>
        </p:txBody>
      </p:sp>
    </p:spTree>
    <p:extLst>
      <p:ext uri="{BB962C8B-B14F-4D97-AF65-F5344CB8AC3E}">
        <p14:creationId xmlns:p14="http://schemas.microsoft.com/office/powerpoint/2010/main" val="1124800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Población vS. Muestra</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2000" y="1512000"/>
            <a:ext cx="4486842" cy="4679250"/>
          </a:xfrm>
        </p:spPr>
        <p:txBody>
          <a:bodyPr/>
          <a:lstStyle/>
          <a:p>
            <a:pPr lvl="1"/>
            <a:r>
              <a:rPr lang="es-ES" sz="2600" b="1" dirty="0">
                <a:sym typeface="Wingdings" pitchFamily="2" charset="2"/>
              </a:rPr>
              <a:t>Población</a:t>
            </a:r>
          </a:p>
          <a:p>
            <a:pPr lvl="2"/>
            <a:r>
              <a:rPr lang="es-ES" sz="2400" dirty="0">
                <a:sym typeface="Wingdings" pitchFamily="2" charset="2"/>
              </a:rPr>
              <a:t>Contiene todo elemento, ítem, o experimento bajo estudio </a:t>
            </a:r>
          </a:p>
          <a:p>
            <a:pPr lvl="2"/>
            <a:r>
              <a:rPr lang="es-ES" sz="2400" dirty="0">
                <a:sym typeface="Wingdings" pitchFamily="2" charset="2"/>
              </a:rPr>
              <a:t>Queremos sacar conclusiones sobre la población entera para conocerla mejor. </a:t>
            </a:r>
          </a:p>
          <a:p>
            <a:pPr lvl="2"/>
            <a:r>
              <a:rPr lang="es-ES" sz="2400" dirty="0">
                <a:sym typeface="Wingdings" pitchFamily="2" charset="2"/>
              </a:rPr>
              <a:t>En muchos casos no es posible estudiar la población entera (</a:t>
            </a:r>
            <a:r>
              <a:rPr lang="es-ES" sz="2400" dirty="0" err="1">
                <a:sym typeface="Wingdings" pitchFamily="2" charset="2"/>
              </a:rPr>
              <a:t>e.g</a:t>
            </a:r>
            <a:r>
              <a:rPr lang="es-ES" sz="2400" dirty="0">
                <a:sym typeface="Wingdings" pitchFamily="2" charset="2"/>
              </a:rPr>
              <a:t>., presupuesto, tiempo, intrínseco al estudio)</a:t>
            </a:r>
            <a:br>
              <a:rPr lang="es-ES" sz="2400" dirty="0">
                <a:sym typeface="Wingdings" pitchFamily="2" charset="2"/>
              </a:rPr>
            </a:br>
            <a:br>
              <a:rPr lang="es-ES" sz="2400" dirty="0">
                <a:sym typeface="Wingdings" pitchFamily="2" charset="2"/>
              </a:rPr>
            </a:br>
            <a:endParaRPr lang="es-ES" sz="2400" dirty="0">
              <a:sym typeface="Wingdings" pitchFamily="2" charset="2"/>
            </a:endParaRPr>
          </a:p>
          <a:p>
            <a:pPr marL="266700" lvl="1" indent="0">
              <a:buNone/>
            </a:pPr>
            <a:endParaRPr lang="es-ES" sz="2800" dirty="0"/>
          </a:p>
          <a:p>
            <a:pPr lvl="1"/>
            <a:endParaRPr lang="es-ES" sz="2800" dirty="0"/>
          </a:p>
          <a:p>
            <a:pPr lvl="1"/>
            <a:endParaRPr lang="es-ES" sz="2800" dirty="0"/>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4</a:t>
            </a:fld>
            <a:endParaRPr lang="es-ES" noProof="1"/>
          </a:p>
        </p:txBody>
      </p:sp>
      <p:sp>
        <p:nvSpPr>
          <p:cNvPr id="8" name="Content Placeholder 3">
            <a:extLst>
              <a:ext uri="{FF2B5EF4-FFF2-40B4-BE49-F238E27FC236}">
                <a16:creationId xmlns:a16="http://schemas.microsoft.com/office/drawing/2014/main" id="{B98EBCB7-A40B-7B4A-8897-7C2707A4A2BD}"/>
              </a:ext>
            </a:extLst>
          </p:cNvPr>
          <p:cNvSpPr txBox="1">
            <a:spLocks/>
          </p:cNvSpPr>
          <p:nvPr/>
        </p:nvSpPr>
        <p:spPr>
          <a:xfrm>
            <a:off x="5030859" y="1512000"/>
            <a:ext cx="4486842" cy="4679250"/>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s-ES" sz="2600" b="1" dirty="0">
                <a:sym typeface="Wingdings" pitchFamily="2" charset="2"/>
              </a:rPr>
              <a:t>Muestra</a:t>
            </a:r>
          </a:p>
          <a:p>
            <a:pPr lvl="2"/>
            <a:r>
              <a:rPr lang="es-ES" sz="2400" dirty="0">
                <a:sym typeface="Wingdings" pitchFamily="2" charset="2"/>
              </a:rPr>
              <a:t>Contiene un subconjunto de los individuos, ítems, o experimentos de la población </a:t>
            </a:r>
          </a:p>
          <a:p>
            <a:pPr lvl="2"/>
            <a:r>
              <a:rPr lang="es-ES" sz="2400" dirty="0">
                <a:sym typeface="Wingdings" pitchFamily="2" charset="2"/>
              </a:rPr>
              <a:t>La podemos estudiar, ¿pero podemos decir a partir de ella algo sobre la población entera? ¿Podemos extrapolar? De momento no sabemos…</a:t>
            </a:r>
          </a:p>
          <a:p>
            <a:pPr lvl="2"/>
            <a:r>
              <a:rPr lang="es-ES" sz="2400" dirty="0">
                <a:sym typeface="Wingdings" pitchFamily="2" charset="2"/>
              </a:rPr>
              <a:t>Más rápida y económica de obtener</a:t>
            </a:r>
            <a:br>
              <a:rPr lang="es-ES" sz="2400" dirty="0">
                <a:sym typeface="Wingdings" pitchFamily="2" charset="2"/>
              </a:rPr>
            </a:br>
            <a:br>
              <a:rPr lang="es-ES" sz="2400" dirty="0">
                <a:sym typeface="Wingdings" pitchFamily="2" charset="2"/>
              </a:rPr>
            </a:br>
            <a:endParaRPr lang="es-ES" sz="2400" dirty="0">
              <a:sym typeface="Wingdings" pitchFamily="2" charset="2"/>
            </a:endParaRPr>
          </a:p>
          <a:p>
            <a:pPr marL="266700" lvl="1" indent="0">
              <a:buFont typeface="Arial" panose="020B0604020202020204" pitchFamily="34" charset="0"/>
              <a:buNone/>
            </a:pPr>
            <a:endParaRPr lang="es-ES" sz="2800" dirty="0"/>
          </a:p>
          <a:p>
            <a:pPr lvl="1"/>
            <a:endParaRPr lang="es-ES" sz="2800" dirty="0"/>
          </a:p>
          <a:p>
            <a:pPr lvl="1"/>
            <a:endParaRPr lang="es-ES" sz="2800" dirty="0"/>
          </a:p>
        </p:txBody>
      </p:sp>
    </p:spTree>
    <p:extLst>
      <p:ext uri="{BB962C8B-B14F-4D97-AF65-F5344CB8AC3E}">
        <p14:creationId xmlns:p14="http://schemas.microsoft.com/office/powerpoint/2010/main" val="11522938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ProblemA 3</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512000"/>
            <a:ext cx="9500895" cy="4679250"/>
          </a:xfrm>
        </p:spPr>
        <p:txBody>
          <a:bodyPr/>
          <a:lstStyle/>
          <a:p>
            <a:pPr lvl="1"/>
            <a:r>
              <a:rPr lang="es-ES" sz="2600" dirty="0">
                <a:latin typeface="Cambria Math" panose="02040503050406030204" pitchFamily="18" charset="0"/>
                <a:sym typeface="Wingdings" pitchFamily="2" charset="2"/>
              </a:rPr>
              <a:t>Un parámetro de calidad medido en cierto proceso de fabricación tiene una distribución N(m, 3). Determinar el tamaño de muestra que habría que tomar para estimar la media poblacional de este parámetro de modo que la media muestral difiera de la poblacional en menos de 1 cm con una probabilidad del 95%</a:t>
            </a:r>
          </a:p>
          <a:p>
            <a:pPr lvl="1"/>
            <a:endParaRPr lang="es-ES" sz="2600" b="0" dirty="0">
              <a:latin typeface="Cambria Math" panose="02040503050406030204" pitchFamily="18" charset="0"/>
              <a:sym typeface="Wingdings" pitchFamily="2" charset="2"/>
            </a:endParaRPr>
          </a:p>
          <a:p>
            <a:pPr lvl="1"/>
            <a:endParaRPr lang="es-ES" sz="2600" dirty="0">
              <a:solidFill>
                <a:schemeClr val="tx1"/>
              </a:solidFill>
              <a:latin typeface="Cambria Math" panose="02040503050406030204" pitchFamily="18" charset="0"/>
              <a:sym typeface="Wingdings" pitchFamily="2" charset="2"/>
            </a:endParaRPr>
          </a:p>
          <a:p>
            <a:pPr marL="266700" lvl="1" indent="0">
              <a:buNone/>
            </a:pPr>
            <a:endParaRPr lang="es-ES" sz="2600" dirty="0">
              <a:latin typeface="Cambria Math" panose="02040503050406030204" pitchFamily="18" charset="0"/>
              <a:sym typeface="Wingdings" pitchFamily="2" charset="2"/>
            </a:endParaRPr>
          </a:p>
          <a:p>
            <a:pPr marL="266700" lvl="1" indent="0">
              <a:buNone/>
            </a:pPr>
            <a:endParaRPr lang="es-ES" sz="2800" dirty="0">
              <a:sym typeface="Wingdings" pitchFamily="2" charset="2"/>
            </a:endParaRPr>
          </a:p>
          <a:p>
            <a:pPr lvl="1"/>
            <a:endParaRPr lang="es-ES" sz="2800" dirty="0"/>
          </a:p>
          <a:p>
            <a:pPr lvl="1"/>
            <a:endParaRPr lang="es-ES" sz="2800" dirty="0"/>
          </a:p>
          <a:p>
            <a:pPr lvl="1"/>
            <a:endParaRPr lang="es-ES" sz="2800" dirty="0"/>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40</a:t>
            </a:fld>
            <a:endParaRPr lang="es-ES" noProof="1"/>
          </a:p>
        </p:txBody>
      </p:sp>
    </p:spTree>
    <p:extLst>
      <p:ext uri="{BB962C8B-B14F-4D97-AF65-F5344CB8AC3E}">
        <p14:creationId xmlns:p14="http://schemas.microsoft.com/office/powerpoint/2010/main" val="3333559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ProblemA 3</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512000"/>
                <a:ext cx="9500895" cy="4679250"/>
              </a:xfrm>
            </p:spPr>
            <p:txBody>
              <a:bodyPr/>
              <a:lstStyle/>
              <a:p>
                <a:pPr lvl="1"/>
                <a:r>
                  <a:rPr lang="es-ES" sz="2600" dirty="0">
                    <a:latin typeface="Cambria Math" panose="02040503050406030204" pitchFamily="18" charset="0"/>
                    <a:sym typeface="Wingdings" pitchFamily="2" charset="2"/>
                  </a:rPr>
                  <a:t>Un parámetro de calidad medido en cierto proceso de fabricación tiene una distribución N(m, 3). Determinar el tamaño de muestra que habría que tomar para estimar la media poblacional de este parámetro de modo que la media muestral difiera de la poblacional en menos de 1 cm con una probabilidad del 95%</a:t>
                </a:r>
              </a:p>
              <a:p>
                <a:pPr marL="266700" lvl="1" indent="0">
                  <a:buNone/>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sym typeface="Wingdings" pitchFamily="2" charset="2"/>
                        </a:rPr>
                        <m:t>𝑋</m:t>
                      </m:r>
                      <m:r>
                        <a:rPr lang="es-MX" sz="2000" b="0" i="1" smtClean="0">
                          <a:latin typeface="Cambria Math" panose="02040503050406030204" pitchFamily="18" charset="0"/>
                          <a:sym typeface="Wingdings" pitchFamily="2" charset="2"/>
                        </a:rPr>
                        <m:t>~</m:t>
                      </m:r>
                      <m:r>
                        <a:rPr lang="es-MX" sz="2000" b="0" i="1" smtClean="0">
                          <a:latin typeface="Cambria Math" panose="02040503050406030204" pitchFamily="18" charset="0"/>
                          <a:sym typeface="Wingdings" pitchFamily="2" charset="2"/>
                        </a:rPr>
                        <m:t>𝑁</m:t>
                      </m:r>
                      <m:d>
                        <m:dPr>
                          <m:ctrlPr>
                            <a:rPr lang="es-MX" sz="2000" b="0" i="1" smtClean="0">
                              <a:latin typeface="Cambria Math" panose="02040503050406030204" pitchFamily="18" charset="0"/>
                              <a:sym typeface="Wingdings" pitchFamily="2" charset="2"/>
                            </a:rPr>
                          </m:ctrlPr>
                        </m:dPr>
                        <m:e>
                          <m:r>
                            <a:rPr lang="es-MX" sz="2000" b="0" i="1" smtClean="0">
                              <a:latin typeface="Cambria Math" panose="02040503050406030204" pitchFamily="18" charset="0"/>
                              <a:sym typeface="Wingdings" pitchFamily="2" charset="2"/>
                            </a:rPr>
                            <m:t>𝑚</m:t>
                          </m:r>
                          <m:r>
                            <a:rPr lang="es-MX" sz="2000" b="0" i="1" smtClean="0">
                              <a:latin typeface="Cambria Math" panose="02040503050406030204" pitchFamily="18" charset="0"/>
                              <a:sym typeface="Wingdings" pitchFamily="2" charset="2"/>
                            </a:rPr>
                            <m:t>,3</m:t>
                          </m:r>
                        </m:e>
                      </m:d>
                      <m:r>
                        <a:rPr lang="es-MX" sz="2000" b="0" i="1" smtClean="0">
                          <a:latin typeface="Cambria Math" panose="02040503050406030204" pitchFamily="18" charset="0"/>
                          <a:sym typeface="Wingdings" pitchFamily="2" charset="2"/>
                        </a:rPr>
                        <m:t>;    </m:t>
                      </m:r>
                      <m:acc>
                        <m:accPr>
                          <m:chr m:val="̅"/>
                          <m:ctrlPr>
                            <a:rPr lang="es-MX" sz="2000" b="0" i="1" smtClean="0">
                              <a:latin typeface="Cambria Math" panose="02040503050406030204" pitchFamily="18" charset="0"/>
                              <a:sym typeface="Wingdings" pitchFamily="2" charset="2"/>
                            </a:rPr>
                          </m:ctrlPr>
                        </m:accPr>
                        <m:e>
                          <m:r>
                            <a:rPr lang="es-MX" sz="2000" b="0" i="1" smtClean="0">
                              <a:latin typeface="Cambria Math" panose="02040503050406030204" pitchFamily="18" charset="0"/>
                              <a:sym typeface="Wingdings" pitchFamily="2" charset="2"/>
                            </a:rPr>
                            <m:t>𝑋</m:t>
                          </m:r>
                        </m:e>
                      </m:acc>
                      <m:r>
                        <a:rPr lang="es-MX" sz="2000" b="0" i="1" smtClean="0">
                          <a:latin typeface="Cambria Math" panose="02040503050406030204" pitchFamily="18" charset="0"/>
                          <a:sym typeface="Wingdings" pitchFamily="2" charset="2"/>
                        </a:rPr>
                        <m:t>~</m:t>
                      </m:r>
                      <m:r>
                        <a:rPr lang="es-MX" sz="2000" b="0" i="1" smtClean="0">
                          <a:latin typeface="Cambria Math" panose="02040503050406030204" pitchFamily="18" charset="0"/>
                          <a:sym typeface="Wingdings" pitchFamily="2" charset="2"/>
                        </a:rPr>
                        <m:t>𝑁</m:t>
                      </m:r>
                      <m:d>
                        <m:dPr>
                          <m:ctrlPr>
                            <a:rPr lang="es-MX" sz="2000" b="0" i="1" smtClean="0">
                              <a:latin typeface="Cambria Math" panose="02040503050406030204" pitchFamily="18" charset="0"/>
                              <a:sym typeface="Wingdings" pitchFamily="2" charset="2"/>
                            </a:rPr>
                          </m:ctrlPr>
                        </m:dPr>
                        <m:e>
                          <m:r>
                            <a:rPr lang="es-MX" sz="2000" b="0" i="1" smtClean="0">
                              <a:latin typeface="Cambria Math" panose="02040503050406030204" pitchFamily="18" charset="0"/>
                              <a:sym typeface="Wingdings" pitchFamily="2" charset="2"/>
                            </a:rPr>
                            <m:t>𝑚</m:t>
                          </m:r>
                          <m:r>
                            <a:rPr lang="es-MX" sz="2000" b="0" i="1" smtClean="0">
                              <a:latin typeface="Cambria Math" panose="02040503050406030204" pitchFamily="18" charset="0"/>
                              <a:sym typeface="Wingdings" pitchFamily="2" charset="2"/>
                            </a:rPr>
                            <m:t>,</m:t>
                          </m:r>
                          <m:f>
                            <m:fPr>
                              <m:ctrlPr>
                                <a:rPr lang="es-MX" sz="2000" b="0" i="1" smtClean="0">
                                  <a:latin typeface="Cambria Math" panose="02040503050406030204" pitchFamily="18" charset="0"/>
                                  <a:sym typeface="Wingdings" pitchFamily="2" charset="2"/>
                                </a:rPr>
                              </m:ctrlPr>
                            </m:fPr>
                            <m:num>
                              <m:r>
                                <a:rPr lang="es-MX" sz="2000" b="0" i="1" smtClean="0">
                                  <a:latin typeface="Cambria Math" panose="02040503050406030204" pitchFamily="18" charset="0"/>
                                  <a:sym typeface="Wingdings" pitchFamily="2" charset="2"/>
                                </a:rPr>
                                <m:t>3</m:t>
                              </m:r>
                            </m:num>
                            <m:den>
                              <m:rad>
                                <m:radPr>
                                  <m:degHide m:val="on"/>
                                  <m:ctrlPr>
                                    <a:rPr lang="es-MX" sz="2000" b="0" i="1" smtClean="0">
                                      <a:latin typeface="Cambria Math" panose="02040503050406030204" pitchFamily="18" charset="0"/>
                                      <a:sym typeface="Wingdings" pitchFamily="2" charset="2"/>
                                    </a:rPr>
                                  </m:ctrlPr>
                                </m:radPr>
                                <m:deg/>
                                <m:e>
                                  <m:r>
                                    <a:rPr lang="es-MX" sz="2000" b="0" i="1" smtClean="0">
                                      <a:latin typeface="Cambria Math" panose="02040503050406030204" pitchFamily="18" charset="0"/>
                                      <a:sym typeface="Wingdings" pitchFamily="2" charset="2"/>
                                    </a:rPr>
                                    <m:t>𝑁</m:t>
                                  </m:r>
                                </m:e>
                              </m:rad>
                            </m:den>
                          </m:f>
                        </m:e>
                      </m:d>
                      <m:r>
                        <a:rPr lang="es-MX" sz="2000" b="0" i="1" smtClean="0">
                          <a:latin typeface="Cambria Math" panose="02040503050406030204" pitchFamily="18" charset="0"/>
                          <a:sym typeface="Wingdings" pitchFamily="2" charset="2"/>
                        </a:rPr>
                        <m:t>;</m:t>
                      </m:r>
                    </m:oMath>
                    <m:oMath xmlns:m="http://schemas.openxmlformats.org/officeDocument/2006/math">
                      <m:acc>
                        <m:accPr>
                          <m:chr m:val="̅"/>
                          <m:ctrlPr>
                            <a:rPr lang="es-MX" sz="2000" i="1" dirty="0" smtClean="0">
                              <a:latin typeface="Cambria Math" panose="02040503050406030204" pitchFamily="18" charset="0"/>
                              <a:sym typeface="Wingdings" pitchFamily="2" charset="2"/>
                            </a:rPr>
                          </m:ctrlPr>
                        </m:accPr>
                        <m:e>
                          <m:r>
                            <a:rPr lang="es-MX" sz="2000" b="0" i="1" dirty="0" smtClean="0">
                              <a:latin typeface="Cambria Math" panose="02040503050406030204" pitchFamily="18" charset="0"/>
                              <a:sym typeface="Wingdings" pitchFamily="2" charset="2"/>
                            </a:rPr>
                            <m:t>𝑋</m:t>
                          </m:r>
                        </m:e>
                      </m:acc>
                      <m:r>
                        <a:rPr lang="es-MX" sz="2000" b="0" i="0" smtClean="0">
                          <a:latin typeface="Cambria Math" panose="02040503050406030204" pitchFamily="18" charset="0"/>
                          <a:sym typeface="Wingdings" pitchFamily="2" charset="2"/>
                        </a:rPr>
                        <m:t>−</m:t>
                      </m:r>
                      <m:r>
                        <a:rPr lang="es-MX" sz="2000" b="0" i="1" smtClean="0">
                          <a:latin typeface="Cambria Math" panose="02040503050406030204" pitchFamily="18" charset="0"/>
                          <a:sym typeface="Wingdings" pitchFamily="2" charset="2"/>
                        </a:rPr>
                        <m:t>𝑚</m:t>
                      </m:r>
                      <m:r>
                        <a:rPr lang="es-MX" sz="2000" b="0" i="1" smtClean="0">
                          <a:latin typeface="Cambria Math" panose="02040503050406030204" pitchFamily="18" charset="0"/>
                          <a:sym typeface="Wingdings" pitchFamily="2" charset="2"/>
                        </a:rPr>
                        <m:t> ~ </m:t>
                      </m:r>
                      <m:r>
                        <a:rPr lang="es-MX" sz="2000" b="0" i="1" smtClean="0">
                          <a:latin typeface="Cambria Math" panose="02040503050406030204" pitchFamily="18" charset="0"/>
                          <a:sym typeface="Wingdings" pitchFamily="2" charset="2"/>
                        </a:rPr>
                        <m:t>𝑁</m:t>
                      </m:r>
                      <m:d>
                        <m:dPr>
                          <m:ctrlPr>
                            <a:rPr lang="es-MX" sz="2000" b="0" i="1" smtClean="0">
                              <a:latin typeface="Cambria Math" panose="02040503050406030204" pitchFamily="18" charset="0"/>
                              <a:sym typeface="Wingdings" pitchFamily="2" charset="2"/>
                            </a:rPr>
                          </m:ctrlPr>
                        </m:dPr>
                        <m:e>
                          <m:r>
                            <a:rPr lang="es-MX" sz="2000" b="0" i="1" smtClean="0">
                              <a:latin typeface="Cambria Math" panose="02040503050406030204" pitchFamily="18" charset="0"/>
                              <a:sym typeface="Wingdings" pitchFamily="2" charset="2"/>
                            </a:rPr>
                            <m:t>0,</m:t>
                          </m:r>
                          <m:f>
                            <m:fPr>
                              <m:ctrlPr>
                                <a:rPr lang="es-MX" sz="2000" b="0" i="1" smtClean="0">
                                  <a:latin typeface="Cambria Math" panose="02040503050406030204" pitchFamily="18" charset="0"/>
                                  <a:sym typeface="Wingdings" pitchFamily="2" charset="2"/>
                                </a:rPr>
                              </m:ctrlPr>
                            </m:fPr>
                            <m:num>
                              <m:r>
                                <a:rPr lang="es-MX" sz="2000" b="0" i="1" smtClean="0">
                                  <a:latin typeface="Cambria Math" panose="02040503050406030204" pitchFamily="18" charset="0"/>
                                  <a:sym typeface="Wingdings" pitchFamily="2" charset="2"/>
                                </a:rPr>
                                <m:t>3</m:t>
                              </m:r>
                            </m:num>
                            <m:den>
                              <m:rad>
                                <m:radPr>
                                  <m:degHide m:val="on"/>
                                  <m:ctrlPr>
                                    <a:rPr lang="es-MX" sz="2000" b="0" i="1" smtClean="0">
                                      <a:latin typeface="Cambria Math" panose="02040503050406030204" pitchFamily="18" charset="0"/>
                                      <a:sym typeface="Wingdings" pitchFamily="2" charset="2"/>
                                    </a:rPr>
                                  </m:ctrlPr>
                                </m:radPr>
                                <m:deg/>
                                <m:e>
                                  <m:r>
                                    <a:rPr lang="es-MX" sz="2000" b="0" i="1" smtClean="0">
                                      <a:latin typeface="Cambria Math" panose="02040503050406030204" pitchFamily="18" charset="0"/>
                                      <a:sym typeface="Wingdings" pitchFamily="2" charset="2"/>
                                    </a:rPr>
                                    <m:t>𝑁</m:t>
                                  </m:r>
                                </m:e>
                              </m:rad>
                            </m:den>
                          </m:f>
                        </m:e>
                      </m:d>
                      <m:r>
                        <a:rPr lang="es-MX" sz="2000" b="0" i="1" smtClean="0">
                          <a:latin typeface="Cambria Math" panose="02040503050406030204" pitchFamily="18" charset="0"/>
                          <a:sym typeface="Wingdings" pitchFamily="2" charset="2"/>
                        </a:rPr>
                        <m:t>;   </m:t>
                      </m:r>
                      <m:r>
                        <a:rPr lang="es-MX" sz="2000" b="0" i="1" smtClean="0">
                          <a:latin typeface="Cambria Math" panose="02040503050406030204" pitchFamily="18" charset="0"/>
                          <a:sym typeface="Wingdings" pitchFamily="2" charset="2"/>
                        </a:rPr>
                        <m:t>𝑃</m:t>
                      </m:r>
                      <m:d>
                        <m:dPr>
                          <m:ctrlPr>
                            <a:rPr lang="es-MX" sz="2000" b="0" i="1" smtClean="0">
                              <a:latin typeface="Cambria Math" panose="02040503050406030204" pitchFamily="18" charset="0"/>
                              <a:sym typeface="Wingdings" pitchFamily="2" charset="2"/>
                            </a:rPr>
                          </m:ctrlPr>
                        </m:dPr>
                        <m:e>
                          <m:d>
                            <m:dPr>
                              <m:begChr m:val="|"/>
                              <m:endChr m:val="|"/>
                              <m:ctrlPr>
                                <a:rPr lang="es-MX" sz="2000" b="0" i="1" smtClean="0">
                                  <a:latin typeface="Cambria Math" panose="02040503050406030204" pitchFamily="18" charset="0"/>
                                  <a:sym typeface="Wingdings" pitchFamily="2" charset="2"/>
                                </a:rPr>
                              </m:ctrlPr>
                            </m:dPr>
                            <m:e>
                              <m:acc>
                                <m:accPr>
                                  <m:chr m:val="̅"/>
                                  <m:ctrlPr>
                                    <a:rPr lang="es-MX" sz="2000" b="0" i="1" smtClean="0">
                                      <a:latin typeface="Cambria Math" panose="02040503050406030204" pitchFamily="18" charset="0"/>
                                      <a:sym typeface="Wingdings" pitchFamily="2" charset="2"/>
                                    </a:rPr>
                                  </m:ctrlPr>
                                </m:accPr>
                                <m:e>
                                  <m:r>
                                    <a:rPr lang="es-MX" sz="2000" b="0" i="1" smtClean="0">
                                      <a:latin typeface="Cambria Math" panose="02040503050406030204" pitchFamily="18" charset="0"/>
                                      <a:sym typeface="Wingdings" pitchFamily="2" charset="2"/>
                                    </a:rPr>
                                    <m:t>𝑋</m:t>
                                  </m:r>
                                </m:e>
                              </m:acc>
                              <m:r>
                                <a:rPr lang="es-MX" sz="2000" b="0" i="1" dirty="0" smtClean="0">
                                  <a:latin typeface="Cambria Math" panose="02040503050406030204" pitchFamily="18" charset="0"/>
                                  <a:sym typeface="Wingdings" pitchFamily="2" charset="2"/>
                                </a:rPr>
                                <m:t>−</m:t>
                              </m:r>
                              <m:r>
                                <a:rPr lang="es-MX" sz="2000" b="0" i="1" dirty="0" smtClean="0">
                                  <a:latin typeface="Cambria Math" panose="02040503050406030204" pitchFamily="18" charset="0"/>
                                  <a:sym typeface="Wingdings" pitchFamily="2" charset="2"/>
                                </a:rPr>
                                <m:t>𝑚</m:t>
                              </m:r>
                            </m:e>
                          </m:d>
                          <m:r>
                            <a:rPr lang="es-MX" sz="2000" b="0" i="1" smtClean="0">
                              <a:latin typeface="Cambria Math" panose="02040503050406030204" pitchFamily="18" charset="0"/>
                              <a:sym typeface="Wingdings" pitchFamily="2" charset="2"/>
                            </a:rPr>
                            <m:t>&lt;1</m:t>
                          </m:r>
                        </m:e>
                      </m:d>
                      <m:r>
                        <a:rPr lang="es-MX" sz="2000" b="0" i="1" smtClean="0">
                          <a:latin typeface="Cambria Math" panose="02040503050406030204" pitchFamily="18" charset="0"/>
                          <a:sym typeface="Wingdings" pitchFamily="2" charset="2"/>
                        </a:rPr>
                        <m:t>→</m:t>
                      </m:r>
                      <m:r>
                        <a:rPr lang="es-MX" sz="2000" b="0" i="1" smtClean="0">
                          <a:latin typeface="Cambria Math" panose="02040503050406030204" pitchFamily="18" charset="0"/>
                          <a:sym typeface="Wingdings" pitchFamily="2" charset="2"/>
                        </a:rPr>
                        <m:t>𝑃</m:t>
                      </m:r>
                      <m:d>
                        <m:dPr>
                          <m:ctrlPr>
                            <a:rPr lang="es-MX" sz="2000" b="0" i="1" smtClean="0">
                              <a:latin typeface="Cambria Math" panose="02040503050406030204" pitchFamily="18" charset="0"/>
                              <a:sym typeface="Wingdings" pitchFamily="2" charset="2"/>
                            </a:rPr>
                          </m:ctrlPr>
                        </m:dPr>
                        <m:e>
                          <m:acc>
                            <m:accPr>
                              <m:chr m:val="̅"/>
                              <m:ctrlPr>
                                <a:rPr lang="es-MX" sz="2000" b="0" i="1" smtClean="0">
                                  <a:latin typeface="Cambria Math" panose="02040503050406030204" pitchFamily="18" charset="0"/>
                                  <a:sym typeface="Wingdings" pitchFamily="2" charset="2"/>
                                </a:rPr>
                              </m:ctrlPr>
                            </m:accPr>
                            <m:e>
                              <m:r>
                                <a:rPr lang="es-MX" sz="2000" b="0" i="1" smtClean="0">
                                  <a:latin typeface="Cambria Math" panose="02040503050406030204" pitchFamily="18" charset="0"/>
                                  <a:sym typeface="Wingdings" pitchFamily="2" charset="2"/>
                                </a:rPr>
                                <m:t>𝑋</m:t>
                              </m:r>
                            </m:e>
                          </m:acc>
                          <m:r>
                            <a:rPr lang="es-MX" sz="2000" b="0" i="1" smtClean="0">
                              <a:latin typeface="Cambria Math" panose="02040503050406030204" pitchFamily="18" charset="0"/>
                              <a:sym typeface="Wingdings" pitchFamily="2" charset="2"/>
                            </a:rPr>
                            <m:t>−</m:t>
                          </m:r>
                          <m:r>
                            <a:rPr lang="es-MX" sz="2000" b="0" i="1" smtClean="0">
                              <a:latin typeface="Cambria Math" panose="02040503050406030204" pitchFamily="18" charset="0"/>
                              <a:sym typeface="Wingdings" pitchFamily="2" charset="2"/>
                            </a:rPr>
                            <m:t>𝑚</m:t>
                          </m:r>
                          <m:r>
                            <a:rPr lang="es-MX" sz="2000" b="0" i="1" smtClean="0">
                              <a:latin typeface="Cambria Math" panose="02040503050406030204" pitchFamily="18" charset="0"/>
                              <a:sym typeface="Wingdings" pitchFamily="2" charset="2"/>
                            </a:rPr>
                            <m:t>&lt;−1</m:t>
                          </m:r>
                        </m:e>
                      </m:d>
                      <m:r>
                        <a:rPr lang="es-MX" sz="2000" b="0" i="1" smtClean="0">
                          <a:latin typeface="Cambria Math" panose="02040503050406030204" pitchFamily="18" charset="0"/>
                          <a:sym typeface="Wingdings" pitchFamily="2" charset="2"/>
                        </a:rPr>
                        <m:t>+</m:t>
                      </m:r>
                      <m:r>
                        <a:rPr lang="es-MX" sz="2000" b="0" i="1" smtClean="0">
                          <a:latin typeface="Cambria Math" panose="02040503050406030204" pitchFamily="18" charset="0"/>
                          <a:sym typeface="Wingdings" pitchFamily="2" charset="2"/>
                        </a:rPr>
                        <m:t>𝑃</m:t>
                      </m:r>
                      <m:d>
                        <m:dPr>
                          <m:ctrlPr>
                            <a:rPr lang="es-MX" sz="2000" b="0" i="1" smtClean="0">
                              <a:latin typeface="Cambria Math" panose="02040503050406030204" pitchFamily="18" charset="0"/>
                              <a:sym typeface="Wingdings" pitchFamily="2" charset="2"/>
                            </a:rPr>
                          </m:ctrlPr>
                        </m:dPr>
                        <m:e>
                          <m:acc>
                            <m:accPr>
                              <m:chr m:val="̅"/>
                              <m:ctrlPr>
                                <a:rPr lang="es-MX" sz="2000" b="0" i="1" smtClean="0">
                                  <a:latin typeface="Cambria Math" panose="02040503050406030204" pitchFamily="18" charset="0"/>
                                  <a:sym typeface="Wingdings" pitchFamily="2" charset="2"/>
                                </a:rPr>
                              </m:ctrlPr>
                            </m:accPr>
                            <m:e>
                              <m:r>
                                <a:rPr lang="es-MX" sz="2000" b="0" i="1" smtClean="0">
                                  <a:latin typeface="Cambria Math" panose="02040503050406030204" pitchFamily="18" charset="0"/>
                                  <a:sym typeface="Wingdings" pitchFamily="2" charset="2"/>
                                </a:rPr>
                                <m:t>𝑋</m:t>
                              </m:r>
                            </m:e>
                          </m:acc>
                          <m:r>
                            <a:rPr lang="es-MX" sz="2000" b="0" i="1" smtClean="0">
                              <a:latin typeface="Cambria Math" panose="02040503050406030204" pitchFamily="18" charset="0"/>
                              <a:sym typeface="Wingdings" pitchFamily="2" charset="2"/>
                            </a:rPr>
                            <m:t>−</m:t>
                          </m:r>
                          <m:r>
                            <a:rPr lang="es-MX" sz="2000" b="0" i="1" smtClean="0">
                              <a:latin typeface="Cambria Math" panose="02040503050406030204" pitchFamily="18" charset="0"/>
                              <a:sym typeface="Wingdings" pitchFamily="2" charset="2"/>
                            </a:rPr>
                            <m:t>𝑚</m:t>
                          </m:r>
                          <m:r>
                            <a:rPr lang="es-MX" sz="2000" b="0" i="1" smtClean="0">
                              <a:latin typeface="Cambria Math" panose="02040503050406030204" pitchFamily="18" charset="0"/>
                              <a:sym typeface="Wingdings" pitchFamily="2" charset="2"/>
                            </a:rPr>
                            <m:t>&gt;1</m:t>
                          </m:r>
                        </m:e>
                      </m:d>
                      <m:r>
                        <a:rPr lang="es-MX" sz="2000" b="0" i="1" smtClean="0">
                          <a:latin typeface="Cambria Math" panose="02040503050406030204" pitchFamily="18" charset="0"/>
                          <a:sym typeface="Wingdings" pitchFamily="2" charset="2"/>
                        </a:rPr>
                        <m:t>=0.05; </m:t>
                      </m:r>
                    </m:oMath>
                    <m:oMath xmlns:m="http://schemas.openxmlformats.org/officeDocument/2006/math">
                      <m:r>
                        <a:rPr lang="es-MX" sz="2000" b="0" i="1" smtClean="0">
                          <a:latin typeface="Cambria Math" panose="02040503050406030204" pitchFamily="18" charset="0"/>
                          <a:sym typeface="Wingdings" pitchFamily="2" charset="2"/>
                        </a:rPr>
                        <m:t>𝑃</m:t>
                      </m:r>
                      <m:d>
                        <m:dPr>
                          <m:ctrlPr>
                            <a:rPr lang="es-MX" sz="2000" b="0" i="1" smtClean="0">
                              <a:latin typeface="Cambria Math" panose="02040503050406030204" pitchFamily="18" charset="0"/>
                              <a:sym typeface="Wingdings" pitchFamily="2" charset="2"/>
                            </a:rPr>
                          </m:ctrlPr>
                        </m:dPr>
                        <m:e>
                          <m:acc>
                            <m:accPr>
                              <m:chr m:val="̅"/>
                              <m:ctrlPr>
                                <a:rPr lang="es-MX" sz="2000" b="0" i="1" smtClean="0">
                                  <a:latin typeface="Cambria Math" panose="02040503050406030204" pitchFamily="18" charset="0"/>
                                  <a:sym typeface="Wingdings" pitchFamily="2" charset="2"/>
                                </a:rPr>
                              </m:ctrlPr>
                            </m:accPr>
                            <m:e>
                              <m:r>
                                <a:rPr lang="es-MX" sz="2000" b="0" i="1" smtClean="0">
                                  <a:latin typeface="Cambria Math" panose="02040503050406030204" pitchFamily="18" charset="0"/>
                                  <a:sym typeface="Wingdings" pitchFamily="2" charset="2"/>
                                </a:rPr>
                                <m:t>𝑋</m:t>
                              </m:r>
                            </m:e>
                          </m:acc>
                          <m:r>
                            <a:rPr lang="es-MX" sz="2000" b="0" i="1" smtClean="0">
                              <a:latin typeface="Cambria Math" panose="02040503050406030204" pitchFamily="18" charset="0"/>
                              <a:sym typeface="Wingdings" pitchFamily="2" charset="2"/>
                            </a:rPr>
                            <m:t>−</m:t>
                          </m:r>
                          <m:r>
                            <a:rPr lang="es-MX" sz="2000" b="0" i="1" smtClean="0">
                              <a:latin typeface="Cambria Math" panose="02040503050406030204" pitchFamily="18" charset="0"/>
                              <a:sym typeface="Wingdings" pitchFamily="2" charset="2"/>
                            </a:rPr>
                            <m:t>𝑚</m:t>
                          </m:r>
                          <m:r>
                            <a:rPr lang="es-MX" sz="2000" b="0" i="1" smtClean="0">
                              <a:latin typeface="Cambria Math" panose="02040503050406030204" pitchFamily="18" charset="0"/>
                              <a:sym typeface="Wingdings" pitchFamily="2" charset="2"/>
                            </a:rPr>
                            <m:t>&gt;1</m:t>
                          </m:r>
                        </m:e>
                      </m:d>
                      <m:r>
                        <a:rPr lang="es-MX" sz="2000" b="0" i="1" smtClean="0">
                          <a:latin typeface="Cambria Math" panose="02040503050406030204" pitchFamily="18" charset="0"/>
                          <a:sym typeface="Wingdings" pitchFamily="2" charset="2"/>
                        </a:rPr>
                        <m:t>=0.025 →</m:t>
                      </m:r>
                      <m:r>
                        <a:rPr lang="es-MX" sz="2000" b="0" i="1" smtClean="0">
                          <a:latin typeface="Cambria Math" panose="02040503050406030204" pitchFamily="18" charset="0"/>
                          <a:sym typeface="Wingdings" pitchFamily="2" charset="2"/>
                        </a:rPr>
                        <m:t>𝑃</m:t>
                      </m:r>
                      <m:d>
                        <m:dPr>
                          <m:ctrlPr>
                            <a:rPr lang="es-MX" sz="2000" b="0" i="1" smtClean="0">
                              <a:latin typeface="Cambria Math" panose="02040503050406030204" pitchFamily="18" charset="0"/>
                              <a:sym typeface="Wingdings" pitchFamily="2" charset="2"/>
                            </a:rPr>
                          </m:ctrlPr>
                        </m:dPr>
                        <m:e>
                          <m:r>
                            <a:rPr lang="es-MX" sz="2000" b="0" i="1" smtClean="0">
                              <a:latin typeface="Cambria Math" panose="02040503050406030204" pitchFamily="18" charset="0"/>
                              <a:sym typeface="Wingdings" pitchFamily="2" charset="2"/>
                            </a:rPr>
                            <m:t>𝑍</m:t>
                          </m:r>
                          <m:r>
                            <a:rPr lang="es-MX" sz="2000" b="0" i="1" smtClean="0">
                              <a:latin typeface="Cambria Math" panose="02040503050406030204" pitchFamily="18" charset="0"/>
                              <a:sym typeface="Wingdings" pitchFamily="2" charset="2"/>
                            </a:rPr>
                            <m:t>&gt;</m:t>
                          </m:r>
                          <m:f>
                            <m:fPr>
                              <m:ctrlPr>
                                <a:rPr lang="es-MX" sz="2000" b="0" i="1" smtClean="0">
                                  <a:latin typeface="Cambria Math" panose="02040503050406030204" pitchFamily="18" charset="0"/>
                                  <a:sym typeface="Wingdings" pitchFamily="2" charset="2"/>
                                </a:rPr>
                              </m:ctrlPr>
                            </m:fPr>
                            <m:num>
                              <m:r>
                                <a:rPr lang="es-MX" sz="2000" b="0" i="1" smtClean="0">
                                  <a:latin typeface="Cambria Math" panose="02040503050406030204" pitchFamily="18" charset="0"/>
                                  <a:sym typeface="Wingdings" pitchFamily="2" charset="2"/>
                                </a:rPr>
                                <m:t>1−0</m:t>
                              </m:r>
                            </m:num>
                            <m:den>
                              <m:f>
                                <m:fPr>
                                  <m:ctrlPr>
                                    <a:rPr lang="es-MX" sz="2000" b="0" i="1" smtClean="0">
                                      <a:latin typeface="Cambria Math" panose="02040503050406030204" pitchFamily="18" charset="0"/>
                                      <a:sym typeface="Wingdings" pitchFamily="2" charset="2"/>
                                    </a:rPr>
                                  </m:ctrlPr>
                                </m:fPr>
                                <m:num>
                                  <m:r>
                                    <a:rPr lang="es-MX" sz="2000" b="0" i="1" smtClean="0">
                                      <a:latin typeface="Cambria Math" panose="02040503050406030204" pitchFamily="18" charset="0"/>
                                      <a:sym typeface="Wingdings" pitchFamily="2" charset="2"/>
                                    </a:rPr>
                                    <m:t>3</m:t>
                                  </m:r>
                                </m:num>
                                <m:den>
                                  <m:rad>
                                    <m:radPr>
                                      <m:degHide m:val="on"/>
                                      <m:ctrlPr>
                                        <a:rPr lang="es-MX" sz="2000" b="0" i="1" smtClean="0">
                                          <a:latin typeface="Cambria Math" panose="02040503050406030204" pitchFamily="18" charset="0"/>
                                          <a:sym typeface="Wingdings" pitchFamily="2" charset="2"/>
                                        </a:rPr>
                                      </m:ctrlPr>
                                    </m:radPr>
                                    <m:deg/>
                                    <m:e>
                                      <m:r>
                                        <a:rPr lang="es-MX" sz="2000" b="0" i="1" smtClean="0">
                                          <a:latin typeface="Cambria Math" panose="02040503050406030204" pitchFamily="18" charset="0"/>
                                          <a:sym typeface="Wingdings" pitchFamily="2" charset="2"/>
                                        </a:rPr>
                                        <m:t>𝑁</m:t>
                                      </m:r>
                                    </m:e>
                                  </m:rad>
                                </m:den>
                              </m:f>
                            </m:den>
                          </m:f>
                        </m:e>
                      </m:d>
                      <m:r>
                        <a:rPr lang="es-MX" sz="2000" b="0" i="1" smtClean="0">
                          <a:latin typeface="Cambria Math" panose="02040503050406030204" pitchFamily="18" charset="0"/>
                          <a:sym typeface="Wingdings" pitchFamily="2" charset="2"/>
                        </a:rPr>
                        <m:t>=0.025→</m:t>
                      </m:r>
                      <m:r>
                        <a:rPr lang="es-MX" sz="2000" b="0" i="1" smtClean="0">
                          <a:latin typeface="Cambria Math" panose="02040503050406030204" pitchFamily="18" charset="0"/>
                          <a:sym typeface="Wingdings" pitchFamily="2" charset="2"/>
                        </a:rPr>
                        <m:t>𝑍</m:t>
                      </m:r>
                      <m:r>
                        <a:rPr lang="es-MX" sz="2000" b="0" i="1" smtClean="0">
                          <a:latin typeface="Cambria Math" panose="02040503050406030204" pitchFamily="18" charset="0"/>
                          <a:sym typeface="Wingdings" pitchFamily="2" charset="2"/>
                        </a:rPr>
                        <m:t>=1.96=</m:t>
                      </m:r>
                      <m:f>
                        <m:fPr>
                          <m:ctrlPr>
                            <a:rPr lang="es-MX" sz="2000" b="0" i="1" smtClean="0">
                              <a:latin typeface="Cambria Math" panose="02040503050406030204" pitchFamily="18" charset="0"/>
                              <a:sym typeface="Wingdings" pitchFamily="2" charset="2"/>
                            </a:rPr>
                          </m:ctrlPr>
                        </m:fPr>
                        <m:num>
                          <m:r>
                            <a:rPr lang="es-MX" sz="2000" b="0" i="1" smtClean="0">
                              <a:latin typeface="Cambria Math" panose="02040503050406030204" pitchFamily="18" charset="0"/>
                              <a:sym typeface="Wingdings" pitchFamily="2" charset="2"/>
                            </a:rPr>
                            <m:t>1</m:t>
                          </m:r>
                        </m:num>
                        <m:den>
                          <m:r>
                            <a:rPr lang="es-MX" sz="2000" b="0" i="1" smtClean="0">
                              <a:latin typeface="Cambria Math" panose="02040503050406030204" pitchFamily="18" charset="0"/>
                              <a:sym typeface="Wingdings" pitchFamily="2" charset="2"/>
                            </a:rPr>
                            <m:t>3/</m:t>
                          </m:r>
                          <m:rad>
                            <m:radPr>
                              <m:degHide m:val="on"/>
                              <m:ctrlPr>
                                <a:rPr lang="es-MX" sz="2000" b="0" i="1" smtClean="0">
                                  <a:latin typeface="Cambria Math" panose="02040503050406030204" pitchFamily="18" charset="0"/>
                                  <a:sym typeface="Wingdings" pitchFamily="2" charset="2"/>
                                </a:rPr>
                              </m:ctrlPr>
                            </m:radPr>
                            <m:deg/>
                            <m:e>
                              <m:r>
                                <a:rPr lang="es-MX" sz="2000" b="0" i="1" smtClean="0">
                                  <a:latin typeface="Cambria Math" panose="02040503050406030204" pitchFamily="18" charset="0"/>
                                  <a:sym typeface="Wingdings" pitchFamily="2" charset="2"/>
                                </a:rPr>
                                <m:t>𝑁</m:t>
                              </m:r>
                            </m:e>
                          </m:rad>
                        </m:den>
                      </m:f>
                      <m:r>
                        <a:rPr lang="es-MX" sz="2000" b="0" i="1" smtClean="0">
                          <a:latin typeface="Cambria Math" panose="02040503050406030204" pitchFamily="18" charset="0"/>
                          <a:sym typeface="Wingdings" pitchFamily="2" charset="2"/>
                        </a:rPr>
                        <m:t>;  </m:t>
                      </m:r>
                      <m:r>
                        <a:rPr lang="es-MX" sz="2000" b="0" i="1" smtClean="0">
                          <a:latin typeface="Cambria Math" panose="02040503050406030204" pitchFamily="18" charset="0"/>
                          <a:sym typeface="Wingdings" pitchFamily="2" charset="2"/>
                        </a:rPr>
                        <m:t>𝑁</m:t>
                      </m:r>
                      <m:r>
                        <a:rPr lang="es-MX" sz="2000" b="0" i="1" smtClean="0">
                          <a:latin typeface="Cambria Math" panose="02040503050406030204" pitchFamily="18" charset="0"/>
                          <a:sym typeface="Wingdings" pitchFamily="2" charset="2"/>
                        </a:rPr>
                        <m:t>=35 </m:t>
                      </m:r>
                    </m:oMath>
                  </m:oMathPara>
                </a14:m>
                <a:br>
                  <a:rPr lang="es-MX" sz="2000" b="0" dirty="0">
                    <a:latin typeface="Cambria Math" panose="02040503050406030204" pitchFamily="18" charset="0"/>
                    <a:sym typeface="Wingdings" pitchFamily="2" charset="2"/>
                  </a:rPr>
                </a:br>
                <a:endParaRPr lang="es-ES" sz="2600" b="0" dirty="0">
                  <a:latin typeface="Cambria Math" panose="02040503050406030204" pitchFamily="18" charset="0"/>
                  <a:sym typeface="Wingdings" pitchFamily="2" charset="2"/>
                </a:endParaRPr>
              </a:p>
              <a:p>
                <a:pPr lvl="1"/>
                <a:endParaRPr lang="es-ES" sz="2600" dirty="0">
                  <a:solidFill>
                    <a:schemeClr val="tx1"/>
                  </a:solidFill>
                  <a:latin typeface="Cambria Math" panose="02040503050406030204" pitchFamily="18" charset="0"/>
                  <a:sym typeface="Wingdings" pitchFamily="2" charset="2"/>
                </a:endParaRPr>
              </a:p>
              <a:p>
                <a:pPr marL="266700" lvl="1" indent="0">
                  <a:buNone/>
                </a:pPr>
                <a:endParaRPr lang="es-ES" sz="2600" dirty="0">
                  <a:latin typeface="Cambria Math" panose="02040503050406030204" pitchFamily="18" charset="0"/>
                  <a:sym typeface="Wingdings" pitchFamily="2" charset="2"/>
                </a:endParaRPr>
              </a:p>
              <a:p>
                <a:pPr marL="266700" lvl="1" indent="0">
                  <a:buNone/>
                </a:pPr>
                <a:endParaRPr lang="es-ES" sz="2800" dirty="0">
                  <a:sym typeface="Wingdings" pitchFamily="2" charset="2"/>
                </a:endParaRPr>
              </a:p>
              <a:p>
                <a:pPr lvl="1"/>
                <a:endParaRPr lang="es-ES" sz="2800" dirty="0"/>
              </a:p>
              <a:p>
                <a:pPr lvl="1"/>
                <a:endParaRPr lang="es-ES" sz="2800" dirty="0"/>
              </a:p>
              <a:p>
                <a:pPr lvl="1"/>
                <a:endParaRPr lang="es-ES" sz="2800" dirty="0"/>
              </a:p>
            </p:txBody>
          </p:sp>
        </mc:Choice>
        <mc:Fallback xmlns="">
          <p:sp>
            <p:nvSpPr>
              <p:cNvPr id="4" name="Content Placeholder 3">
                <a:extLst>
                  <a:ext uri="{FF2B5EF4-FFF2-40B4-BE49-F238E27FC236}">
                    <a16:creationId xmlns:a16="http://schemas.microsoft.com/office/drawing/2014/main" id="{714750D5-10E1-439F-80ED-D90028C60C06}"/>
                  </a:ext>
                </a:extLst>
              </p:cNvPr>
              <p:cNvSpPr>
                <a:spLocks noGrp="1" noRot="1" noChangeAspect="1" noMove="1" noResize="1" noEditPoints="1" noAdjustHandles="1" noChangeArrowheads="1" noChangeShapeType="1" noTextEdit="1"/>
              </p:cNvSpPr>
              <p:nvPr>
                <p:ph idx="1"/>
              </p:nvPr>
            </p:nvSpPr>
            <p:spPr>
              <a:xfrm>
                <a:off x="431999" y="1512000"/>
                <a:ext cx="9500895" cy="4679250"/>
              </a:xfrm>
              <a:blipFill>
                <a:blip r:embed="rId3"/>
                <a:stretch>
                  <a:fillRect t="-3125"/>
                </a:stretch>
              </a:blipFill>
            </p:spPr>
            <p:txBody>
              <a:bodyPr/>
              <a:lstStyle/>
              <a:p>
                <a:r>
                  <a:rPr lang="es-ES">
                    <a:noFill/>
                  </a:rPr>
                  <a:t> </a:t>
                </a:r>
              </a:p>
            </p:txBody>
          </p:sp>
        </mc:Fallback>
      </mc:AlternateContent>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41</a:t>
            </a:fld>
            <a:endParaRPr lang="es-ES" noProof="1"/>
          </a:p>
        </p:txBody>
      </p:sp>
    </p:spTree>
    <p:extLst>
      <p:ext uri="{BB962C8B-B14F-4D97-AF65-F5344CB8AC3E}">
        <p14:creationId xmlns:p14="http://schemas.microsoft.com/office/powerpoint/2010/main" val="20417214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00B3D2B-613A-41BE-987D-E6A1324B456D}"/>
              </a:ext>
            </a:extLst>
          </p:cNvPr>
          <p:cNvSpPr>
            <a:spLocks noGrp="1"/>
          </p:cNvSpPr>
          <p:nvPr>
            <p:ph type="ctrTitle"/>
          </p:nvPr>
        </p:nvSpPr>
        <p:spPr>
          <a:xfrm>
            <a:off x="286990" y="3825380"/>
            <a:ext cx="6798250" cy="2195386"/>
          </a:xfrm>
        </p:spPr>
        <p:txBody>
          <a:bodyPr rtlCol="0"/>
          <a:lstStyle/>
          <a:p>
            <a:pPr rtl="0"/>
            <a:r>
              <a:rPr lang="es-ES" dirty="0"/>
              <a:t>Distribuciones en el muestreo en poblaciones normales</a:t>
            </a:r>
          </a:p>
        </p:txBody>
      </p:sp>
      <p:sp>
        <p:nvSpPr>
          <p:cNvPr id="4" name="Subtítulo 3">
            <a:extLst>
              <a:ext uri="{FF2B5EF4-FFF2-40B4-BE49-F238E27FC236}">
                <a16:creationId xmlns:a16="http://schemas.microsoft.com/office/drawing/2014/main" id="{4772945D-CA91-4CFE-8EB7-941C7618C994}"/>
              </a:ext>
            </a:extLst>
          </p:cNvPr>
          <p:cNvSpPr>
            <a:spLocks noGrp="1"/>
          </p:cNvSpPr>
          <p:nvPr>
            <p:ph type="subTitle" idx="1"/>
          </p:nvPr>
        </p:nvSpPr>
        <p:spPr>
          <a:xfrm>
            <a:off x="7326418" y="4043494"/>
            <a:ext cx="2456210" cy="1799083"/>
          </a:xfrm>
        </p:spPr>
        <p:txBody>
          <a:bodyPr rtlCol="0"/>
          <a:lstStyle/>
          <a:p>
            <a:pPr rtl="0"/>
            <a:r>
              <a:rPr lang="es-ES" dirty="0"/>
              <a:t>Distribuciones especiales que surgen al muestrear de poblaciones normales</a:t>
            </a:r>
          </a:p>
        </p:txBody>
      </p:sp>
      <p:sp>
        <p:nvSpPr>
          <p:cNvPr id="5" name="Marcador de número de diapositiva 4">
            <a:extLst>
              <a:ext uri="{FF2B5EF4-FFF2-40B4-BE49-F238E27FC236}">
                <a16:creationId xmlns:a16="http://schemas.microsoft.com/office/drawing/2014/main" id="{BDD5A594-D852-43BB-B591-E9D9027253BD}"/>
              </a:ext>
            </a:extLst>
          </p:cNvPr>
          <p:cNvSpPr>
            <a:spLocks noGrp="1"/>
          </p:cNvSpPr>
          <p:nvPr>
            <p:ph type="sldNum" sz="quarter" idx="11"/>
          </p:nvPr>
        </p:nvSpPr>
        <p:spPr/>
        <p:txBody>
          <a:bodyPr rtlCol="0"/>
          <a:lstStyle/>
          <a:p>
            <a:pPr rtl="0"/>
            <a:fld id="{19B51A1E-902D-48AF-9020-955120F399B6}" type="slidenum">
              <a:rPr lang="es-ES" smtClean="0"/>
              <a:pPr rtl="0"/>
              <a:t>42</a:t>
            </a:fld>
            <a:endParaRPr lang="es-ES"/>
          </a:p>
        </p:txBody>
      </p:sp>
    </p:spTree>
    <p:extLst>
      <p:ext uri="{BB962C8B-B14F-4D97-AF65-F5344CB8AC3E}">
        <p14:creationId xmlns:p14="http://schemas.microsoft.com/office/powerpoint/2010/main" val="33816402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Distribucion Chi-cuadrado (</a:t>
                </a:r>
                <a14:m>
                  <m:oMath xmlns:m="http://schemas.openxmlformats.org/officeDocument/2006/math">
                    <m:sSup>
                      <m:sSupPr>
                        <m:ctrlPr>
                          <a:rPr lang="es-ES" b="1" i="1" noProof="1" smtClean="0">
                            <a:latin typeface="Cambria Math" panose="02040503050406030204" pitchFamily="18" charset="0"/>
                          </a:rPr>
                        </m:ctrlPr>
                      </m:sSupPr>
                      <m:e>
                        <m:r>
                          <a:rPr lang="es-ES" b="1" i="1" noProof="1" smtClean="0">
                            <a:latin typeface="Cambria Math" panose="02040503050406030204" pitchFamily="18" charset="0"/>
                          </a:rPr>
                          <m:t>𝝌</m:t>
                        </m:r>
                      </m:e>
                      <m:sup>
                        <m:r>
                          <a:rPr lang="es-ES" b="1" i="1" noProof="1" smtClean="0">
                            <a:latin typeface="Cambria Math" panose="02040503050406030204" pitchFamily="18" charset="0"/>
                          </a:rPr>
                          <m:t>𝟐</m:t>
                        </m:r>
                      </m:sup>
                    </m:sSup>
                    <m:r>
                      <a:rPr lang="es-ES" b="1" i="1" noProof="1" smtClean="0">
                        <a:latin typeface="Cambria Math" panose="02040503050406030204" pitchFamily="18" charset="0"/>
                      </a:rPr>
                      <m:t>)</m:t>
                    </m:r>
                  </m:oMath>
                </a14:m>
                <a:endParaRPr lang="es-ES" noProof="1"/>
              </a:p>
            </p:txBody>
          </p:sp>
        </mc:Choice>
        <mc:Fallback xmlns="">
          <p:sp>
            <p:nvSpPr>
              <p:cNvPr id="2" name="Título 1">
                <a:extLst>
                  <a:ext uri="{FF2B5EF4-FFF2-40B4-BE49-F238E27FC236}">
                    <a16:creationId xmlns:a16="http://schemas.microsoft.com/office/drawing/2014/main" id="{623FB4D5-DA14-4F29-9320-2DE0A6B571B9}"/>
                  </a:ext>
                </a:extLst>
              </p:cNvPr>
              <p:cNvSpPr>
                <a:spLocks noGrp="1" noRot="1" noChangeAspect="1" noMove="1" noResize="1" noEditPoints="1" noAdjustHandles="1" noChangeArrowheads="1" noChangeShapeType="1" noTextEdit="1"/>
              </p:cNvSpPr>
              <p:nvPr>
                <p:ph type="title"/>
              </p:nvPr>
            </p:nvSpPr>
            <p:spPr>
              <a:blipFill>
                <a:blip r:embed="rId3"/>
                <a:stretch>
                  <a:fillRect l="-2717" t="-39437" b="-59155"/>
                </a:stretch>
              </a:blipFill>
            </p:spPr>
            <p:txBody>
              <a:bodyPr/>
              <a:lstStyle/>
              <a:p>
                <a:r>
                  <a:rPr lang="es-ES">
                    <a:noFill/>
                  </a:rPr>
                  <a:t> </a:t>
                </a:r>
              </a:p>
            </p:txBody>
          </p:sp>
        </mc:Fallback>
      </mc:AlternateContent>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512000"/>
                <a:ext cx="9500895" cy="4679250"/>
              </a:xfrm>
            </p:spPr>
            <p:txBody>
              <a:bodyPr/>
              <a:lstStyle/>
              <a:p>
                <a:pPr lvl="1"/>
                <a:endParaRPr lang="es-ES" sz="2600" b="0" dirty="0">
                  <a:latin typeface="Cambria Math" panose="02040503050406030204" pitchFamily="18" charset="0"/>
                  <a:sym typeface="Wingdings" pitchFamily="2" charset="2"/>
                </a:endParaRPr>
              </a:p>
              <a:p>
                <a:pPr lvl="1"/>
                <a:r>
                  <a:rPr lang="es-ES" sz="2600" b="0" dirty="0">
                    <a:latin typeface="Cambria Math" panose="02040503050406030204" pitchFamily="18" charset="0"/>
                    <a:sym typeface="Wingdings" pitchFamily="2" charset="2"/>
                  </a:rPr>
                  <a:t>En su definición teórica, esta distribución surge al sumar el cuadrado de N variables independientes estándares normales:</a:t>
                </a:r>
              </a:p>
              <a:p>
                <a:pPr marL="266700" lvl="1" indent="0">
                  <a:buNone/>
                </a:pPr>
                <a14:m>
                  <m:oMathPara xmlns:m="http://schemas.openxmlformats.org/officeDocument/2006/math">
                    <m:oMathParaPr>
                      <m:jc m:val="centerGroup"/>
                    </m:oMathParaPr>
                    <m:oMath xmlns:m="http://schemas.openxmlformats.org/officeDocument/2006/math">
                      <m:r>
                        <a:rPr lang="es-ES" sz="2600" i="1">
                          <a:latin typeface="Cambria Math" panose="02040503050406030204" pitchFamily="18" charset="0"/>
                          <a:sym typeface="Wingdings" pitchFamily="2" charset="2"/>
                        </a:rPr>
                        <m:t>𝑌</m:t>
                      </m:r>
                      <m:r>
                        <a:rPr lang="es-ES" sz="2600" i="1">
                          <a:latin typeface="Cambria Math" panose="02040503050406030204" pitchFamily="18" charset="0"/>
                          <a:sym typeface="Wingdings" pitchFamily="2" charset="2"/>
                        </a:rPr>
                        <m:t>=</m:t>
                      </m:r>
                      <m:sSubSup>
                        <m:sSubSupPr>
                          <m:ctrlPr>
                            <a:rPr lang="es-ES" sz="2600" i="1">
                              <a:latin typeface="Cambria Math" panose="02040503050406030204" pitchFamily="18" charset="0"/>
                              <a:sym typeface="Wingdings" pitchFamily="2" charset="2"/>
                            </a:rPr>
                          </m:ctrlPr>
                        </m:sSubSupPr>
                        <m:e>
                          <m:r>
                            <a:rPr lang="es-ES" sz="2600" i="1">
                              <a:latin typeface="Cambria Math" panose="02040503050406030204" pitchFamily="18" charset="0"/>
                              <a:sym typeface="Wingdings" pitchFamily="2" charset="2"/>
                            </a:rPr>
                            <m:t>𝑍</m:t>
                          </m:r>
                        </m:e>
                        <m:sub>
                          <m:r>
                            <a:rPr lang="es-ES" sz="2600" i="1">
                              <a:latin typeface="Cambria Math" panose="02040503050406030204" pitchFamily="18" charset="0"/>
                              <a:sym typeface="Wingdings" pitchFamily="2" charset="2"/>
                            </a:rPr>
                            <m:t>1</m:t>
                          </m:r>
                        </m:sub>
                        <m:sup>
                          <m:r>
                            <a:rPr lang="es-ES" sz="2600" i="1">
                              <a:latin typeface="Cambria Math" panose="02040503050406030204" pitchFamily="18" charset="0"/>
                              <a:sym typeface="Wingdings" pitchFamily="2" charset="2"/>
                            </a:rPr>
                            <m:t>2</m:t>
                          </m:r>
                        </m:sup>
                      </m:sSubSup>
                      <m:r>
                        <a:rPr lang="es-ES" sz="2600" i="1">
                          <a:latin typeface="Cambria Math" panose="02040503050406030204" pitchFamily="18" charset="0"/>
                          <a:sym typeface="Wingdings" pitchFamily="2" charset="2"/>
                        </a:rPr>
                        <m:t>+…+</m:t>
                      </m:r>
                      <m:sSubSup>
                        <m:sSubSupPr>
                          <m:ctrlPr>
                            <a:rPr lang="es-ES" sz="2600" i="1">
                              <a:latin typeface="Cambria Math" panose="02040503050406030204" pitchFamily="18" charset="0"/>
                              <a:sym typeface="Wingdings" pitchFamily="2" charset="2"/>
                            </a:rPr>
                          </m:ctrlPr>
                        </m:sSubSupPr>
                        <m:e>
                          <m:r>
                            <a:rPr lang="es-ES" sz="2600" i="1">
                              <a:latin typeface="Cambria Math" panose="02040503050406030204" pitchFamily="18" charset="0"/>
                              <a:sym typeface="Wingdings" pitchFamily="2" charset="2"/>
                            </a:rPr>
                            <m:t>𝑍</m:t>
                          </m:r>
                        </m:e>
                        <m:sub>
                          <m:r>
                            <a:rPr lang="es-ES" sz="2600" i="1">
                              <a:latin typeface="Cambria Math" panose="02040503050406030204" pitchFamily="18" charset="0"/>
                              <a:sym typeface="Wingdings" pitchFamily="2" charset="2"/>
                            </a:rPr>
                            <m:t>𝑛</m:t>
                          </m:r>
                        </m:sub>
                        <m:sup>
                          <m:r>
                            <a:rPr lang="es-ES" sz="2600" i="1">
                              <a:latin typeface="Cambria Math" panose="02040503050406030204" pitchFamily="18" charset="0"/>
                              <a:sym typeface="Wingdings" pitchFamily="2" charset="2"/>
                            </a:rPr>
                            <m:t>2</m:t>
                          </m:r>
                        </m:sup>
                      </m:sSubSup>
                      <m:r>
                        <a:rPr lang="es-ES" sz="2600" i="1">
                          <a:latin typeface="Cambria Math" panose="02040503050406030204" pitchFamily="18" charset="0"/>
                          <a:sym typeface="Wingdings" pitchFamily="2" charset="2"/>
                        </a:rPr>
                        <m:t> ~</m:t>
                      </m:r>
                      <m:sSubSup>
                        <m:sSubSupPr>
                          <m:ctrlPr>
                            <a:rPr lang="es-ES" sz="2600" i="1">
                              <a:latin typeface="Cambria Math" panose="02040503050406030204" pitchFamily="18" charset="0"/>
                              <a:sym typeface="Wingdings" pitchFamily="2" charset="2"/>
                            </a:rPr>
                          </m:ctrlPr>
                        </m:sSubSupPr>
                        <m:e>
                          <m:r>
                            <a:rPr lang="es-ES" sz="2600" i="1">
                              <a:latin typeface="Cambria Math" panose="02040503050406030204" pitchFamily="18" charset="0"/>
                              <a:sym typeface="Wingdings" pitchFamily="2" charset="2"/>
                            </a:rPr>
                            <m:t>𝜒</m:t>
                          </m:r>
                        </m:e>
                        <m:sub>
                          <m:r>
                            <a:rPr lang="es-ES" sz="2600" i="1">
                              <a:latin typeface="Cambria Math" panose="02040503050406030204" pitchFamily="18" charset="0"/>
                              <a:sym typeface="Wingdings" pitchFamily="2" charset="2"/>
                            </a:rPr>
                            <m:t>𝑛</m:t>
                          </m:r>
                        </m:sub>
                        <m:sup>
                          <m:r>
                            <a:rPr lang="es-ES" sz="2600" i="1">
                              <a:latin typeface="Cambria Math" panose="02040503050406030204" pitchFamily="18" charset="0"/>
                              <a:sym typeface="Wingdings" pitchFamily="2" charset="2"/>
                            </a:rPr>
                            <m:t>2</m:t>
                          </m:r>
                        </m:sup>
                      </m:sSubSup>
                    </m:oMath>
                  </m:oMathPara>
                </a14:m>
                <a:endParaRPr lang="es-ES" sz="2600" b="0" dirty="0">
                  <a:latin typeface="Cambria Math" panose="02040503050406030204" pitchFamily="18" charset="0"/>
                  <a:sym typeface="Wingdings" pitchFamily="2" charset="2"/>
                </a:endParaRPr>
              </a:p>
              <a:p>
                <a:pPr lvl="1"/>
                <a:r>
                  <a:rPr lang="es-ES" sz="2600" b="0" dirty="0">
                    <a:latin typeface="Cambria Math" panose="02040503050406030204" pitchFamily="18" charset="0"/>
                    <a:sym typeface="Wingdings" pitchFamily="2" charset="2"/>
                  </a:rPr>
                  <a:t>Esta distribución surge cuando muestreamos de una población normal y </a:t>
                </a:r>
                <a:r>
                  <a:rPr lang="es-ES" sz="2600" b="1" dirty="0">
                    <a:solidFill>
                      <a:srgbClr val="FF0000"/>
                    </a:solidFill>
                    <a:latin typeface="Cambria Math" panose="02040503050406030204" pitchFamily="18" charset="0"/>
                    <a:sym typeface="Wingdings" pitchFamily="2" charset="2"/>
                  </a:rPr>
                  <a:t>estudiamos la varianza</a:t>
                </a:r>
                <a:r>
                  <a:rPr lang="es-ES" sz="2600" b="0" dirty="0">
                    <a:latin typeface="Cambria Math" panose="02040503050406030204" pitchFamily="18" charset="0"/>
                    <a:sym typeface="Wingdings" pitchFamily="2" charset="2"/>
                  </a:rPr>
                  <a:t>. En particular, la </a:t>
                </a:r>
                <a:r>
                  <a:rPr lang="es-ES" sz="2600" b="1" dirty="0">
                    <a:solidFill>
                      <a:srgbClr val="FF0000"/>
                    </a:solidFill>
                    <a:latin typeface="Cambria Math" panose="02040503050406030204" pitchFamily="18" charset="0"/>
                    <a:sym typeface="Wingdings" pitchFamily="2" charset="2"/>
                  </a:rPr>
                  <a:t>relación entre la </a:t>
                </a:r>
                <a:r>
                  <a:rPr lang="es-ES" sz="2600" b="1" dirty="0" err="1">
                    <a:solidFill>
                      <a:srgbClr val="FF0000"/>
                    </a:solidFill>
                    <a:latin typeface="Cambria Math" panose="02040503050406030204" pitchFamily="18" charset="0"/>
                    <a:sym typeface="Wingdings" pitchFamily="2" charset="2"/>
                  </a:rPr>
                  <a:t>quasi</a:t>
                </a:r>
                <a:r>
                  <a:rPr lang="es-ES" sz="2600" b="1" dirty="0">
                    <a:solidFill>
                      <a:srgbClr val="FF0000"/>
                    </a:solidFill>
                    <a:latin typeface="Cambria Math" panose="02040503050406030204" pitchFamily="18" charset="0"/>
                    <a:sym typeface="Wingdings" pitchFamily="2" charset="2"/>
                  </a:rPr>
                  <a:t>-varianza y la varianza poblacional</a:t>
                </a:r>
                <a:r>
                  <a:rPr lang="es-ES" sz="2600" dirty="0">
                    <a:latin typeface="Cambria Math" panose="02040503050406030204" pitchFamily="18" charset="0"/>
                    <a:sym typeface="Wingdings" pitchFamily="2" charset="2"/>
                  </a:rPr>
                  <a:t> sigue una distribución chi-cuadrado con </a:t>
                </a:r>
                <a:r>
                  <a:rPr lang="es-ES" sz="2600" b="1" dirty="0">
                    <a:solidFill>
                      <a:srgbClr val="FF0000"/>
                    </a:solidFill>
                    <a:latin typeface="Cambria Math" panose="02040503050406030204" pitchFamily="18" charset="0"/>
                    <a:sym typeface="Wingdings" pitchFamily="2" charset="2"/>
                  </a:rPr>
                  <a:t>(n-1) grados de libertad</a:t>
                </a:r>
                <a:r>
                  <a:rPr lang="es-ES" sz="2600" dirty="0">
                    <a:latin typeface="Cambria Math" panose="02040503050406030204" pitchFamily="18" charset="0"/>
                    <a:sym typeface="Wingdings" pitchFamily="2" charset="2"/>
                  </a:rPr>
                  <a:t>:</a:t>
                </a:r>
              </a:p>
              <a:p>
                <a:pPr marL="266700" lvl="1" indent="0">
                  <a:buNone/>
                </a:pPr>
                <a14:m>
                  <m:oMathPara xmlns:m="http://schemas.openxmlformats.org/officeDocument/2006/math">
                    <m:oMathParaPr>
                      <m:jc m:val="centerGroup"/>
                    </m:oMathParaPr>
                    <m:oMath xmlns:m="http://schemas.openxmlformats.org/officeDocument/2006/math">
                      <m:f>
                        <m:fPr>
                          <m:ctrlPr>
                            <a:rPr lang="es-ES" sz="2600" b="0" i="1" smtClean="0">
                              <a:latin typeface="Cambria Math" panose="02040503050406030204" pitchFamily="18" charset="0"/>
                              <a:sym typeface="Wingdings" pitchFamily="2" charset="2"/>
                            </a:rPr>
                          </m:ctrlPr>
                        </m:fPr>
                        <m:num>
                          <m:d>
                            <m:dPr>
                              <m:ctrlPr>
                                <a:rPr lang="es-ES" sz="2600" b="0" i="1" smtClean="0">
                                  <a:latin typeface="Cambria Math" panose="02040503050406030204" pitchFamily="18" charset="0"/>
                                  <a:sym typeface="Wingdings" pitchFamily="2" charset="2"/>
                                </a:rPr>
                              </m:ctrlPr>
                            </m:dPr>
                            <m:e>
                              <m:r>
                                <a:rPr lang="es-ES" sz="2600" b="0" i="1" smtClean="0">
                                  <a:latin typeface="Cambria Math" panose="02040503050406030204" pitchFamily="18" charset="0"/>
                                  <a:sym typeface="Wingdings" pitchFamily="2" charset="2"/>
                                </a:rPr>
                                <m:t>𝑛</m:t>
                              </m:r>
                              <m:r>
                                <a:rPr lang="es-ES" sz="2600" b="0" i="1" smtClean="0">
                                  <a:latin typeface="Cambria Math" panose="02040503050406030204" pitchFamily="18" charset="0"/>
                                  <a:sym typeface="Wingdings" pitchFamily="2" charset="2"/>
                                </a:rPr>
                                <m:t>−1</m:t>
                              </m:r>
                            </m:e>
                          </m:d>
                          <m:sSup>
                            <m:sSupPr>
                              <m:ctrlPr>
                                <a:rPr lang="es-ES" sz="2600" b="0" i="1" smtClean="0">
                                  <a:latin typeface="Cambria Math" panose="02040503050406030204" pitchFamily="18" charset="0"/>
                                  <a:sym typeface="Wingdings" pitchFamily="2" charset="2"/>
                                </a:rPr>
                              </m:ctrlPr>
                            </m:sSupPr>
                            <m:e>
                              <m:r>
                                <a:rPr lang="es-ES" sz="2600" b="0" i="1" smtClean="0">
                                  <a:latin typeface="Cambria Math" panose="02040503050406030204" pitchFamily="18" charset="0"/>
                                  <a:sym typeface="Wingdings" pitchFamily="2" charset="2"/>
                                </a:rPr>
                                <m:t>𝑠</m:t>
                              </m:r>
                            </m:e>
                            <m:sup>
                              <m:r>
                                <a:rPr lang="es-ES" sz="2600" b="0" i="1" smtClean="0">
                                  <a:latin typeface="Cambria Math" panose="02040503050406030204" pitchFamily="18" charset="0"/>
                                  <a:sym typeface="Wingdings" pitchFamily="2" charset="2"/>
                                </a:rPr>
                                <m:t>′2</m:t>
                              </m:r>
                            </m:sup>
                          </m:sSup>
                        </m:num>
                        <m:den>
                          <m:sSup>
                            <m:sSupPr>
                              <m:ctrlPr>
                                <a:rPr lang="es-ES" sz="2600" b="0" i="1" smtClean="0">
                                  <a:latin typeface="Cambria Math" panose="02040503050406030204" pitchFamily="18" charset="0"/>
                                  <a:sym typeface="Wingdings" pitchFamily="2" charset="2"/>
                                </a:rPr>
                              </m:ctrlPr>
                            </m:sSupPr>
                            <m:e>
                              <m:r>
                                <a:rPr lang="es-ES" sz="2600" b="0" i="1" smtClean="0">
                                  <a:latin typeface="Cambria Math" panose="02040503050406030204" pitchFamily="18" charset="0"/>
                                  <a:sym typeface="Wingdings" pitchFamily="2" charset="2"/>
                                </a:rPr>
                                <m:t>𝜎</m:t>
                              </m:r>
                            </m:e>
                            <m:sup>
                              <m:r>
                                <a:rPr lang="es-ES" sz="2600" b="0" i="1" smtClean="0">
                                  <a:latin typeface="Cambria Math" panose="02040503050406030204" pitchFamily="18" charset="0"/>
                                  <a:sym typeface="Wingdings" pitchFamily="2" charset="2"/>
                                </a:rPr>
                                <m:t>2</m:t>
                              </m:r>
                            </m:sup>
                          </m:sSup>
                        </m:den>
                      </m:f>
                      <m:r>
                        <a:rPr lang="es-ES" sz="2600" b="0" i="1" smtClean="0">
                          <a:latin typeface="Cambria Math" panose="02040503050406030204" pitchFamily="18" charset="0"/>
                          <a:sym typeface="Wingdings" pitchFamily="2" charset="2"/>
                        </a:rPr>
                        <m:t> </m:t>
                      </m:r>
                      <m:r>
                        <a:rPr lang="es-ES" sz="2600" i="1">
                          <a:latin typeface="Cambria Math" panose="02040503050406030204" pitchFamily="18" charset="0"/>
                          <a:sym typeface="Wingdings" pitchFamily="2" charset="2"/>
                        </a:rPr>
                        <m:t>~</m:t>
                      </m:r>
                      <m:sSubSup>
                        <m:sSubSupPr>
                          <m:ctrlPr>
                            <a:rPr lang="es-ES" sz="2600" b="0" i="1" smtClean="0">
                              <a:latin typeface="Cambria Math" panose="02040503050406030204" pitchFamily="18" charset="0"/>
                              <a:sym typeface="Wingdings" pitchFamily="2" charset="2"/>
                            </a:rPr>
                          </m:ctrlPr>
                        </m:sSubSupPr>
                        <m:e>
                          <m:r>
                            <a:rPr lang="es-ES" sz="2600" b="0" i="1" smtClean="0">
                              <a:latin typeface="Cambria Math" panose="02040503050406030204" pitchFamily="18" charset="0"/>
                              <a:sym typeface="Wingdings" pitchFamily="2" charset="2"/>
                            </a:rPr>
                            <m:t>𝜒</m:t>
                          </m:r>
                        </m:e>
                        <m:sub>
                          <m:r>
                            <a:rPr lang="es-ES" sz="2600" b="0" i="1" smtClean="0">
                              <a:latin typeface="Cambria Math" panose="02040503050406030204" pitchFamily="18" charset="0"/>
                              <a:sym typeface="Wingdings" pitchFamily="2" charset="2"/>
                            </a:rPr>
                            <m:t>𝑛</m:t>
                          </m:r>
                          <m:r>
                            <a:rPr lang="es-ES" sz="2600" b="0" i="1" smtClean="0">
                              <a:latin typeface="Cambria Math" panose="02040503050406030204" pitchFamily="18" charset="0"/>
                              <a:sym typeface="Wingdings" pitchFamily="2" charset="2"/>
                            </a:rPr>
                            <m:t>−1</m:t>
                          </m:r>
                        </m:sub>
                        <m:sup>
                          <m:r>
                            <a:rPr lang="es-ES" sz="2600" b="0" i="1" smtClean="0">
                              <a:latin typeface="Cambria Math" panose="02040503050406030204" pitchFamily="18" charset="0"/>
                              <a:sym typeface="Wingdings" pitchFamily="2" charset="2"/>
                            </a:rPr>
                            <m:t>2</m:t>
                          </m:r>
                        </m:sup>
                      </m:sSubSup>
                    </m:oMath>
                  </m:oMathPara>
                </a14:m>
                <a:endParaRPr lang="es-ES" sz="2600" b="0" dirty="0">
                  <a:latin typeface="Cambria Math" panose="02040503050406030204" pitchFamily="18" charset="0"/>
                  <a:sym typeface="Wingdings" pitchFamily="2" charset="2"/>
                </a:endParaRPr>
              </a:p>
              <a:p>
                <a:pPr marL="266700" lvl="1" indent="0">
                  <a:buNone/>
                </a:pPr>
                <a:endParaRPr lang="es-ES" sz="2600" i="1" dirty="0">
                  <a:latin typeface="Cambria Math" panose="02040503050406030204" pitchFamily="18" charset="0"/>
                  <a:sym typeface="Wingdings" pitchFamily="2" charset="2"/>
                </a:endParaRPr>
              </a:p>
              <a:p>
                <a:pPr lvl="1"/>
                <a:endParaRPr lang="es-ES" sz="2800" dirty="0"/>
              </a:p>
              <a:p>
                <a:pPr lvl="1"/>
                <a:endParaRPr lang="es-ES" sz="2800" dirty="0"/>
              </a:p>
              <a:p>
                <a:pPr lvl="1"/>
                <a:endParaRPr lang="es-ES" sz="2800" dirty="0"/>
              </a:p>
            </p:txBody>
          </p:sp>
        </mc:Choice>
        <mc:Fallback xmlns="">
          <p:sp>
            <p:nvSpPr>
              <p:cNvPr id="4" name="Content Placeholder 3">
                <a:extLst>
                  <a:ext uri="{FF2B5EF4-FFF2-40B4-BE49-F238E27FC236}">
                    <a16:creationId xmlns:a16="http://schemas.microsoft.com/office/drawing/2014/main" id="{714750D5-10E1-439F-80ED-D90028C60C06}"/>
                  </a:ext>
                </a:extLst>
              </p:cNvPr>
              <p:cNvSpPr>
                <a:spLocks noGrp="1" noRot="1" noChangeAspect="1" noMove="1" noResize="1" noEditPoints="1" noAdjustHandles="1" noChangeArrowheads="1" noChangeShapeType="1" noTextEdit="1"/>
              </p:cNvSpPr>
              <p:nvPr>
                <p:ph idx="1"/>
              </p:nvPr>
            </p:nvSpPr>
            <p:spPr>
              <a:xfrm>
                <a:off x="431999" y="1512000"/>
                <a:ext cx="9500895" cy="4679250"/>
              </a:xfrm>
              <a:blipFill>
                <a:blip r:embed="rId4"/>
                <a:stretch>
                  <a:fillRect r="-1476"/>
                </a:stretch>
              </a:blipFill>
            </p:spPr>
            <p:txBody>
              <a:bodyPr/>
              <a:lstStyle/>
              <a:p>
                <a:r>
                  <a:rPr lang="es-ES">
                    <a:noFill/>
                  </a:rPr>
                  <a:t> </a:t>
                </a:r>
              </a:p>
            </p:txBody>
          </p:sp>
        </mc:Fallback>
      </mc:AlternateContent>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43</a:t>
            </a:fld>
            <a:endParaRPr lang="es-ES" noProof="1"/>
          </a:p>
        </p:txBody>
      </p:sp>
    </p:spTree>
    <p:extLst>
      <p:ext uri="{BB962C8B-B14F-4D97-AF65-F5344CB8AC3E}">
        <p14:creationId xmlns:p14="http://schemas.microsoft.com/office/powerpoint/2010/main" val="18120401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Distribución Chi-cuadrado (</a:t>
                </a:r>
                <a14:m>
                  <m:oMath xmlns:m="http://schemas.openxmlformats.org/officeDocument/2006/math">
                    <m:sSup>
                      <m:sSupPr>
                        <m:ctrlPr>
                          <a:rPr lang="es-ES" b="1" i="1" noProof="1" smtClean="0">
                            <a:latin typeface="Cambria Math" panose="02040503050406030204" pitchFamily="18" charset="0"/>
                          </a:rPr>
                        </m:ctrlPr>
                      </m:sSupPr>
                      <m:e>
                        <m:r>
                          <a:rPr lang="es-ES" b="1" i="1" noProof="1" smtClean="0">
                            <a:latin typeface="Cambria Math" panose="02040503050406030204" pitchFamily="18" charset="0"/>
                          </a:rPr>
                          <m:t>𝝌</m:t>
                        </m:r>
                      </m:e>
                      <m:sup>
                        <m:r>
                          <a:rPr lang="es-ES" b="1" i="1" noProof="1" smtClean="0">
                            <a:latin typeface="Cambria Math" panose="02040503050406030204" pitchFamily="18" charset="0"/>
                          </a:rPr>
                          <m:t>𝟐</m:t>
                        </m:r>
                      </m:sup>
                    </m:sSup>
                    <m:r>
                      <a:rPr lang="es-ES" b="1" i="1" noProof="1" smtClean="0">
                        <a:latin typeface="Cambria Math" panose="02040503050406030204" pitchFamily="18" charset="0"/>
                      </a:rPr>
                      <m:t>)</m:t>
                    </m:r>
                  </m:oMath>
                </a14:m>
                <a:endParaRPr lang="es-ES" noProof="1"/>
              </a:p>
            </p:txBody>
          </p:sp>
        </mc:Choice>
        <mc:Fallback xmlns="">
          <p:sp>
            <p:nvSpPr>
              <p:cNvPr id="2" name="Título 1">
                <a:extLst>
                  <a:ext uri="{FF2B5EF4-FFF2-40B4-BE49-F238E27FC236}">
                    <a16:creationId xmlns:a16="http://schemas.microsoft.com/office/drawing/2014/main" id="{623FB4D5-DA14-4F29-9320-2DE0A6B571B9}"/>
                  </a:ext>
                </a:extLst>
              </p:cNvPr>
              <p:cNvSpPr>
                <a:spLocks noGrp="1" noRot="1" noChangeAspect="1" noMove="1" noResize="1" noEditPoints="1" noAdjustHandles="1" noChangeArrowheads="1" noChangeShapeType="1" noTextEdit="1"/>
              </p:cNvSpPr>
              <p:nvPr>
                <p:ph type="title"/>
              </p:nvPr>
            </p:nvSpPr>
            <p:spPr>
              <a:blipFill>
                <a:blip r:embed="rId3"/>
                <a:stretch>
                  <a:fillRect l="-2717" t="-39437" b="-59155"/>
                </a:stretch>
              </a:blipFill>
            </p:spPr>
            <p:txBody>
              <a:bodyPr/>
              <a:lstStyle/>
              <a:p>
                <a:r>
                  <a:rPr lang="es-ES">
                    <a:noFill/>
                  </a:rPr>
                  <a:t> </a:t>
                </a:r>
              </a:p>
            </p:txBody>
          </p:sp>
        </mc:Fallback>
      </mc:AlternateContent>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512000"/>
            <a:ext cx="9500895" cy="4679250"/>
          </a:xfrm>
        </p:spPr>
        <p:txBody>
          <a:bodyPr/>
          <a:lstStyle/>
          <a:p>
            <a:pPr marL="266700" lvl="1" indent="0">
              <a:buNone/>
            </a:pPr>
            <a:endParaRPr lang="es-ES" sz="2600" i="1" dirty="0">
              <a:latin typeface="Cambria Math" panose="02040503050406030204" pitchFamily="18" charset="0"/>
              <a:sym typeface="Wingdings" pitchFamily="2" charset="2"/>
            </a:endParaRPr>
          </a:p>
          <a:p>
            <a:pPr lvl="1"/>
            <a:endParaRPr lang="es-ES" sz="2800" dirty="0"/>
          </a:p>
          <a:p>
            <a:pPr lvl="1"/>
            <a:endParaRPr lang="es-ES" sz="2800" dirty="0"/>
          </a:p>
          <a:p>
            <a:pPr lvl="1"/>
            <a:endParaRPr lang="es-ES" sz="2800" dirty="0"/>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44</a:t>
            </a:fld>
            <a:endParaRPr lang="es-ES" noProof="1"/>
          </a:p>
        </p:txBody>
      </p:sp>
      <p:pic>
        <p:nvPicPr>
          <p:cNvPr id="5" name="Imagen 4">
            <a:extLst>
              <a:ext uri="{FF2B5EF4-FFF2-40B4-BE49-F238E27FC236}">
                <a16:creationId xmlns:a16="http://schemas.microsoft.com/office/drawing/2014/main" id="{AC05F189-34E1-D041-8CD9-5FFD0CC0596F}"/>
              </a:ext>
            </a:extLst>
          </p:cNvPr>
          <p:cNvPicPr>
            <a:picLocks noChangeAspect="1"/>
          </p:cNvPicPr>
          <p:nvPr/>
        </p:nvPicPr>
        <p:blipFill>
          <a:blip r:embed="rId4"/>
          <a:stretch>
            <a:fillRect/>
          </a:stretch>
        </p:blipFill>
        <p:spPr>
          <a:xfrm>
            <a:off x="431801" y="1825500"/>
            <a:ext cx="6065106" cy="4365750"/>
          </a:xfrm>
          <a:prstGeom prst="rect">
            <a:avLst/>
          </a:prstGeom>
        </p:spPr>
      </p:pic>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E50B4205-AC0D-FB4E-AC64-E3F14DC6DF5C}"/>
                  </a:ext>
                </a:extLst>
              </p:cNvPr>
              <p:cNvSpPr txBox="1"/>
              <p:nvPr/>
            </p:nvSpPr>
            <p:spPr>
              <a:xfrm>
                <a:off x="6632717" y="2016000"/>
                <a:ext cx="2997200" cy="12003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s-ES" sz="3600" b="0" i="1" smtClean="0">
                          <a:latin typeface="Cambria Math" panose="02040503050406030204" pitchFamily="18" charset="0"/>
                        </a:rPr>
                        <m:t>𝐸</m:t>
                      </m:r>
                      <m:d>
                        <m:dPr>
                          <m:ctrlPr>
                            <a:rPr lang="es-ES" sz="3600" b="0" i="1" smtClean="0">
                              <a:latin typeface="Cambria Math" panose="02040503050406030204" pitchFamily="18" charset="0"/>
                            </a:rPr>
                          </m:ctrlPr>
                        </m:dPr>
                        <m:e>
                          <m:sSubSup>
                            <m:sSubSupPr>
                              <m:ctrlPr>
                                <a:rPr lang="es-ES" sz="3600" b="0" i="1" smtClean="0">
                                  <a:latin typeface="Cambria Math" panose="02040503050406030204" pitchFamily="18" charset="0"/>
                                </a:rPr>
                              </m:ctrlPr>
                            </m:sSubSupPr>
                            <m:e>
                              <m:r>
                                <a:rPr lang="es-ES" sz="3600" b="0" i="1" smtClean="0">
                                  <a:latin typeface="Cambria Math" panose="02040503050406030204" pitchFamily="18" charset="0"/>
                                </a:rPr>
                                <m:t>𝜒</m:t>
                              </m:r>
                            </m:e>
                            <m:sub>
                              <m:r>
                                <a:rPr lang="es-ES" sz="3600" b="0" i="1" smtClean="0">
                                  <a:latin typeface="Cambria Math" panose="02040503050406030204" pitchFamily="18" charset="0"/>
                                </a:rPr>
                                <m:t>𝑛</m:t>
                              </m:r>
                            </m:sub>
                            <m:sup>
                              <m:r>
                                <a:rPr lang="es-ES" sz="3600" b="0" i="1" smtClean="0">
                                  <a:latin typeface="Cambria Math" panose="02040503050406030204" pitchFamily="18" charset="0"/>
                                </a:rPr>
                                <m:t>2</m:t>
                              </m:r>
                            </m:sup>
                          </m:sSubSup>
                        </m:e>
                      </m:d>
                      <m:r>
                        <a:rPr lang="es-ES" sz="3600" b="0" i="1" smtClean="0">
                          <a:latin typeface="Cambria Math" panose="02040503050406030204" pitchFamily="18" charset="0"/>
                        </a:rPr>
                        <m:t>=</m:t>
                      </m:r>
                      <m:r>
                        <a:rPr lang="es-ES" sz="3600" b="0" i="1" smtClean="0">
                          <a:latin typeface="Cambria Math" panose="02040503050406030204" pitchFamily="18" charset="0"/>
                        </a:rPr>
                        <m:t>𝑛</m:t>
                      </m:r>
                    </m:oMath>
                    <m:oMath xmlns:m="http://schemas.openxmlformats.org/officeDocument/2006/math">
                      <m:sSup>
                        <m:sSupPr>
                          <m:ctrlPr>
                            <a:rPr lang="es-ES" sz="3600" b="0" i="1" smtClean="0">
                              <a:latin typeface="Cambria Math" panose="02040503050406030204" pitchFamily="18" charset="0"/>
                            </a:rPr>
                          </m:ctrlPr>
                        </m:sSupPr>
                        <m:e>
                          <m:r>
                            <a:rPr lang="es-ES" sz="3600" b="0" i="1" smtClean="0">
                              <a:latin typeface="Cambria Math" panose="02040503050406030204" pitchFamily="18" charset="0"/>
                            </a:rPr>
                            <m:t>𝜎</m:t>
                          </m:r>
                        </m:e>
                        <m:sup>
                          <m:r>
                            <a:rPr lang="es-ES" sz="3600" b="0" i="1" smtClean="0">
                              <a:latin typeface="Cambria Math" panose="02040503050406030204" pitchFamily="18" charset="0"/>
                            </a:rPr>
                            <m:t>2</m:t>
                          </m:r>
                        </m:sup>
                      </m:sSup>
                      <m:d>
                        <m:dPr>
                          <m:ctrlPr>
                            <a:rPr lang="es-ES" sz="3600" b="0" i="1" smtClean="0">
                              <a:latin typeface="Cambria Math" panose="02040503050406030204" pitchFamily="18" charset="0"/>
                            </a:rPr>
                          </m:ctrlPr>
                        </m:dPr>
                        <m:e>
                          <m:sSubSup>
                            <m:sSubSupPr>
                              <m:ctrlPr>
                                <a:rPr lang="es-ES" sz="3600" b="0" i="1" smtClean="0">
                                  <a:latin typeface="Cambria Math" panose="02040503050406030204" pitchFamily="18" charset="0"/>
                                </a:rPr>
                              </m:ctrlPr>
                            </m:sSubSupPr>
                            <m:e>
                              <m:r>
                                <a:rPr lang="es-ES" sz="3600" b="0" i="1" smtClean="0">
                                  <a:latin typeface="Cambria Math" panose="02040503050406030204" pitchFamily="18" charset="0"/>
                                </a:rPr>
                                <m:t>𝜒</m:t>
                              </m:r>
                            </m:e>
                            <m:sub>
                              <m:r>
                                <a:rPr lang="es-ES" sz="3600" b="0" i="1" smtClean="0">
                                  <a:latin typeface="Cambria Math" panose="02040503050406030204" pitchFamily="18" charset="0"/>
                                </a:rPr>
                                <m:t>𝑛</m:t>
                              </m:r>
                            </m:sub>
                            <m:sup>
                              <m:r>
                                <a:rPr lang="es-ES" sz="3600" b="0" i="1" smtClean="0">
                                  <a:latin typeface="Cambria Math" panose="02040503050406030204" pitchFamily="18" charset="0"/>
                                </a:rPr>
                                <m:t>2</m:t>
                              </m:r>
                            </m:sup>
                          </m:sSubSup>
                        </m:e>
                      </m:d>
                      <m:r>
                        <a:rPr lang="es-ES" sz="3600" b="0" i="1" smtClean="0">
                          <a:latin typeface="Cambria Math" panose="02040503050406030204" pitchFamily="18" charset="0"/>
                        </a:rPr>
                        <m:t>=2</m:t>
                      </m:r>
                      <m:r>
                        <a:rPr lang="es-ES" sz="3600" b="0" i="1" smtClean="0">
                          <a:latin typeface="Cambria Math" panose="02040503050406030204" pitchFamily="18" charset="0"/>
                        </a:rPr>
                        <m:t>𝑛</m:t>
                      </m:r>
                    </m:oMath>
                  </m:oMathPara>
                </a14:m>
                <a:endParaRPr lang="es-ES" sz="3600" b="0" dirty="0"/>
              </a:p>
            </p:txBody>
          </p:sp>
        </mc:Choice>
        <mc:Fallback xmlns="">
          <p:sp>
            <p:nvSpPr>
              <p:cNvPr id="6" name="CuadroTexto 5">
                <a:extLst>
                  <a:ext uri="{FF2B5EF4-FFF2-40B4-BE49-F238E27FC236}">
                    <a16:creationId xmlns:a16="http://schemas.microsoft.com/office/drawing/2014/main" id="{E50B4205-AC0D-FB4E-AC64-E3F14DC6DF5C}"/>
                  </a:ext>
                </a:extLst>
              </p:cNvPr>
              <p:cNvSpPr txBox="1">
                <a:spLocks noRot="1" noChangeAspect="1" noMove="1" noResize="1" noEditPoints="1" noAdjustHandles="1" noChangeArrowheads="1" noChangeShapeType="1" noTextEdit="1"/>
              </p:cNvSpPr>
              <p:nvPr/>
            </p:nvSpPr>
            <p:spPr>
              <a:xfrm>
                <a:off x="6632717" y="2016000"/>
                <a:ext cx="2997200" cy="1200329"/>
              </a:xfrm>
              <a:prstGeom prst="rect">
                <a:avLst/>
              </a:prstGeom>
              <a:blipFill>
                <a:blip r:embed="rId5"/>
                <a:stretch>
                  <a:fillRect b="-6316"/>
                </a:stretch>
              </a:blipFill>
            </p:spPr>
            <p:txBody>
              <a:bodyPr/>
              <a:lstStyle/>
              <a:p>
                <a:r>
                  <a:rPr lang="es-ES">
                    <a:noFill/>
                  </a:rPr>
                  <a:t> </a:t>
                </a:r>
              </a:p>
            </p:txBody>
          </p:sp>
        </mc:Fallback>
      </mc:AlternateContent>
      <p:sp>
        <p:nvSpPr>
          <p:cNvPr id="8" name="Llamada rectangular redondeada 7">
            <a:extLst>
              <a:ext uri="{FF2B5EF4-FFF2-40B4-BE49-F238E27FC236}">
                <a16:creationId xmlns:a16="http://schemas.microsoft.com/office/drawing/2014/main" id="{2F2760E2-184D-0246-B3A5-4FA4794E16C8}"/>
              </a:ext>
            </a:extLst>
          </p:cNvPr>
          <p:cNvSpPr/>
          <p:nvPr/>
        </p:nvSpPr>
        <p:spPr>
          <a:xfrm>
            <a:off x="6896677" y="3596912"/>
            <a:ext cx="3964932" cy="2213754"/>
          </a:xfrm>
          <a:prstGeom prst="wedgeRoundRectCallout">
            <a:avLst>
              <a:gd name="adj1" fmla="val -108789"/>
              <a:gd name="adj2" fmla="val 4367"/>
              <a:gd name="adj3" fmla="val 16667"/>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b="1" dirty="0">
                <a:solidFill>
                  <a:schemeClr val="tx1"/>
                </a:solidFill>
              </a:rPr>
              <a:t>Asimetría positiva. A medida que n se incrementa también lo hace la asimetría positiva. </a:t>
            </a:r>
            <a:endParaRPr lang="es-ES" dirty="0"/>
          </a:p>
        </p:txBody>
      </p:sp>
    </p:spTree>
    <p:extLst>
      <p:ext uri="{BB962C8B-B14F-4D97-AF65-F5344CB8AC3E}">
        <p14:creationId xmlns:p14="http://schemas.microsoft.com/office/powerpoint/2010/main" val="29794991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ProblemA 4</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512000"/>
            <a:ext cx="9500895" cy="4679250"/>
          </a:xfrm>
        </p:spPr>
        <p:txBody>
          <a:bodyPr/>
          <a:lstStyle/>
          <a:p>
            <a:pPr lvl="1"/>
            <a:r>
              <a:rPr lang="es-ES" sz="2600" dirty="0">
                <a:latin typeface="Cambria Math" panose="02040503050406030204" pitchFamily="18" charset="0"/>
                <a:sym typeface="Wingdings" pitchFamily="2" charset="2"/>
              </a:rPr>
              <a:t>Si una muestra de tamaño 10 se extrae de una población normal de varianza 9, ¿Cuál es la probabilidad de obtener una varianza muestral mayor de 18?</a:t>
            </a:r>
          </a:p>
          <a:p>
            <a:pPr marL="266700" lvl="1" indent="0">
              <a:buNone/>
            </a:pPr>
            <a:br>
              <a:rPr lang="es-MX" sz="2000" b="0" dirty="0">
                <a:latin typeface="Cambria Math" panose="02040503050406030204" pitchFamily="18" charset="0"/>
                <a:sym typeface="Wingdings" pitchFamily="2" charset="2"/>
              </a:rPr>
            </a:br>
            <a:endParaRPr lang="es-ES" sz="2600" b="0" dirty="0">
              <a:latin typeface="Cambria Math" panose="02040503050406030204" pitchFamily="18" charset="0"/>
              <a:sym typeface="Wingdings" pitchFamily="2" charset="2"/>
            </a:endParaRPr>
          </a:p>
          <a:p>
            <a:pPr lvl="1"/>
            <a:endParaRPr lang="es-ES" sz="2600" dirty="0">
              <a:solidFill>
                <a:schemeClr val="tx1"/>
              </a:solidFill>
              <a:latin typeface="Cambria Math" panose="02040503050406030204" pitchFamily="18" charset="0"/>
              <a:sym typeface="Wingdings" pitchFamily="2" charset="2"/>
            </a:endParaRPr>
          </a:p>
          <a:p>
            <a:pPr marL="266700" lvl="1" indent="0">
              <a:buNone/>
            </a:pPr>
            <a:endParaRPr lang="es-ES" sz="2600" dirty="0">
              <a:latin typeface="Cambria Math" panose="02040503050406030204" pitchFamily="18" charset="0"/>
              <a:sym typeface="Wingdings" pitchFamily="2" charset="2"/>
            </a:endParaRPr>
          </a:p>
          <a:p>
            <a:pPr marL="266700" lvl="1" indent="0">
              <a:buNone/>
            </a:pPr>
            <a:endParaRPr lang="es-ES" sz="2800" dirty="0">
              <a:sym typeface="Wingdings" pitchFamily="2" charset="2"/>
            </a:endParaRPr>
          </a:p>
          <a:p>
            <a:pPr lvl="1"/>
            <a:endParaRPr lang="es-ES" sz="2800" dirty="0"/>
          </a:p>
          <a:p>
            <a:pPr lvl="1"/>
            <a:endParaRPr lang="es-ES" sz="2800" dirty="0"/>
          </a:p>
          <a:p>
            <a:pPr lvl="1"/>
            <a:endParaRPr lang="es-ES" sz="2800" dirty="0"/>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45</a:t>
            </a:fld>
            <a:endParaRPr lang="es-ES" noProof="1"/>
          </a:p>
        </p:txBody>
      </p:sp>
    </p:spTree>
    <p:extLst>
      <p:ext uri="{BB962C8B-B14F-4D97-AF65-F5344CB8AC3E}">
        <p14:creationId xmlns:p14="http://schemas.microsoft.com/office/powerpoint/2010/main" val="22348902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ProblemA 4</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512000"/>
                <a:ext cx="9500895" cy="4679250"/>
              </a:xfrm>
            </p:spPr>
            <p:txBody>
              <a:bodyPr/>
              <a:lstStyle/>
              <a:p>
                <a:pPr lvl="1"/>
                <a:r>
                  <a:rPr lang="es-ES" sz="2600" dirty="0">
                    <a:latin typeface="Cambria Math" panose="02040503050406030204" pitchFamily="18" charset="0"/>
                    <a:sym typeface="Wingdings" pitchFamily="2" charset="2"/>
                  </a:rPr>
                  <a:t>Si una muestra de tamaño 10 se extrae de una población normal de varianza 9, ¿Cuál es la probabilidad de obtener una varianza muestral mayor de 18?</a:t>
                </a:r>
              </a:p>
              <a:p>
                <a:pPr marL="266700" lvl="1" indent="0">
                  <a:buNone/>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sym typeface="Wingdings" pitchFamily="2" charset="2"/>
                        </a:rPr>
                        <m:t>𝑋</m:t>
                      </m:r>
                      <m:r>
                        <a:rPr lang="es-MX" sz="2000" b="0" i="1" smtClean="0">
                          <a:latin typeface="Cambria Math" panose="02040503050406030204" pitchFamily="18" charset="0"/>
                          <a:sym typeface="Wingdings" pitchFamily="2" charset="2"/>
                        </a:rPr>
                        <m:t>~</m:t>
                      </m:r>
                      <m:r>
                        <a:rPr lang="es-MX" sz="2000" b="0" i="1" smtClean="0">
                          <a:latin typeface="Cambria Math" panose="02040503050406030204" pitchFamily="18" charset="0"/>
                          <a:sym typeface="Wingdings" pitchFamily="2" charset="2"/>
                        </a:rPr>
                        <m:t>𝑁</m:t>
                      </m:r>
                      <m:d>
                        <m:dPr>
                          <m:ctrlPr>
                            <a:rPr lang="es-MX" sz="2000" b="0" i="1" smtClean="0">
                              <a:latin typeface="Cambria Math" panose="02040503050406030204" pitchFamily="18" charset="0"/>
                              <a:sym typeface="Wingdings" pitchFamily="2" charset="2"/>
                            </a:rPr>
                          </m:ctrlPr>
                        </m:dPr>
                        <m:e>
                          <m:r>
                            <a:rPr lang="es-MX" sz="2000" b="0" i="1" smtClean="0">
                              <a:latin typeface="Cambria Math" panose="02040503050406030204" pitchFamily="18" charset="0"/>
                              <a:sym typeface="Wingdings" pitchFamily="2" charset="2"/>
                            </a:rPr>
                            <m:t>𝑚</m:t>
                          </m:r>
                          <m:r>
                            <a:rPr lang="es-MX" sz="2000" b="0" i="1" smtClean="0">
                              <a:latin typeface="Cambria Math" panose="02040503050406030204" pitchFamily="18" charset="0"/>
                              <a:sym typeface="Wingdings" pitchFamily="2" charset="2"/>
                            </a:rPr>
                            <m:t>, 3</m:t>
                          </m:r>
                        </m:e>
                      </m:d>
                      <m:r>
                        <a:rPr lang="es-MX" sz="2000" b="0" i="1" smtClean="0">
                          <a:latin typeface="Cambria Math" panose="02040503050406030204" pitchFamily="18" charset="0"/>
                          <a:sym typeface="Wingdings" pitchFamily="2" charset="2"/>
                        </a:rPr>
                        <m:t>;</m:t>
                      </m:r>
                    </m:oMath>
                    <m:oMath xmlns:m="http://schemas.openxmlformats.org/officeDocument/2006/math">
                      <m:f>
                        <m:fPr>
                          <m:ctrlPr>
                            <a:rPr lang="es-ES" sz="2000" i="1">
                              <a:latin typeface="Cambria Math" panose="02040503050406030204" pitchFamily="18" charset="0"/>
                              <a:sym typeface="Wingdings" pitchFamily="2" charset="2"/>
                            </a:rPr>
                          </m:ctrlPr>
                        </m:fPr>
                        <m:num>
                          <m:d>
                            <m:dPr>
                              <m:ctrlPr>
                                <a:rPr lang="es-ES" sz="2000" i="1">
                                  <a:latin typeface="Cambria Math" panose="02040503050406030204" pitchFamily="18" charset="0"/>
                                  <a:sym typeface="Wingdings" pitchFamily="2" charset="2"/>
                                </a:rPr>
                              </m:ctrlPr>
                            </m:dPr>
                            <m:e>
                              <m:r>
                                <a:rPr lang="es-ES" sz="2000" i="1">
                                  <a:latin typeface="Cambria Math" panose="02040503050406030204" pitchFamily="18" charset="0"/>
                                  <a:sym typeface="Wingdings" pitchFamily="2" charset="2"/>
                                </a:rPr>
                                <m:t>𝑛</m:t>
                              </m:r>
                              <m:r>
                                <a:rPr lang="es-ES" sz="2000" i="1">
                                  <a:latin typeface="Cambria Math" panose="02040503050406030204" pitchFamily="18" charset="0"/>
                                  <a:sym typeface="Wingdings" pitchFamily="2" charset="2"/>
                                </a:rPr>
                                <m:t>−1</m:t>
                              </m:r>
                            </m:e>
                          </m:d>
                          <m:sSup>
                            <m:sSupPr>
                              <m:ctrlPr>
                                <a:rPr lang="es-ES" sz="2000" i="1">
                                  <a:latin typeface="Cambria Math" panose="02040503050406030204" pitchFamily="18" charset="0"/>
                                  <a:sym typeface="Wingdings" pitchFamily="2" charset="2"/>
                                </a:rPr>
                              </m:ctrlPr>
                            </m:sSupPr>
                            <m:e>
                              <m:r>
                                <a:rPr lang="es-ES" sz="2000" i="1">
                                  <a:latin typeface="Cambria Math" panose="02040503050406030204" pitchFamily="18" charset="0"/>
                                  <a:sym typeface="Wingdings" pitchFamily="2" charset="2"/>
                                </a:rPr>
                                <m:t>𝑠</m:t>
                              </m:r>
                            </m:e>
                            <m:sup>
                              <m:r>
                                <a:rPr lang="es-ES" sz="2000" i="1">
                                  <a:latin typeface="Cambria Math" panose="02040503050406030204" pitchFamily="18" charset="0"/>
                                  <a:sym typeface="Wingdings" pitchFamily="2" charset="2"/>
                                </a:rPr>
                                <m:t>′2</m:t>
                              </m:r>
                            </m:sup>
                          </m:sSup>
                        </m:num>
                        <m:den>
                          <m:sSup>
                            <m:sSupPr>
                              <m:ctrlPr>
                                <a:rPr lang="es-ES" sz="2000" i="1">
                                  <a:latin typeface="Cambria Math" panose="02040503050406030204" pitchFamily="18" charset="0"/>
                                  <a:sym typeface="Wingdings" pitchFamily="2" charset="2"/>
                                </a:rPr>
                              </m:ctrlPr>
                            </m:sSupPr>
                            <m:e>
                              <m:r>
                                <a:rPr lang="es-ES" sz="2000" i="1">
                                  <a:latin typeface="Cambria Math" panose="02040503050406030204" pitchFamily="18" charset="0"/>
                                  <a:sym typeface="Wingdings" pitchFamily="2" charset="2"/>
                                </a:rPr>
                                <m:t>𝜎</m:t>
                              </m:r>
                            </m:e>
                            <m:sup>
                              <m:r>
                                <a:rPr lang="es-ES" sz="2000" i="1">
                                  <a:latin typeface="Cambria Math" panose="02040503050406030204" pitchFamily="18" charset="0"/>
                                  <a:sym typeface="Wingdings" pitchFamily="2" charset="2"/>
                                </a:rPr>
                                <m:t>2</m:t>
                              </m:r>
                            </m:sup>
                          </m:sSup>
                        </m:den>
                      </m:f>
                      <m:r>
                        <a:rPr lang="es-ES" sz="2000" i="1">
                          <a:latin typeface="Cambria Math" panose="02040503050406030204" pitchFamily="18" charset="0"/>
                          <a:sym typeface="Wingdings" pitchFamily="2" charset="2"/>
                        </a:rPr>
                        <m:t> ~</m:t>
                      </m:r>
                      <m:sSubSup>
                        <m:sSubSupPr>
                          <m:ctrlPr>
                            <a:rPr lang="es-ES" sz="2000" i="1">
                              <a:latin typeface="Cambria Math" panose="02040503050406030204" pitchFamily="18" charset="0"/>
                              <a:sym typeface="Wingdings" pitchFamily="2" charset="2"/>
                            </a:rPr>
                          </m:ctrlPr>
                        </m:sSubSupPr>
                        <m:e>
                          <m:r>
                            <a:rPr lang="es-ES" sz="2000" i="1">
                              <a:latin typeface="Cambria Math" panose="02040503050406030204" pitchFamily="18" charset="0"/>
                              <a:sym typeface="Wingdings" pitchFamily="2" charset="2"/>
                            </a:rPr>
                            <m:t>𝜒</m:t>
                          </m:r>
                        </m:e>
                        <m:sub>
                          <m:r>
                            <a:rPr lang="es-ES" sz="2000" i="1">
                              <a:latin typeface="Cambria Math" panose="02040503050406030204" pitchFamily="18" charset="0"/>
                              <a:sym typeface="Wingdings" pitchFamily="2" charset="2"/>
                            </a:rPr>
                            <m:t>𝑛</m:t>
                          </m:r>
                          <m:r>
                            <a:rPr lang="es-ES" sz="2000" i="1">
                              <a:latin typeface="Cambria Math" panose="02040503050406030204" pitchFamily="18" charset="0"/>
                              <a:sym typeface="Wingdings" pitchFamily="2" charset="2"/>
                            </a:rPr>
                            <m:t>−1</m:t>
                          </m:r>
                        </m:sub>
                        <m:sup>
                          <m:r>
                            <a:rPr lang="es-ES" sz="2000" i="1">
                              <a:latin typeface="Cambria Math" panose="02040503050406030204" pitchFamily="18" charset="0"/>
                              <a:sym typeface="Wingdings" pitchFamily="2" charset="2"/>
                            </a:rPr>
                            <m:t>2</m:t>
                          </m:r>
                        </m:sup>
                      </m:sSubSup>
                      <m:r>
                        <a:rPr lang="es-MX" sz="2000" b="0" i="1" smtClean="0">
                          <a:latin typeface="Cambria Math" panose="02040503050406030204" pitchFamily="18" charset="0"/>
                          <a:sym typeface="Wingdings" pitchFamily="2" charset="2"/>
                        </a:rPr>
                        <m:t>;</m:t>
                      </m:r>
                      <m:f>
                        <m:fPr>
                          <m:ctrlPr>
                            <a:rPr lang="es-ES" sz="2000" i="1">
                              <a:latin typeface="Cambria Math" panose="02040503050406030204" pitchFamily="18" charset="0"/>
                              <a:sym typeface="Wingdings" pitchFamily="2" charset="2"/>
                            </a:rPr>
                          </m:ctrlPr>
                        </m:fPr>
                        <m:num>
                          <m:r>
                            <a:rPr lang="es-MX" sz="2000" b="0" i="1" smtClean="0">
                              <a:latin typeface="Cambria Math" panose="02040503050406030204" pitchFamily="18" charset="0"/>
                              <a:sym typeface="Wingdings" pitchFamily="2" charset="2"/>
                            </a:rPr>
                            <m:t>9 </m:t>
                          </m:r>
                          <m:sSup>
                            <m:sSupPr>
                              <m:ctrlPr>
                                <a:rPr lang="es-ES" sz="2000" i="1">
                                  <a:latin typeface="Cambria Math" panose="02040503050406030204" pitchFamily="18" charset="0"/>
                                  <a:sym typeface="Wingdings" pitchFamily="2" charset="2"/>
                                </a:rPr>
                              </m:ctrlPr>
                            </m:sSupPr>
                            <m:e>
                              <m:r>
                                <a:rPr lang="es-ES" sz="2000" i="1">
                                  <a:latin typeface="Cambria Math" panose="02040503050406030204" pitchFamily="18" charset="0"/>
                                  <a:sym typeface="Wingdings" pitchFamily="2" charset="2"/>
                                </a:rPr>
                                <m:t>𝑠</m:t>
                              </m:r>
                            </m:e>
                            <m:sup>
                              <m:r>
                                <a:rPr lang="es-ES" sz="2000" i="1">
                                  <a:latin typeface="Cambria Math" panose="02040503050406030204" pitchFamily="18" charset="0"/>
                                  <a:sym typeface="Wingdings" pitchFamily="2" charset="2"/>
                                </a:rPr>
                                <m:t>′2</m:t>
                              </m:r>
                            </m:sup>
                          </m:sSup>
                        </m:num>
                        <m:den>
                          <m:r>
                            <a:rPr lang="es-MX" sz="2000" b="0" i="1" smtClean="0">
                              <a:latin typeface="Cambria Math" panose="02040503050406030204" pitchFamily="18" charset="0"/>
                              <a:sym typeface="Wingdings" pitchFamily="2" charset="2"/>
                            </a:rPr>
                            <m:t>9</m:t>
                          </m:r>
                        </m:den>
                      </m:f>
                      <m:r>
                        <a:rPr lang="es-ES" sz="2000" i="1">
                          <a:latin typeface="Cambria Math" panose="02040503050406030204" pitchFamily="18" charset="0"/>
                          <a:sym typeface="Wingdings" pitchFamily="2" charset="2"/>
                        </a:rPr>
                        <m:t> ~</m:t>
                      </m:r>
                      <m:sSubSup>
                        <m:sSubSupPr>
                          <m:ctrlPr>
                            <a:rPr lang="es-ES" sz="2000" i="1">
                              <a:latin typeface="Cambria Math" panose="02040503050406030204" pitchFamily="18" charset="0"/>
                              <a:sym typeface="Wingdings" pitchFamily="2" charset="2"/>
                            </a:rPr>
                          </m:ctrlPr>
                        </m:sSubSupPr>
                        <m:e>
                          <m:r>
                            <a:rPr lang="es-ES" sz="2000" i="1">
                              <a:latin typeface="Cambria Math" panose="02040503050406030204" pitchFamily="18" charset="0"/>
                              <a:sym typeface="Wingdings" pitchFamily="2" charset="2"/>
                            </a:rPr>
                            <m:t>𝜒</m:t>
                          </m:r>
                        </m:e>
                        <m:sub>
                          <m:r>
                            <a:rPr lang="es-ES" sz="2000" i="1">
                              <a:latin typeface="Cambria Math" panose="02040503050406030204" pitchFamily="18" charset="0"/>
                              <a:sym typeface="Wingdings" pitchFamily="2" charset="2"/>
                            </a:rPr>
                            <m:t>𝑛</m:t>
                          </m:r>
                          <m:r>
                            <a:rPr lang="es-ES" sz="2000" i="1">
                              <a:latin typeface="Cambria Math" panose="02040503050406030204" pitchFamily="18" charset="0"/>
                              <a:sym typeface="Wingdings" pitchFamily="2" charset="2"/>
                            </a:rPr>
                            <m:t>−1</m:t>
                          </m:r>
                        </m:sub>
                        <m:sup>
                          <m:r>
                            <a:rPr lang="es-ES" sz="2000" i="1">
                              <a:latin typeface="Cambria Math" panose="02040503050406030204" pitchFamily="18" charset="0"/>
                              <a:sym typeface="Wingdings" pitchFamily="2" charset="2"/>
                            </a:rPr>
                            <m:t>2</m:t>
                          </m:r>
                        </m:sup>
                      </m:sSubSup>
                      <m:r>
                        <a:rPr lang="es-MX" sz="2000" b="0" i="1" smtClean="0">
                          <a:latin typeface="Cambria Math" panose="02040503050406030204" pitchFamily="18" charset="0"/>
                          <a:sym typeface="Wingdings" pitchFamily="2" charset="2"/>
                        </a:rPr>
                        <m:t>;   </m:t>
                      </m:r>
                      <m:sSup>
                        <m:sSupPr>
                          <m:ctrlPr>
                            <a:rPr lang="es-MX" sz="2000" b="0" i="1" smtClean="0">
                              <a:latin typeface="Cambria Math" panose="02040503050406030204" pitchFamily="18" charset="0"/>
                              <a:sym typeface="Wingdings" pitchFamily="2" charset="2"/>
                            </a:rPr>
                          </m:ctrlPr>
                        </m:sSupPr>
                        <m:e>
                          <m:sSup>
                            <m:sSupPr>
                              <m:ctrlPr>
                                <a:rPr lang="es-MX" sz="2000" b="0" i="1" smtClean="0">
                                  <a:latin typeface="Cambria Math" panose="02040503050406030204" pitchFamily="18" charset="0"/>
                                  <a:sym typeface="Wingdings" pitchFamily="2" charset="2"/>
                                </a:rPr>
                              </m:ctrlPr>
                            </m:sSupPr>
                            <m:e>
                              <m:r>
                                <a:rPr lang="es-MX" sz="2000" b="0" i="1" smtClean="0">
                                  <a:latin typeface="Cambria Math" panose="02040503050406030204" pitchFamily="18" charset="0"/>
                                  <a:sym typeface="Wingdings" pitchFamily="2" charset="2"/>
                                </a:rPr>
                                <m:t>𝑠</m:t>
                              </m:r>
                            </m:e>
                            <m:sup>
                              <m:r>
                                <a:rPr lang="es-MX" sz="2000" b="0" i="1" smtClean="0">
                                  <a:latin typeface="Cambria Math" panose="02040503050406030204" pitchFamily="18" charset="0"/>
                                  <a:sym typeface="Wingdings" pitchFamily="2" charset="2"/>
                                </a:rPr>
                                <m:t>′</m:t>
                              </m:r>
                            </m:sup>
                          </m:sSup>
                        </m:e>
                        <m:sup>
                          <m:r>
                            <a:rPr lang="es-MX" sz="2000" b="0" i="1" smtClean="0">
                              <a:latin typeface="Cambria Math" panose="02040503050406030204" pitchFamily="18" charset="0"/>
                              <a:sym typeface="Wingdings" pitchFamily="2" charset="2"/>
                            </a:rPr>
                            <m:t>2</m:t>
                          </m:r>
                        </m:sup>
                      </m:sSup>
                      <m:r>
                        <a:rPr lang="es-MX" sz="2000" b="0" i="1" smtClean="0">
                          <a:latin typeface="Cambria Math" panose="02040503050406030204" pitchFamily="18" charset="0"/>
                          <a:sym typeface="Wingdings" pitchFamily="2" charset="2"/>
                        </a:rPr>
                        <m:t>~ </m:t>
                      </m:r>
                      <m:sSubSup>
                        <m:sSubSupPr>
                          <m:ctrlPr>
                            <a:rPr lang="es-MX" sz="2000" b="0" i="1" smtClean="0">
                              <a:latin typeface="Cambria Math" panose="02040503050406030204" pitchFamily="18" charset="0"/>
                              <a:sym typeface="Wingdings" pitchFamily="2" charset="2"/>
                            </a:rPr>
                          </m:ctrlPr>
                        </m:sSubSupPr>
                        <m:e>
                          <m:r>
                            <a:rPr lang="es-MX" sz="2000" b="0" i="1" smtClean="0">
                              <a:latin typeface="Cambria Math" panose="02040503050406030204" pitchFamily="18" charset="0"/>
                              <a:sym typeface="Wingdings" pitchFamily="2" charset="2"/>
                            </a:rPr>
                            <m:t>𝜒</m:t>
                          </m:r>
                        </m:e>
                        <m:sub>
                          <m:r>
                            <a:rPr lang="es-MX" sz="2000" b="0" i="1" smtClean="0">
                              <a:latin typeface="Cambria Math" panose="02040503050406030204" pitchFamily="18" charset="0"/>
                              <a:sym typeface="Wingdings" pitchFamily="2" charset="2"/>
                            </a:rPr>
                            <m:t>𝑛</m:t>
                          </m:r>
                          <m:r>
                            <a:rPr lang="es-MX" sz="2000" b="0" i="1" smtClean="0">
                              <a:latin typeface="Cambria Math" panose="02040503050406030204" pitchFamily="18" charset="0"/>
                              <a:sym typeface="Wingdings" pitchFamily="2" charset="2"/>
                            </a:rPr>
                            <m:t>−1</m:t>
                          </m:r>
                        </m:sub>
                        <m:sup>
                          <m:r>
                            <a:rPr lang="es-MX" sz="2000" b="0" i="1" smtClean="0">
                              <a:latin typeface="Cambria Math" panose="02040503050406030204" pitchFamily="18" charset="0"/>
                              <a:sym typeface="Wingdings" pitchFamily="2" charset="2"/>
                            </a:rPr>
                            <m:t>2</m:t>
                          </m:r>
                        </m:sup>
                      </m:sSubSup>
                    </m:oMath>
                    <m:oMath xmlns:m="http://schemas.openxmlformats.org/officeDocument/2006/math">
                      <m:r>
                        <a:rPr lang="es-MX" sz="2000" b="0" i="1" smtClean="0">
                          <a:latin typeface="Cambria Math" panose="02040503050406030204" pitchFamily="18" charset="0"/>
                          <a:sym typeface="Wingdings" pitchFamily="2" charset="2"/>
                        </a:rPr>
                        <m:t>𝑃</m:t>
                      </m:r>
                      <m:d>
                        <m:dPr>
                          <m:ctrlPr>
                            <a:rPr lang="es-MX" sz="2000" b="0" i="1" smtClean="0">
                              <a:latin typeface="Cambria Math" panose="02040503050406030204" pitchFamily="18" charset="0"/>
                              <a:sym typeface="Wingdings" pitchFamily="2" charset="2"/>
                            </a:rPr>
                          </m:ctrlPr>
                        </m:dPr>
                        <m:e>
                          <m:sSup>
                            <m:sSupPr>
                              <m:ctrlPr>
                                <a:rPr lang="es-MX" sz="2000" b="0" i="1" smtClean="0">
                                  <a:latin typeface="Cambria Math" panose="02040503050406030204" pitchFamily="18" charset="0"/>
                                  <a:sym typeface="Wingdings" pitchFamily="2" charset="2"/>
                                </a:rPr>
                              </m:ctrlPr>
                            </m:sSupPr>
                            <m:e>
                              <m:sSup>
                                <m:sSupPr>
                                  <m:ctrlPr>
                                    <a:rPr lang="es-MX" sz="2000" b="0" i="1" smtClean="0">
                                      <a:latin typeface="Cambria Math" panose="02040503050406030204" pitchFamily="18" charset="0"/>
                                      <a:sym typeface="Wingdings" pitchFamily="2" charset="2"/>
                                    </a:rPr>
                                  </m:ctrlPr>
                                </m:sSupPr>
                                <m:e>
                                  <m:r>
                                    <a:rPr lang="es-MX" sz="2000" b="0" i="1" smtClean="0">
                                      <a:latin typeface="Cambria Math" panose="02040503050406030204" pitchFamily="18" charset="0"/>
                                      <a:sym typeface="Wingdings" pitchFamily="2" charset="2"/>
                                    </a:rPr>
                                    <m:t>𝑠</m:t>
                                  </m:r>
                                </m:e>
                                <m:sup>
                                  <m:r>
                                    <a:rPr lang="es-MX" sz="2000" b="0" i="1" smtClean="0">
                                      <a:latin typeface="Cambria Math" panose="02040503050406030204" pitchFamily="18" charset="0"/>
                                      <a:sym typeface="Wingdings" pitchFamily="2" charset="2"/>
                                    </a:rPr>
                                    <m:t>′</m:t>
                                  </m:r>
                                </m:sup>
                              </m:sSup>
                            </m:e>
                            <m:sup>
                              <m:r>
                                <a:rPr lang="es-MX" sz="2000" b="0" i="1" smtClean="0">
                                  <a:latin typeface="Cambria Math" panose="02040503050406030204" pitchFamily="18" charset="0"/>
                                  <a:sym typeface="Wingdings" pitchFamily="2" charset="2"/>
                                </a:rPr>
                                <m:t>2</m:t>
                              </m:r>
                            </m:sup>
                          </m:sSup>
                          <m:r>
                            <a:rPr lang="es-MX" sz="2000" b="0" i="1" smtClean="0">
                              <a:latin typeface="Cambria Math" panose="02040503050406030204" pitchFamily="18" charset="0"/>
                              <a:sym typeface="Wingdings" pitchFamily="2" charset="2"/>
                            </a:rPr>
                            <m:t>&gt;18</m:t>
                          </m:r>
                        </m:e>
                      </m:d>
                      <m:r>
                        <a:rPr lang="es-MX" sz="2000" b="0" i="1" smtClean="0">
                          <a:latin typeface="Cambria Math" panose="02040503050406030204" pitchFamily="18" charset="0"/>
                          <a:sym typeface="Wingdings" pitchFamily="2" charset="2"/>
                        </a:rPr>
                        <m:t>=</m:t>
                      </m:r>
                      <m:r>
                        <a:rPr lang="es-MX" sz="2000" b="0" i="1" smtClean="0">
                          <a:latin typeface="Cambria Math" panose="02040503050406030204" pitchFamily="18" charset="0"/>
                          <a:sym typeface="Wingdings" pitchFamily="2" charset="2"/>
                        </a:rPr>
                        <m:t>𝑃</m:t>
                      </m:r>
                      <m:d>
                        <m:dPr>
                          <m:ctrlPr>
                            <a:rPr lang="es-MX" sz="2000" b="0" i="1" smtClean="0">
                              <a:latin typeface="Cambria Math" panose="02040503050406030204" pitchFamily="18" charset="0"/>
                              <a:sym typeface="Wingdings" pitchFamily="2" charset="2"/>
                            </a:rPr>
                          </m:ctrlPr>
                        </m:dPr>
                        <m:e>
                          <m:sSubSup>
                            <m:sSubSupPr>
                              <m:ctrlPr>
                                <a:rPr lang="es-MX" sz="2000" b="0" i="1" smtClean="0">
                                  <a:latin typeface="Cambria Math" panose="02040503050406030204" pitchFamily="18" charset="0"/>
                                  <a:sym typeface="Wingdings" pitchFamily="2" charset="2"/>
                                </a:rPr>
                              </m:ctrlPr>
                            </m:sSubSupPr>
                            <m:e>
                              <m:r>
                                <a:rPr lang="es-MX" sz="2000" b="0" i="1" smtClean="0">
                                  <a:latin typeface="Cambria Math" panose="02040503050406030204" pitchFamily="18" charset="0"/>
                                  <a:sym typeface="Wingdings" pitchFamily="2" charset="2"/>
                                </a:rPr>
                                <m:t>𝜒</m:t>
                              </m:r>
                            </m:e>
                            <m:sub>
                              <m:r>
                                <a:rPr lang="es-MX" sz="2000" b="0" i="1" smtClean="0">
                                  <a:latin typeface="Cambria Math" panose="02040503050406030204" pitchFamily="18" charset="0"/>
                                  <a:sym typeface="Wingdings" pitchFamily="2" charset="2"/>
                                </a:rPr>
                                <m:t>𝑛</m:t>
                              </m:r>
                              <m:r>
                                <a:rPr lang="es-MX" sz="2000" b="0" i="1" smtClean="0">
                                  <a:latin typeface="Cambria Math" panose="02040503050406030204" pitchFamily="18" charset="0"/>
                                  <a:sym typeface="Wingdings" pitchFamily="2" charset="2"/>
                                </a:rPr>
                                <m:t>−1</m:t>
                              </m:r>
                            </m:sub>
                            <m:sup>
                              <m:r>
                                <a:rPr lang="es-MX" sz="2000" b="0" i="1" smtClean="0">
                                  <a:latin typeface="Cambria Math" panose="02040503050406030204" pitchFamily="18" charset="0"/>
                                  <a:sym typeface="Wingdings" pitchFamily="2" charset="2"/>
                                </a:rPr>
                                <m:t>2</m:t>
                              </m:r>
                            </m:sup>
                          </m:sSubSup>
                          <m:r>
                            <a:rPr lang="es-MX" sz="2000" b="0" i="1" smtClean="0">
                              <a:latin typeface="Cambria Math" panose="02040503050406030204" pitchFamily="18" charset="0"/>
                              <a:sym typeface="Wingdings" pitchFamily="2" charset="2"/>
                            </a:rPr>
                            <m:t>&gt;18</m:t>
                          </m:r>
                        </m:e>
                      </m:d>
                    </m:oMath>
                  </m:oMathPara>
                </a14:m>
                <a:br>
                  <a:rPr lang="es-MX" sz="2000" b="0" dirty="0">
                    <a:latin typeface="Cambria Math" panose="02040503050406030204" pitchFamily="18" charset="0"/>
                    <a:sym typeface="Wingdings" pitchFamily="2" charset="2"/>
                  </a:rPr>
                </a:br>
                <a:endParaRPr lang="es-ES" sz="2600" b="0" dirty="0">
                  <a:latin typeface="Cambria Math" panose="02040503050406030204" pitchFamily="18" charset="0"/>
                  <a:sym typeface="Wingdings" pitchFamily="2" charset="2"/>
                </a:endParaRPr>
              </a:p>
              <a:p>
                <a:pPr lvl="1"/>
                <a:endParaRPr lang="es-ES" sz="2600" dirty="0">
                  <a:solidFill>
                    <a:schemeClr val="tx1"/>
                  </a:solidFill>
                  <a:latin typeface="Cambria Math" panose="02040503050406030204" pitchFamily="18" charset="0"/>
                  <a:sym typeface="Wingdings" pitchFamily="2" charset="2"/>
                </a:endParaRPr>
              </a:p>
              <a:p>
                <a:pPr marL="266700" lvl="1" indent="0">
                  <a:buNone/>
                </a:pPr>
                <a:endParaRPr lang="es-ES" sz="2600" dirty="0">
                  <a:latin typeface="Cambria Math" panose="02040503050406030204" pitchFamily="18" charset="0"/>
                  <a:sym typeface="Wingdings" pitchFamily="2" charset="2"/>
                </a:endParaRPr>
              </a:p>
              <a:p>
                <a:pPr marL="266700" lvl="1" indent="0">
                  <a:buNone/>
                </a:pPr>
                <a:endParaRPr lang="es-ES" sz="2800" dirty="0">
                  <a:sym typeface="Wingdings" pitchFamily="2" charset="2"/>
                </a:endParaRPr>
              </a:p>
              <a:p>
                <a:pPr lvl="1"/>
                <a:endParaRPr lang="es-ES" sz="2800" dirty="0"/>
              </a:p>
              <a:p>
                <a:pPr lvl="1"/>
                <a:endParaRPr lang="es-ES" sz="2800" dirty="0"/>
              </a:p>
              <a:p>
                <a:pPr lvl="1"/>
                <a:endParaRPr lang="es-ES" sz="2800" dirty="0"/>
              </a:p>
            </p:txBody>
          </p:sp>
        </mc:Choice>
        <mc:Fallback xmlns="">
          <p:sp>
            <p:nvSpPr>
              <p:cNvPr id="4" name="Content Placeholder 3">
                <a:extLst>
                  <a:ext uri="{FF2B5EF4-FFF2-40B4-BE49-F238E27FC236}">
                    <a16:creationId xmlns:a16="http://schemas.microsoft.com/office/drawing/2014/main" id="{714750D5-10E1-439F-80ED-D90028C60C06}"/>
                  </a:ext>
                </a:extLst>
              </p:cNvPr>
              <p:cNvSpPr>
                <a:spLocks noGrp="1" noRot="1" noChangeAspect="1" noMove="1" noResize="1" noEditPoints="1" noAdjustHandles="1" noChangeArrowheads="1" noChangeShapeType="1" noTextEdit="1"/>
              </p:cNvSpPr>
              <p:nvPr>
                <p:ph idx="1"/>
              </p:nvPr>
            </p:nvSpPr>
            <p:spPr>
              <a:xfrm>
                <a:off x="431999" y="1512000"/>
                <a:ext cx="9500895" cy="4679250"/>
              </a:xfrm>
              <a:blipFill>
                <a:blip r:embed="rId3"/>
                <a:stretch>
                  <a:fillRect t="-3125"/>
                </a:stretch>
              </a:blipFill>
            </p:spPr>
            <p:txBody>
              <a:bodyPr/>
              <a:lstStyle/>
              <a:p>
                <a:r>
                  <a:rPr lang="es-ES">
                    <a:noFill/>
                  </a:rPr>
                  <a:t> </a:t>
                </a:r>
              </a:p>
            </p:txBody>
          </p:sp>
        </mc:Fallback>
      </mc:AlternateContent>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46</a:t>
            </a:fld>
            <a:endParaRPr lang="es-ES" noProof="1"/>
          </a:p>
        </p:txBody>
      </p:sp>
    </p:spTree>
    <p:extLst>
      <p:ext uri="{BB962C8B-B14F-4D97-AF65-F5344CB8AC3E}">
        <p14:creationId xmlns:p14="http://schemas.microsoft.com/office/powerpoint/2010/main" val="9304531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5CCD8-3906-4896-A872-CF347A25C510}"/>
              </a:ext>
            </a:extLst>
          </p:cNvPr>
          <p:cNvSpPr>
            <a:spLocks noGrp="1"/>
          </p:cNvSpPr>
          <p:nvPr>
            <p:ph type="title"/>
          </p:nvPr>
        </p:nvSpPr>
        <p:spPr/>
        <p:txBody>
          <a:bodyPr/>
          <a:lstStyle/>
          <a:p>
            <a:r>
              <a:rPr lang="es-MX" dirty="0"/>
              <a:t>Problema 4</a:t>
            </a:r>
            <a:endParaRPr lang="es-ES" dirty="0"/>
          </a:p>
        </p:txBody>
      </p:sp>
      <p:sp>
        <p:nvSpPr>
          <p:cNvPr id="3" name="Text Placeholder 2">
            <a:extLst>
              <a:ext uri="{FF2B5EF4-FFF2-40B4-BE49-F238E27FC236}">
                <a16:creationId xmlns:a16="http://schemas.microsoft.com/office/drawing/2014/main" id="{31A88698-27F4-4F89-BA32-4CD91E36904E}"/>
              </a:ext>
            </a:extLst>
          </p:cNvPr>
          <p:cNvSpPr>
            <a:spLocks noGrp="1"/>
          </p:cNvSpPr>
          <p:nvPr>
            <p:ph type="body" sz="quarter" idx="32"/>
          </p:nvPr>
        </p:nvSpPr>
        <p:spPr/>
        <p:txBody>
          <a:bodyPr/>
          <a:lstStyle/>
          <a:p>
            <a:endParaRPr lang="es-ES"/>
          </a:p>
        </p:txBody>
      </p:sp>
      <p:sp>
        <p:nvSpPr>
          <p:cNvPr id="4" name="Content Placeholder 3">
            <a:extLst>
              <a:ext uri="{FF2B5EF4-FFF2-40B4-BE49-F238E27FC236}">
                <a16:creationId xmlns:a16="http://schemas.microsoft.com/office/drawing/2014/main" id="{10D2FD02-2C72-488C-80BC-9FF02E8D7AB7}"/>
              </a:ext>
            </a:extLst>
          </p:cNvPr>
          <p:cNvSpPr>
            <a:spLocks noGrp="1"/>
          </p:cNvSpPr>
          <p:nvPr>
            <p:ph idx="1"/>
          </p:nvPr>
        </p:nvSpPr>
        <p:spPr/>
        <p:txBody>
          <a:bodyPr/>
          <a:lstStyle/>
          <a:p>
            <a:endParaRPr lang="es-ES"/>
          </a:p>
        </p:txBody>
      </p:sp>
      <p:sp>
        <p:nvSpPr>
          <p:cNvPr id="5" name="Slide Number Placeholder 4">
            <a:extLst>
              <a:ext uri="{FF2B5EF4-FFF2-40B4-BE49-F238E27FC236}">
                <a16:creationId xmlns:a16="http://schemas.microsoft.com/office/drawing/2014/main" id="{479A5C46-0F87-4D9A-9A7B-0815C91C2439}"/>
              </a:ext>
            </a:extLst>
          </p:cNvPr>
          <p:cNvSpPr>
            <a:spLocks noGrp="1"/>
          </p:cNvSpPr>
          <p:nvPr>
            <p:ph type="sldNum" sz="quarter" idx="33"/>
          </p:nvPr>
        </p:nvSpPr>
        <p:spPr/>
        <p:txBody>
          <a:bodyPr/>
          <a:lstStyle/>
          <a:p>
            <a:pPr rtl="0"/>
            <a:fld id="{19B51A1E-902D-48AF-9020-955120F399B6}" type="slidenum">
              <a:rPr lang="es-ES" noProof="0" smtClean="0"/>
              <a:pPr rtl="0"/>
              <a:t>47</a:t>
            </a:fld>
            <a:endParaRPr lang="es-ES" noProof="0"/>
          </a:p>
        </p:txBody>
      </p:sp>
      <p:pic>
        <p:nvPicPr>
          <p:cNvPr id="6" name="Picture 5">
            <a:extLst>
              <a:ext uri="{FF2B5EF4-FFF2-40B4-BE49-F238E27FC236}">
                <a16:creationId xmlns:a16="http://schemas.microsoft.com/office/drawing/2014/main" id="{C43467AD-5D62-4D81-AEA5-C135E866DDD8}"/>
              </a:ext>
            </a:extLst>
          </p:cNvPr>
          <p:cNvPicPr>
            <a:picLocks noChangeAspect="1"/>
          </p:cNvPicPr>
          <p:nvPr/>
        </p:nvPicPr>
        <p:blipFill>
          <a:blip r:embed="rId2"/>
          <a:stretch>
            <a:fillRect/>
          </a:stretch>
        </p:blipFill>
        <p:spPr>
          <a:xfrm>
            <a:off x="1067285" y="1005696"/>
            <a:ext cx="7741050" cy="5533216"/>
          </a:xfrm>
          <a:prstGeom prst="rect">
            <a:avLst/>
          </a:prstGeom>
        </p:spPr>
      </p:pic>
      <p:sp>
        <p:nvSpPr>
          <p:cNvPr id="7" name="Llamada rectangular redondeada 7">
            <a:extLst>
              <a:ext uri="{FF2B5EF4-FFF2-40B4-BE49-F238E27FC236}">
                <a16:creationId xmlns:a16="http://schemas.microsoft.com/office/drawing/2014/main" id="{FC6461CF-A186-4CC4-AB3B-59698ED3DFD3}"/>
              </a:ext>
            </a:extLst>
          </p:cNvPr>
          <p:cNvSpPr/>
          <p:nvPr/>
        </p:nvSpPr>
        <p:spPr>
          <a:xfrm>
            <a:off x="3354824" y="3772304"/>
            <a:ext cx="3964932" cy="2213754"/>
          </a:xfrm>
          <a:prstGeom prst="wedgeRoundRectCallout">
            <a:avLst>
              <a:gd name="adj1" fmla="val -100323"/>
              <a:gd name="adj2" fmla="val -53670"/>
              <a:gd name="adj3" fmla="val 16667"/>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b="1" dirty="0">
                <a:solidFill>
                  <a:schemeClr val="tx1"/>
                </a:solidFill>
              </a:rPr>
              <a:t>Grados de libertad de la distribución chi-cuadrado</a:t>
            </a:r>
            <a:endParaRPr lang="es-ES" dirty="0"/>
          </a:p>
        </p:txBody>
      </p:sp>
    </p:spTree>
    <p:extLst>
      <p:ext uri="{BB962C8B-B14F-4D97-AF65-F5344CB8AC3E}">
        <p14:creationId xmlns:p14="http://schemas.microsoft.com/office/powerpoint/2010/main" val="37491716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5CCD8-3906-4896-A872-CF347A25C510}"/>
              </a:ext>
            </a:extLst>
          </p:cNvPr>
          <p:cNvSpPr>
            <a:spLocks noGrp="1"/>
          </p:cNvSpPr>
          <p:nvPr>
            <p:ph type="title"/>
          </p:nvPr>
        </p:nvSpPr>
        <p:spPr/>
        <p:txBody>
          <a:bodyPr/>
          <a:lstStyle/>
          <a:p>
            <a:r>
              <a:rPr lang="es-MX" dirty="0"/>
              <a:t>Problema 4</a:t>
            </a:r>
            <a:endParaRPr lang="es-ES" dirty="0"/>
          </a:p>
        </p:txBody>
      </p:sp>
      <p:sp>
        <p:nvSpPr>
          <p:cNvPr id="3" name="Text Placeholder 2">
            <a:extLst>
              <a:ext uri="{FF2B5EF4-FFF2-40B4-BE49-F238E27FC236}">
                <a16:creationId xmlns:a16="http://schemas.microsoft.com/office/drawing/2014/main" id="{31A88698-27F4-4F89-BA32-4CD91E36904E}"/>
              </a:ext>
            </a:extLst>
          </p:cNvPr>
          <p:cNvSpPr>
            <a:spLocks noGrp="1"/>
          </p:cNvSpPr>
          <p:nvPr>
            <p:ph type="body" sz="quarter" idx="32"/>
          </p:nvPr>
        </p:nvSpPr>
        <p:spPr/>
        <p:txBody>
          <a:bodyPr/>
          <a:lstStyle/>
          <a:p>
            <a:endParaRPr lang="es-ES"/>
          </a:p>
        </p:txBody>
      </p:sp>
      <p:sp>
        <p:nvSpPr>
          <p:cNvPr id="4" name="Content Placeholder 3">
            <a:extLst>
              <a:ext uri="{FF2B5EF4-FFF2-40B4-BE49-F238E27FC236}">
                <a16:creationId xmlns:a16="http://schemas.microsoft.com/office/drawing/2014/main" id="{10D2FD02-2C72-488C-80BC-9FF02E8D7AB7}"/>
              </a:ext>
            </a:extLst>
          </p:cNvPr>
          <p:cNvSpPr>
            <a:spLocks noGrp="1"/>
          </p:cNvSpPr>
          <p:nvPr>
            <p:ph idx="1"/>
          </p:nvPr>
        </p:nvSpPr>
        <p:spPr/>
        <p:txBody>
          <a:bodyPr/>
          <a:lstStyle/>
          <a:p>
            <a:endParaRPr lang="es-ES"/>
          </a:p>
        </p:txBody>
      </p:sp>
      <p:sp>
        <p:nvSpPr>
          <p:cNvPr id="5" name="Slide Number Placeholder 4">
            <a:extLst>
              <a:ext uri="{FF2B5EF4-FFF2-40B4-BE49-F238E27FC236}">
                <a16:creationId xmlns:a16="http://schemas.microsoft.com/office/drawing/2014/main" id="{479A5C46-0F87-4D9A-9A7B-0815C91C2439}"/>
              </a:ext>
            </a:extLst>
          </p:cNvPr>
          <p:cNvSpPr>
            <a:spLocks noGrp="1"/>
          </p:cNvSpPr>
          <p:nvPr>
            <p:ph type="sldNum" sz="quarter" idx="33"/>
          </p:nvPr>
        </p:nvSpPr>
        <p:spPr/>
        <p:txBody>
          <a:bodyPr/>
          <a:lstStyle/>
          <a:p>
            <a:pPr rtl="0"/>
            <a:fld id="{19B51A1E-902D-48AF-9020-955120F399B6}" type="slidenum">
              <a:rPr lang="es-ES" noProof="0" smtClean="0"/>
              <a:pPr rtl="0"/>
              <a:t>48</a:t>
            </a:fld>
            <a:endParaRPr lang="es-ES" noProof="0"/>
          </a:p>
        </p:txBody>
      </p:sp>
      <p:pic>
        <p:nvPicPr>
          <p:cNvPr id="6" name="Picture 5">
            <a:extLst>
              <a:ext uri="{FF2B5EF4-FFF2-40B4-BE49-F238E27FC236}">
                <a16:creationId xmlns:a16="http://schemas.microsoft.com/office/drawing/2014/main" id="{C43467AD-5D62-4D81-AEA5-C135E866DDD8}"/>
              </a:ext>
            </a:extLst>
          </p:cNvPr>
          <p:cNvPicPr>
            <a:picLocks noChangeAspect="1"/>
          </p:cNvPicPr>
          <p:nvPr/>
        </p:nvPicPr>
        <p:blipFill>
          <a:blip r:embed="rId2"/>
          <a:stretch>
            <a:fillRect/>
          </a:stretch>
        </p:blipFill>
        <p:spPr>
          <a:xfrm>
            <a:off x="1067285" y="1005696"/>
            <a:ext cx="7741050" cy="5533216"/>
          </a:xfrm>
          <a:prstGeom prst="rect">
            <a:avLst/>
          </a:prstGeom>
        </p:spPr>
      </p:pic>
      <p:sp>
        <p:nvSpPr>
          <p:cNvPr id="7" name="Llamada rectangular redondeada 7">
            <a:extLst>
              <a:ext uri="{FF2B5EF4-FFF2-40B4-BE49-F238E27FC236}">
                <a16:creationId xmlns:a16="http://schemas.microsoft.com/office/drawing/2014/main" id="{FC6461CF-A186-4CC4-AB3B-59698ED3DFD3}"/>
              </a:ext>
            </a:extLst>
          </p:cNvPr>
          <p:cNvSpPr/>
          <p:nvPr/>
        </p:nvSpPr>
        <p:spPr>
          <a:xfrm>
            <a:off x="6075975" y="2744748"/>
            <a:ext cx="3964932" cy="2213754"/>
          </a:xfrm>
          <a:prstGeom prst="wedgeRoundRectCallout">
            <a:avLst>
              <a:gd name="adj1" fmla="val -126888"/>
              <a:gd name="adj2" fmla="val -61512"/>
              <a:gd name="adj3" fmla="val 16667"/>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b="1" dirty="0">
                <a:solidFill>
                  <a:schemeClr val="tx1"/>
                </a:solidFill>
              </a:rPr>
              <a:t>Valor del percentil inverso. Es decir deja alfa% de las observaciones serán mayores o iguales que…</a:t>
            </a:r>
            <a:endParaRPr lang="es-ES" dirty="0"/>
          </a:p>
        </p:txBody>
      </p:sp>
    </p:spTree>
    <p:extLst>
      <p:ext uri="{BB962C8B-B14F-4D97-AF65-F5344CB8AC3E}">
        <p14:creationId xmlns:p14="http://schemas.microsoft.com/office/powerpoint/2010/main" val="41007279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5CCD8-3906-4896-A872-CF347A25C510}"/>
              </a:ext>
            </a:extLst>
          </p:cNvPr>
          <p:cNvSpPr>
            <a:spLocks noGrp="1"/>
          </p:cNvSpPr>
          <p:nvPr>
            <p:ph type="title"/>
          </p:nvPr>
        </p:nvSpPr>
        <p:spPr/>
        <p:txBody>
          <a:bodyPr/>
          <a:lstStyle/>
          <a:p>
            <a:r>
              <a:rPr lang="es-MX" dirty="0"/>
              <a:t>Problema 4</a:t>
            </a:r>
            <a:endParaRPr lang="es-ES" dirty="0"/>
          </a:p>
        </p:txBody>
      </p:sp>
      <p:sp>
        <p:nvSpPr>
          <p:cNvPr id="3" name="Text Placeholder 2">
            <a:extLst>
              <a:ext uri="{FF2B5EF4-FFF2-40B4-BE49-F238E27FC236}">
                <a16:creationId xmlns:a16="http://schemas.microsoft.com/office/drawing/2014/main" id="{31A88698-27F4-4F89-BA32-4CD91E36904E}"/>
              </a:ext>
            </a:extLst>
          </p:cNvPr>
          <p:cNvSpPr>
            <a:spLocks noGrp="1"/>
          </p:cNvSpPr>
          <p:nvPr>
            <p:ph type="body" sz="quarter" idx="32"/>
          </p:nvPr>
        </p:nvSpPr>
        <p:spPr/>
        <p:txBody>
          <a:bodyPr/>
          <a:lstStyle/>
          <a:p>
            <a:endParaRPr lang="es-ES"/>
          </a:p>
        </p:txBody>
      </p:sp>
      <p:sp>
        <p:nvSpPr>
          <p:cNvPr id="4" name="Content Placeholder 3">
            <a:extLst>
              <a:ext uri="{FF2B5EF4-FFF2-40B4-BE49-F238E27FC236}">
                <a16:creationId xmlns:a16="http://schemas.microsoft.com/office/drawing/2014/main" id="{10D2FD02-2C72-488C-80BC-9FF02E8D7AB7}"/>
              </a:ext>
            </a:extLst>
          </p:cNvPr>
          <p:cNvSpPr>
            <a:spLocks noGrp="1"/>
          </p:cNvSpPr>
          <p:nvPr>
            <p:ph idx="1"/>
          </p:nvPr>
        </p:nvSpPr>
        <p:spPr/>
        <p:txBody>
          <a:bodyPr/>
          <a:lstStyle/>
          <a:p>
            <a:endParaRPr lang="es-ES"/>
          </a:p>
        </p:txBody>
      </p:sp>
      <p:sp>
        <p:nvSpPr>
          <p:cNvPr id="5" name="Slide Number Placeholder 4">
            <a:extLst>
              <a:ext uri="{FF2B5EF4-FFF2-40B4-BE49-F238E27FC236}">
                <a16:creationId xmlns:a16="http://schemas.microsoft.com/office/drawing/2014/main" id="{479A5C46-0F87-4D9A-9A7B-0815C91C2439}"/>
              </a:ext>
            </a:extLst>
          </p:cNvPr>
          <p:cNvSpPr>
            <a:spLocks noGrp="1"/>
          </p:cNvSpPr>
          <p:nvPr>
            <p:ph type="sldNum" sz="quarter" idx="33"/>
          </p:nvPr>
        </p:nvSpPr>
        <p:spPr/>
        <p:txBody>
          <a:bodyPr/>
          <a:lstStyle/>
          <a:p>
            <a:pPr rtl="0"/>
            <a:fld id="{19B51A1E-902D-48AF-9020-955120F399B6}" type="slidenum">
              <a:rPr lang="es-ES" noProof="0" smtClean="0"/>
              <a:pPr rtl="0"/>
              <a:t>49</a:t>
            </a:fld>
            <a:endParaRPr lang="es-ES" noProof="0"/>
          </a:p>
        </p:txBody>
      </p:sp>
      <p:pic>
        <p:nvPicPr>
          <p:cNvPr id="6" name="Picture 5">
            <a:extLst>
              <a:ext uri="{FF2B5EF4-FFF2-40B4-BE49-F238E27FC236}">
                <a16:creationId xmlns:a16="http://schemas.microsoft.com/office/drawing/2014/main" id="{C43467AD-5D62-4D81-AEA5-C135E866DDD8}"/>
              </a:ext>
            </a:extLst>
          </p:cNvPr>
          <p:cNvPicPr>
            <a:picLocks noChangeAspect="1"/>
          </p:cNvPicPr>
          <p:nvPr/>
        </p:nvPicPr>
        <p:blipFill>
          <a:blip r:embed="rId2"/>
          <a:stretch>
            <a:fillRect/>
          </a:stretch>
        </p:blipFill>
        <p:spPr>
          <a:xfrm>
            <a:off x="1067285" y="1005696"/>
            <a:ext cx="7741050" cy="5533216"/>
          </a:xfrm>
          <a:prstGeom prst="rect">
            <a:avLst/>
          </a:prstGeom>
        </p:spPr>
      </p:pic>
      <mc:AlternateContent xmlns:mc="http://schemas.openxmlformats.org/markup-compatibility/2006" xmlns:a14="http://schemas.microsoft.com/office/drawing/2010/main">
        <mc:Choice Requires="a14">
          <p:sp>
            <p:nvSpPr>
              <p:cNvPr id="7" name="Llamada rectangular redondeada 7">
                <a:extLst>
                  <a:ext uri="{FF2B5EF4-FFF2-40B4-BE49-F238E27FC236}">
                    <a16:creationId xmlns:a16="http://schemas.microsoft.com/office/drawing/2014/main" id="{FC6461CF-A186-4CC4-AB3B-59698ED3DFD3}"/>
                  </a:ext>
                </a:extLst>
              </p:cNvPr>
              <p:cNvSpPr/>
              <p:nvPr/>
            </p:nvSpPr>
            <p:spPr>
              <a:xfrm>
                <a:off x="6075975" y="2744748"/>
                <a:ext cx="3964932" cy="2213754"/>
              </a:xfrm>
              <a:prstGeom prst="wedgeRoundRectCallout">
                <a:avLst>
                  <a:gd name="adj1" fmla="val -126304"/>
                  <a:gd name="adj2" fmla="val -6612"/>
                  <a:gd name="adj3" fmla="val 16667"/>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b="1" dirty="0">
                    <a:solidFill>
                      <a:schemeClr val="tx1"/>
                    </a:solidFill>
                  </a:rPr>
                  <a:t>Punto x en el que se cumple que P(</a:t>
                </a:r>
                <a14:m>
                  <m:oMath xmlns:m="http://schemas.openxmlformats.org/officeDocument/2006/math">
                    <m:sSubSup>
                      <m:sSubSupPr>
                        <m:ctrlPr>
                          <a:rPr lang="es-MX" b="1" i="1" smtClean="0">
                            <a:solidFill>
                              <a:schemeClr val="tx1"/>
                            </a:solidFill>
                            <a:latin typeface="Cambria Math" panose="02040503050406030204" pitchFamily="18" charset="0"/>
                            <a:sym typeface="Wingdings" pitchFamily="2" charset="2"/>
                          </a:rPr>
                        </m:ctrlPr>
                      </m:sSubSupPr>
                      <m:e>
                        <m:r>
                          <a:rPr lang="es-MX" b="1" i="1">
                            <a:solidFill>
                              <a:schemeClr val="tx1"/>
                            </a:solidFill>
                            <a:latin typeface="Cambria Math" panose="02040503050406030204" pitchFamily="18" charset="0"/>
                            <a:sym typeface="Wingdings" pitchFamily="2" charset="2"/>
                          </a:rPr>
                          <m:t>𝝌</m:t>
                        </m:r>
                      </m:e>
                      <m:sub>
                        <m:r>
                          <a:rPr lang="es-MX" b="1" i="1">
                            <a:solidFill>
                              <a:schemeClr val="tx1"/>
                            </a:solidFill>
                            <a:latin typeface="Cambria Math" panose="02040503050406030204" pitchFamily="18" charset="0"/>
                            <a:sym typeface="Wingdings" pitchFamily="2" charset="2"/>
                          </a:rPr>
                          <m:t>𝒏</m:t>
                        </m:r>
                        <m:r>
                          <a:rPr lang="es-MX" b="1" i="1">
                            <a:solidFill>
                              <a:schemeClr val="tx1"/>
                            </a:solidFill>
                            <a:latin typeface="Cambria Math" panose="02040503050406030204" pitchFamily="18" charset="0"/>
                            <a:sym typeface="Wingdings" pitchFamily="2" charset="2"/>
                          </a:rPr>
                          <m:t>−</m:t>
                        </m:r>
                        <m:r>
                          <a:rPr lang="es-MX" b="1" i="1">
                            <a:solidFill>
                              <a:schemeClr val="tx1"/>
                            </a:solidFill>
                            <a:latin typeface="Cambria Math" panose="02040503050406030204" pitchFamily="18" charset="0"/>
                            <a:sym typeface="Wingdings" pitchFamily="2" charset="2"/>
                          </a:rPr>
                          <m:t>𝟏</m:t>
                        </m:r>
                      </m:sub>
                      <m:sup>
                        <m:r>
                          <a:rPr lang="es-MX" b="1" i="1">
                            <a:solidFill>
                              <a:schemeClr val="tx1"/>
                            </a:solidFill>
                            <a:latin typeface="Cambria Math" panose="02040503050406030204" pitchFamily="18" charset="0"/>
                            <a:sym typeface="Wingdings" pitchFamily="2" charset="2"/>
                          </a:rPr>
                          <m:t>𝟐</m:t>
                        </m:r>
                      </m:sup>
                    </m:sSubSup>
                    <m:r>
                      <a:rPr lang="es-MX" b="1" i="0" smtClean="0">
                        <a:solidFill>
                          <a:schemeClr val="tx1"/>
                        </a:solidFill>
                        <a:latin typeface="Cambria Math" panose="02040503050406030204" pitchFamily="18" charset="0"/>
                        <a:sym typeface="Wingdings" pitchFamily="2" charset="2"/>
                      </a:rPr>
                      <m:t>&gt;</m:t>
                    </m:r>
                    <m:r>
                      <a:rPr lang="es-MX" b="1" i="0" smtClean="0">
                        <a:solidFill>
                          <a:schemeClr val="tx1"/>
                        </a:solidFill>
                        <a:latin typeface="Cambria Math" panose="02040503050406030204" pitchFamily="18" charset="0"/>
                        <a:sym typeface="Wingdings" pitchFamily="2" charset="2"/>
                      </a:rPr>
                      <m:t>𝐱</m:t>
                    </m:r>
                    <m:r>
                      <a:rPr lang="es-MX" b="1" i="0" smtClean="0">
                        <a:solidFill>
                          <a:schemeClr val="tx1"/>
                        </a:solidFill>
                        <a:latin typeface="Cambria Math" panose="02040503050406030204" pitchFamily="18" charset="0"/>
                        <a:sym typeface="Wingdings" pitchFamily="2" charset="2"/>
                      </a:rPr>
                      <m:t>)=</m:t>
                    </m:r>
                    <m:r>
                      <a:rPr lang="es-MX" b="1" i="1" smtClean="0">
                        <a:solidFill>
                          <a:schemeClr val="tx1"/>
                        </a:solidFill>
                        <a:latin typeface="Cambria Math" panose="02040503050406030204" pitchFamily="18" charset="0"/>
                        <a:sym typeface="Wingdings" pitchFamily="2" charset="2"/>
                      </a:rPr>
                      <m:t>𝜶</m:t>
                    </m:r>
                  </m:oMath>
                </a14:m>
                <a:endParaRPr lang="es-ES" b="1" dirty="0">
                  <a:solidFill>
                    <a:schemeClr val="tx1"/>
                  </a:solidFill>
                </a:endParaRPr>
              </a:p>
            </p:txBody>
          </p:sp>
        </mc:Choice>
        <mc:Fallback xmlns="">
          <p:sp>
            <p:nvSpPr>
              <p:cNvPr id="7" name="Llamada rectangular redondeada 7">
                <a:extLst>
                  <a:ext uri="{FF2B5EF4-FFF2-40B4-BE49-F238E27FC236}">
                    <a16:creationId xmlns:a16="http://schemas.microsoft.com/office/drawing/2014/main" id="{FC6461CF-A186-4CC4-AB3B-59698ED3DFD3}"/>
                  </a:ext>
                </a:extLst>
              </p:cNvPr>
              <p:cNvSpPr>
                <a:spLocks noRot="1" noChangeAspect="1" noMove="1" noResize="1" noEditPoints="1" noAdjustHandles="1" noChangeArrowheads="1" noChangeShapeType="1" noTextEdit="1"/>
              </p:cNvSpPr>
              <p:nvPr/>
            </p:nvSpPr>
            <p:spPr>
              <a:xfrm>
                <a:off x="6075975" y="2744748"/>
                <a:ext cx="3964932" cy="2213754"/>
              </a:xfrm>
              <a:prstGeom prst="wedgeRoundRectCallout">
                <a:avLst>
                  <a:gd name="adj1" fmla="val -126304"/>
                  <a:gd name="adj2" fmla="val -6612"/>
                  <a:gd name="adj3" fmla="val 16667"/>
                </a:avLst>
              </a:prstGeom>
              <a:blipFill>
                <a:blip r:embed="rId3"/>
                <a:stretch>
                  <a:fillRect/>
                </a:stretch>
              </a:blipFill>
              <a:ln/>
            </p:spPr>
            <p:txBody>
              <a:bodyPr/>
              <a:lstStyle/>
              <a:p>
                <a:r>
                  <a:rPr lang="es-ES">
                    <a:noFill/>
                  </a:rPr>
                  <a:t> </a:t>
                </a:r>
              </a:p>
            </p:txBody>
          </p:sp>
        </mc:Fallback>
      </mc:AlternateContent>
    </p:spTree>
    <p:extLst>
      <p:ext uri="{BB962C8B-B14F-4D97-AF65-F5344CB8AC3E}">
        <p14:creationId xmlns:p14="http://schemas.microsoft.com/office/powerpoint/2010/main" val="2400276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Inferencia estadística</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r>
              <a:rPr lang="es-ES" noProof="1"/>
              <a:t>Cómo sacar conclusiones de una población a partir de una o varias muestras</a:t>
            </a:r>
          </a:p>
        </p:txBody>
      </p:sp>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512000"/>
            <a:ext cx="9500895" cy="4679250"/>
          </a:xfrm>
        </p:spPr>
        <p:txBody>
          <a:bodyPr/>
          <a:lstStyle/>
          <a:p>
            <a:pPr marL="266700" lvl="1" indent="0">
              <a:buNone/>
            </a:pPr>
            <a:endParaRPr lang="es-ES" sz="2800" dirty="0">
              <a:sym typeface="Wingdings" pitchFamily="2" charset="2"/>
            </a:endParaRPr>
          </a:p>
          <a:p>
            <a:pPr lvl="1"/>
            <a:r>
              <a:rPr lang="es-ES" sz="2800" dirty="0"/>
              <a:t>Conocemos por inferencia estadística a todas aquellas </a:t>
            </a:r>
            <a:r>
              <a:rPr lang="es-ES" sz="2800" b="1" dirty="0">
                <a:solidFill>
                  <a:srgbClr val="FF0000"/>
                </a:solidFill>
              </a:rPr>
              <a:t>técnicas y métodos</a:t>
            </a:r>
            <a:r>
              <a:rPr lang="es-ES" sz="2800" dirty="0"/>
              <a:t> que nos permiten </a:t>
            </a:r>
            <a:r>
              <a:rPr lang="es-ES" sz="2800" b="1" dirty="0">
                <a:solidFill>
                  <a:srgbClr val="FF0000"/>
                </a:solidFill>
              </a:rPr>
              <a:t>obtener conclusiones sobre una población</a:t>
            </a:r>
            <a:r>
              <a:rPr lang="es-ES" sz="2800" dirty="0"/>
              <a:t> a partir de una </a:t>
            </a:r>
            <a:r>
              <a:rPr lang="es-ES" sz="2800" b="1" dirty="0">
                <a:solidFill>
                  <a:srgbClr val="FF0000"/>
                </a:solidFill>
              </a:rPr>
              <a:t>muestra</a:t>
            </a:r>
            <a:r>
              <a:rPr lang="es-ES" sz="2800" dirty="0"/>
              <a:t>. </a:t>
            </a:r>
            <a:endParaRPr lang="es-ES" sz="2800" b="1" dirty="0">
              <a:solidFill>
                <a:srgbClr val="FF0000"/>
              </a:solidFill>
            </a:endParaRPr>
          </a:p>
          <a:p>
            <a:pPr lvl="1"/>
            <a:r>
              <a:rPr lang="es-ES" sz="2800" dirty="0"/>
              <a:t>En la mayoría de casos, acabamos empleando este tipo de técnicas en vez de estudiar una población entera debido a su conveniencia y comodidad frente al estudio de la población entera</a:t>
            </a:r>
          </a:p>
          <a:p>
            <a:pPr lvl="1"/>
            <a:r>
              <a:rPr lang="es-ES" sz="2800" dirty="0"/>
              <a:t>¿Cómo?</a:t>
            </a:r>
          </a:p>
          <a:p>
            <a:pPr lvl="2"/>
            <a:r>
              <a:rPr lang="es-ES" sz="2600" dirty="0"/>
              <a:t>Teoría de la probabilidad</a:t>
            </a:r>
          </a:p>
          <a:p>
            <a:pPr lvl="2"/>
            <a:r>
              <a:rPr lang="es-ES" sz="2600" dirty="0"/>
              <a:t>Conocimiento sobre distribuciones de probabilidad teóricas</a:t>
            </a:r>
          </a:p>
          <a:p>
            <a:pPr lvl="1"/>
            <a:endParaRPr lang="es-ES" sz="2800" dirty="0"/>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5</a:t>
            </a:fld>
            <a:endParaRPr lang="es-ES" noProof="1"/>
          </a:p>
        </p:txBody>
      </p:sp>
    </p:spTree>
    <p:extLst>
      <p:ext uri="{BB962C8B-B14F-4D97-AF65-F5344CB8AC3E}">
        <p14:creationId xmlns:p14="http://schemas.microsoft.com/office/powerpoint/2010/main" val="38307583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5CCD8-3906-4896-A872-CF347A25C510}"/>
              </a:ext>
            </a:extLst>
          </p:cNvPr>
          <p:cNvSpPr>
            <a:spLocks noGrp="1"/>
          </p:cNvSpPr>
          <p:nvPr>
            <p:ph type="title"/>
          </p:nvPr>
        </p:nvSpPr>
        <p:spPr/>
        <p:txBody>
          <a:bodyPr/>
          <a:lstStyle/>
          <a:p>
            <a:r>
              <a:rPr lang="es-MX" dirty="0"/>
              <a:t>Problema 4</a:t>
            </a:r>
            <a:endParaRPr lang="es-ES" dirty="0"/>
          </a:p>
        </p:txBody>
      </p:sp>
      <p:sp>
        <p:nvSpPr>
          <p:cNvPr id="3" name="Text Placeholder 2">
            <a:extLst>
              <a:ext uri="{FF2B5EF4-FFF2-40B4-BE49-F238E27FC236}">
                <a16:creationId xmlns:a16="http://schemas.microsoft.com/office/drawing/2014/main" id="{31A88698-27F4-4F89-BA32-4CD91E36904E}"/>
              </a:ext>
            </a:extLst>
          </p:cNvPr>
          <p:cNvSpPr>
            <a:spLocks noGrp="1"/>
          </p:cNvSpPr>
          <p:nvPr>
            <p:ph type="body" sz="quarter" idx="32"/>
          </p:nvPr>
        </p:nvSpPr>
        <p:spPr/>
        <p:txBody>
          <a:bodyPr/>
          <a:lstStyle/>
          <a:p>
            <a:endParaRPr lang="es-ES"/>
          </a:p>
        </p:txBody>
      </p:sp>
      <p:sp>
        <p:nvSpPr>
          <p:cNvPr id="4" name="Content Placeholder 3">
            <a:extLst>
              <a:ext uri="{FF2B5EF4-FFF2-40B4-BE49-F238E27FC236}">
                <a16:creationId xmlns:a16="http://schemas.microsoft.com/office/drawing/2014/main" id="{10D2FD02-2C72-488C-80BC-9FF02E8D7AB7}"/>
              </a:ext>
            </a:extLst>
          </p:cNvPr>
          <p:cNvSpPr>
            <a:spLocks noGrp="1"/>
          </p:cNvSpPr>
          <p:nvPr>
            <p:ph idx="1"/>
          </p:nvPr>
        </p:nvSpPr>
        <p:spPr/>
        <p:txBody>
          <a:bodyPr/>
          <a:lstStyle/>
          <a:p>
            <a:endParaRPr lang="es-ES"/>
          </a:p>
        </p:txBody>
      </p:sp>
      <p:sp>
        <p:nvSpPr>
          <p:cNvPr id="5" name="Slide Number Placeholder 4">
            <a:extLst>
              <a:ext uri="{FF2B5EF4-FFF2-40B4-BE49-F238E27FC236}">
                <a16:creationId xmlns:a16="http://schemas.microsoft.com/office/drawing/2014/main" id="{479A5C46-0F87-4D9A-9A7B-0815C91C2439}"/>
              </a:ext>
            </a:extLst>
          </p:cNvPr>
          <p:cNvSpPr>
            <a:spLocks noGrp="1"/>
          </p:cNvSpPr>
          <p:nvPr>
            <p:ph type="sldNum" sz="quarter" idx="33"/>
          </p:nvPr>
        </p:nvSpPr>
        <p:spPr/>
        <p:txBody>
          <a:bodyPr/>
          <a:lstStyle/>
          <a:p>
            <a:pPr rtl="0"/>
            <a:fld id="{19B51A1E-902D-48AF-9020-955120F399B6}" type="slidenum">
              <a:rPr lang="es-ES" noProof="0" smtClean="0"/>
              <a:pPr rtl="0"/>
              <a:t>50</a:t>
            </a:fld>
            <a:endParaRPr lang="es-ES" noProof="0"/>
          </a:p>
        </p:txBody>
      </p:sp>
      <p:pic>
        <p:nvPicPr>
          <p:cNvPr id="6" name="Picture 5">
            <a:extLst>
              <a:ext uri="{FF2B5EF4-FFF2-40B4-BE49-F238E27FC236}">
                <a16:creationId xmlns:a16="http://schemas.microsoft.com/office/drawing/2014/main" id="{C43467AD-5D62-4D81-AEA5-C135E866DDD8}"/>
              </a:ext>
            </a:extLst>
          </p:cNvPr>
          <p:cNvPicPr>
            <a:picLocks noChangeAspect="1"/>
          </p:cNvPicPr>
          <p:nvPr/>
        </p:nvPicPr>
        <p:blipFill>
          <a:blip r:embed="rId2"/>
          <a:stretch>
            <a:fillRect/>
          </a:stretch>
        </p:blipFill>
        <p:spPr>
          <a:xfrm>
            <a:off x="1067285" y="1005696"/>
            <a:ext cx="7741050" cy="5533216"/>
          </a:xfrm>
          <a:prstGeom prst="rect">
            <a:avLst/>
          </a:prstGeom>
        </p:spPr>
      </p:pic>
      <p:sp>
        <p:nvSpPr>
          <p:cNvPr id="8" name="Rectángulo redondeado 4">
            <a:extLst>
              <a:ext uri="{FF2B5EF4-FFF2-40B4-BE49-F238E27FC236}">
                <a16:creationId xmlns:a16="http://schemas.microsoft.com/office/drawing/2014/main" id="{F3B1D26A-238A-4011-8136-1973AE19A58D}"/>
              </a:ext>
            </a:extLst>
          </p:cNvPr>
          <p:cNvSpPr/>
          <p:nvPr/>
        </p:nvSpPr>
        <p:spPr>
          <a:xfrm>
            <a:off x="1067285" y="3560726"/>
            <a:ext cx="8634495" cy="201046"/>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s-ES"/>
          </a:p>
        </p:txBody>
      </p:sp>
      <p:sp>
        <p:nvSpPr>
          <p:cNvPr id="10" name="Rectángulo redondeado 4">
            <a:extLst>
              <a:ext uri="{FF2B5EF4-FFF2-40B4-BE49-F238E27FC236}">
                <a16:creationId xmlns:a16="http://schemas.microsoft.com/office/drawing/2014/main" id="{CA45E084-B3DD-4026-B359-D88A1135C118}"/>
              </a:ext>
            </a:extLst>
          </p:cNvPr>
          <p:cNvSpPr/>
          <p:nvPr/>
        </p:nvSpPr>
        <p:spPr>
          <a:xfrm flipV="1">
            <a:off x="2561885" y="2361233"/>
            <a:ext cx="1165164" cy="1400537"/>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s-ES"/>
          </a:p>
        </p:txBody>
      </p:sp>
    </p:spTree>
    <p:extLst>
      <p:ext uri="{BB962C8B-B14F-4D97-AF65-F5344CB8AC3E}">
        <p14:creationId xmlns:p14="http://schemas.microsoft.com/office/powerpoint/2010/main" val="29316538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ProblemA 4</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512000"/>
                <a:ext cx="9500895" cy="4679250"/>
              </a:xfrm>
            </p:spPr>
            <p:txBody>
              <a:bodyPr/>
              <a:lstStyle/>
              <a:p>
                <a:pPr lvl="1"/>
                <a:r>
                  <a:rPr lang="es-ES" sz="2600" dirty="0">
                    <a:latin typeface="Cambria Math" panose="02040503050406030204" pitchFamily="18" charset="0"/>
                    <a:sym typeface="Wingdings" pitchFamily="2" charset="2"/>
                  </a:rPr>
                  <a:t>Si una muestra de tamaño 10 se extrae de una población normal de varianza 9, ¿Cuál es la probabilidad de obtener una varianza muestral mayor de 18?</a:t>
                </a:r>
              </a:p>
              <a:p>
                <a:pPr marL="266700" lvl="1" indent="0">
                  <a:buNone/>
                </a:pP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sym typeface="Wingdings" pitchFamily="2" charset="2"/>
                        </a:rPr>
                        <m:t>𝑋</m:t>
                      </m:r>
                      <m:r>
                        <a:rPr lang="es-MX" sz="2000" b="0" i="1" smtClean="0">
                          <a:latin typeface="Cambria Math" panose="02040503050406030204" pitchFamily="18" charset="0"/>
                          <a:sym typeface="Wingdings" pitchFamily="2" charset="2"/>
                        </a:rPr>
                        <m:t>~</m:t>
                      </m:r>
                      <m:r>
                        <a:rPr lang="es-MX" sz="2000" b="0" i="1" smtClean="0">
                          <a:latin typeface="Cambria Math" panose="02040503050406030204" pitchFamily="18" charset="0"/>
                          <a:sym typeface="Wingdings" pitchFamily="2" charset="2"/>
                        </a:rPr>
                        <m:t>𝑁</m:t>
                      </m:r>
                      <m:d>
                        <m:dPr>
                          <m:ctrlPr>
                            <a:rPr lang="es-MX" sz="2000" b="0" i="1" smtClean="0">
                              <a:latin typeface="Cambria Math" panose="02040503050406030204" pitchFamily="18" charset="0"/>
                              <a:sym typeface="Wingdings" pitchFamily="2" charset="2"/>
                            </a:rPr>
                          </m:ctrlPr>
                        </m:dPr>
                        <m:e>
                          <m:r>
                            <a:rPr lang="es-MX" sz="2000" b="0" i="1" smtClean="0">
                              <a:latin typeface="Cambria Math" panose="02040503050406030204" pitchFamily="18" charset="0"/>
                              <a:sym typeface="Wingdings" pitchFamily="2" charset="2"/>
                            </a:rPr>
                            <m:t>𝑚</m:t>
                          </m:r>
                          <m:r>
                            <a:rPr lang="es-MX" sz="2000" b="0" i="1" smtClean="0">
                              <a:latin typeface="Cambria Math" panose="02040503050406030204" pitchFamily="18" charset="0"/>
                              <a:sym typeface="Wingdings" pitchFamily="2" charset="2"/>
                            </a:rPr>
                            <m:t>, 3</m:t>
                          </m:r>
                        </m:e>
                      </m:d>
                      <m:r>
                        <a:rPr lang="es-MX" sz="2000" b="0" i="1" smtClean="0">
                          <a:latin typeface="Cambria Math" panose="02040503050406030204" pitchFamily="18" charset="0"/>
                          <a:sym typeface="Wingdings" pitchFamily="2" charset="2"/>
                        </a:rPr>
                        <m:t>;</m:t>
                      </m:r>
                    </m:oMath>
                    <m:oMath xmlns:m="http://schemas.openxmlformats.org/officeDocument/2006/math">
                      <m:f>
                        <m:fPr>
                          <m:ctrlPr>
                            <a:rPr lang="es-ES" sz="2000" i="1">
                              <a:latin typeface="Cambria Math" panose="02040503050406030204" pitchFamily="18" charset="0"/>
                              <a:sym typeface="Wingdings" pitchFamily="2" charset="2"/>
                            </a:rPr>
                          </m:ctrlPr>
                        </m:fPr>
                        <m:num>
                          <m:d>
                            <m:dPr>
                              <m:ctrlPr>
                                <a:rPr lang="es-ES" sz="2000" i="1">
                                  <a:latin typeface="Cambria Math" panose="02040503050406030204" pitchFamily="18" charset="0"/>
                                  <a:sym typeface="Wingdings" pitchFamily="2" charset="2"/>
                                </a:rPr>
                              </m:ctrlPr>
                            </m:dPr>
                            <m:e>
                              <m:r>
                                <a:rPr lang="es-ES" sz="2000" i="1">
                                  <a:latin typeface="Cambria Math" panose="02040503050406030204" pitchFamily="18" charset="0"/>
                                  <a:sym typeface="Wingdings" pitchFamily="2" charset="2"/>
                                </a:rPr>
                                <m:t>𝑛</m:t>
                              </m:r>
                              <m:r>
                                <a:rPr lang="es-ES" sz="2000" i="1">
                                  <a:latin typeface="Cambria Math" panose="02040503050406030204" pitchFamily="18" charset="0"/>
                                  <a:sym typeface="Wingdings" pitchFamily="2" charset="2"/>
                                </a:rPr>
                                <m:t>−1</m:t>
                              </m:r>
                            </m:e>
                          </m:d>
                          <m:sSup>
                            <m:sSupPr>
                              <m:ctrlPr>
                                <a:rPr lang="es-ES" sz="2000" i="1">
                                  <a:latin typeface="Cambria Math" panose="02040503050406030204" pitchFamily="18" charset="0"/>
                                  <a:sym typeface="Wingdings" pitchFamily="2" charset="2"/>
                                </a:rPr>
                              </m:ctrlPr>
                            </m:sSupPr>
                            <m:e>
                              <m:r>
                                <a:rPr lang="es-ES" sz="2000" i="1">
                                  <a:latin typeface="Cambria Math" panose="02040503050406030204" pitchFamily="18" charset="0"/>
                                  <a:sym typeface="Wingdings" pitchFamily="2" charset="2"/>
                                </a:rPr>
                                <m:t>𝑠</m:t>
                              </m:r>
                            </m:e>
                            <m:sup>
                              <m:r>
                                <a:rPr lang="es-ES" sz="2000" i="1">
                                  <a:latin typeface="Cambria Math" panose="02040503050406030204" pitchFamily="18" charset="0"/>
                                  <a:sym typeface="Wingdings" pitchFamily="2" charset="2"/>
                                </a:rPr>
                                <m:t>′2</m:t>
                              </m:r>
                            </m:sup>
                          </m:sSup>
                        </m:num>
                        <m:den>
                          <m:sSup>
                            <m:sSupPr>
                              <m:ctrlPr>
                                <a:rPr lang="es-ES" sz="2000" i="1">
                                  <a:latin typeface="Cambria Math" panose="02040503050406030204" pitchFamily="18" charset="0"/>
                                  <a:sym typeface="Wingdings" pitchFamily="2" charset="2"/>
                                </a:rPr>
                              </m:ctrlPr>
                            </m:sSupPr>
                            <m:e>
                              <m:r>
                                <a:rPr lang="es-ES" sz="2000" i="1">
                                  <a:latin typeface="Cambria Math" panose="02040503050406030204" pitchFamily="18" charset="0"/>
                                  <a:sym typeface="Wingdings" pitchFamily="2" charset="2"/>
                                </a:rPr>
                                <m:t>𝜎</m:t>
                              </m:r>
                            </m:e>
                            <m:sup>
                              <m:r>
                                <a:rPr lang="es-ES" sz="2000" i="1">
                                  <a:latin typeface="Cambria Math" panose="02040503050406030204" pitchFamily="18" charset="0"/>
                                  <a:sym typeface="Wingdings" pitchFamily="2" charset="2"/>
                                </a:rPr>
                                <m:t>2</m:t>
                              </m:r>
                            </m:sup>
                          </m:sSup>
                        </m:den>
                      </m:f>
                      <m:r>
                        <a:rPr lang="es-ES" sz="2000" i="1">
                          <a:latin typeface="Cambria Math" panose="02040503050406030204" pitchFamily="18" charset="0"/>
                          <a:sym typeface="Wingdings" pitchFamily="2" charset="2"/>
                        </a:rPr>
                        <m:t> ~</m:t>
                      </m:r>
                      <m:sSubSup>
                        <m:sSubSupPr>
                          <m:ctrlPr>
                            <a:rPr lang="es-ES" sz="2000" i="1">
                              <a:latin typeface="Cambria Math" panose="02040503050406030204" pitchFamily="18" charset="0"/>
                              <a:sym typeface="Wingdings" pitchFamily="2" charset="2"/>
                            </a:rPr>
                          </m:ctrlPr>
                        </m:sSubSupPr>
                        <m:e>
                          <m:r>
                            <a:rPr lang="es-ES" sz="2000" i="1">
                              <a:latin typeface="Cambria Math" panose="02040503050406030204" pitchFamily="18" charset="0"/>
                              <a:sym typeface="Wingdings" pitchFamily="2" charset="2"/>
                            </a:rPr>
                            <m:t>𝜒</m:t>
                          </m:r>
                        </m:e>
                        <m:sub>
                          <m:r>
                            <a:rPr lang="es-ES" sz="2000" i="1">
                              <a:latin typeface="Cambria Math" panose="02040503050406030204" pitchFamily="18" charset="0"/>
                              <a:sym typeface="Wingdings" pitchFamily="2" charset="2"/>
                            </a:rPr>
                            <m:t>𝑛</m:t>
                          </m:r>
                          <m:r>
                            <a:rPr lang="es-ES" sz="2000" i="1">
                              <a:latin typeface="Cambria Math" panose="02040503050406030204" pitchFamily="18" charset="0"/>
                              <a:sym typeface="Wingdings" pitchFamily="2" charset="2"/>
                            </a:rPr>
                            <m:t>−1</m:t>
                          </m:r>
                        </m:sub>
                        <m:sup>
                          <m:r>
                            <a:rPr lang="es-ES" sz="2000" i="1">
                              <a:latin typeface="Cambria Math" panose="02040503050406030204" pitchFamily="18" charset="0"/>
                              <a:sym typeface="Wingdings" pitchFamily="2" charset="2"/>
                            </a:rPr>
                            <m:t>2</m:t>
                          </m:r>
                        </m:sup>
                      </m:sSubSup>
                      <m:r>
                        <a:rPr lang="es-MX" sz="2000" b="0" i="1" smtClean="0">
                          <a:latin typeface="Cambria Math" panose="02040503050406030204" pitchFamily="18" charset="0"/>
                          <a:sym typeface="Wingdings" pitchFamily="2" charset="2"/>
                        </a:rPr>
                        <m:t>;</m:t>
                      </m:r>
                      <m:f>
                        <m:fPr>
                          <m:ctrlPr>
                            <a:rPr lang="es-ES" sz="2000" i="1">
                              <a:latin typeface="Cambria Math" panose="02040503050406030204" pitchFamily="18" charset="0"/>
                              <a:sym typeface="Wingdings" pitchFamily="2" charset="2"/>
                            </a:rPr>
                          </m:ctrlPr>
                        </m:fPr>
                        <m:num>
                          <m:r>
                            <a:rPr lang="es-MX" sz="2000" b="0" i="1" smtClean="0">
                              <a:latin typeface="Cambria Math" panose="02040503050406030204" pitchFamily="18" charset="0"/>
                              <a:sym typeface="Wingdings" pitchFamily="2" charset="2"/>
                            </a:rPr>
                            <m:t>9 </m:t>
                          </m:r>
                          <m:sSup>
                            <m:sSupPr>
                              <m:ctrlPr>
                                <a:rPr lang="es-ES" sz="2000" i="1">
                                  <a:latin typeface="Cambria Math" panose="02040503050406030204" pitchFamily="18" charset="0"/>
                                  <a:sym typeface="Wingdings" pitchFamily="2" charset="2"/>
                                </a:rPr>
                              </m:ctrlPr>
                            </m:sSupPr>
                            <m:e>
                              <m:r>
                                <a:rPr lang="es-ES" sz="2000" i="1">
                                  <a:latin typeface="Cambria Math" panose="02040503050406030204" pitchFamily="18" charset="0"/>
                                  <a:sym typeface="Wingdings" pitchFamily="2" charset="2"/>
                                </a:rPr>
                                <m:t>𝑠</m:t>
                              </m:r>
                            </m:e>
                            <m:sup>
                              <m:r>
                                <a:rPr lang="es-ES" sz="2000" i="1">
                                  <a:latin typeface="Cambria Math" panose="02040503050406030204" pitchFamily="18" charset="0"/>
                                  <a:sym typeface="Wingdings" pitchFamily="2" charset="2"/>
                                </a:rPr>
                                <m:t>′2</m:t>
                              </m:r>
                            </m:sup>
                          </m:sSup>
                        </m:num>
                        <m:den>
                          <m:r>
                            <a:rPr lang="es-MX" sz="2000" b="0" i="1" smtClean="0">
                              <a:latin typeface="Cambria Math" panose="02040503050406030204" pitchFamily="18" charset="0"/>
                              <a:sym typeface="Wingdings" pitchFamily="2" charset="2"/>
                            </a:rPr>
                            <m:t>9</m:t>
                          </m:r>
                        </m:den>
                      </m:f>
                      <m:r>
                        <a:rPr lang="es-ES" sz="2000" i="1">
                          <a:latin typeface="Cambria Math" panose="02040503050406030204" pitchFamily="18" charset="0"/>
                          <a:sym typeface="Wingdings" pitchFamily="2" charset="2"/>
                        </a:rPr>
                        <m:t> ~</m:t>
                      </m:r>
                      <m:sSubSup>
                        <m:sSubSupPr>
                          <m:ctrlPr>
                            <a:rPr lang="es-ES" sz="2000" i="1">
                              <a:latin typeface="Cambria Math" panose="02040503050406030204" pitchFamily="18" charset="0"/>
                              <a:sym typeface="Wingdings" pitchFamily="2" charset="2"/>
                            </a:rPr>
                          </m:ctrlPr>
                        </m:sSubSupPr>
                        <m:e>
                          <m:r>
                            <a:rPr lang="es-ES" sz="2000" i="1">
                              <a:latin typeface="Cambria Math" panose="02040503050406030204" pitchFamily="18" charset="0"/>
                              <a:sym typeface="Wingdings" pitchFamily="2" charset="2"/>
                            </a:rPr>
                            <m:t>𝜒</m:t>
                          </m:r>
                        </m:e>
                        <m:sub>
                          <m:r>
                            <a:rPr lang="es-ES" sz="2000" i="1">
                              <a:latin typeface="Cambria Math" panose="02040503050406030204" pitchFamily="18" charset="0"/>
                              <a:sym typeface="Wingdings" pitchFamily="2" charset="2"/>
                            </a:rPr>
                            <m:t>𝑛</m:t>
                          </m:r>
                          <m:r>
                            <a:rPr lang="es-ES" sz="2000" i="1">
                              <a:latin typeface="Cambria Math" panose="02040503050406030204" pitchFamily="18" charset="0"/>
                              <a:sym typeface="Wingdings" pitchFamily="2" charset="2"/>
                            </a:rPr>
                            <m:t>−1</m:t>
                          </m:r>
                        </m:sub>
                        <m:sup>
                          <m:r>
                            <a:rPr lang="es-ES" sz="2000" i="1">
                              <a:latin typeface="Cambria Math" panose="02040503050406030204" pitchFamily="18" charset="0"/>
                              <a:sym typeface="Wingdings" pitchFamily="2" charset="2"/>
                            </a:rPr>
                            <m:t>2</m:t>
                          </m:r>
                        </m:sup>
                      </m:sSubSup>
                      <m:r>
                        <a:rPr lang="es-MX" sz="2000" b="0" i="1" smtClean="0">
                          <a:latin typeface="Cambria Math" panose="02040503050406030204" pitchFamily="18" charset="0"/>
                          <a:sym typeface="Wingdings" pitchFamily="2" charset="2"/>
                        </a:rPr>
                        <m:t>;   </m:t>
                      </m:r>
                      <m:sSup>
                        <m:sSupPr>
                          <m:ctrlPr>
                            <a:rPr lang="es-MX" sz="2000" b="0" i="1" smtClean="0">
                              <a:latin typeface="Cambria Math" panose="02040503050406030204" pitchFamily="18" charset="0"/>
                              <a:sym typeface="Wingdings" pitchFamily="2" charset="2"/>
                            </a:rPr>
                          </m:ctrlPr>
                        </m:sSupPr>
                        <m:e>
                          <m:sSup>
                            <m:sSupPr>
                              <m:ctrlPr>
                                <a:rPr lang="es-MX" sz="2000" b="0" i="1" smtClean="0">
                                  <a:latin typeface="Cambria Math" panose="02040503050406030204" pitchFamily="18" charset="0"/>
                                  <a:sym typeface="Wingdings" pitchFamily="2" charset="2"/>
                                </a:rPr>
                              </m:ctrlPr>
                            </m:sSupPr>
                            <m:e>
                              <m:r>
                                <a:rPr lang="es-MX" sz="2000" b="0" i="1" smtClean="0">
                                  <a:latin typeface="Cambria Math" panose="02040503050406030204" pitchFamily="18" charset="0"/>
                                  <a:sym typeface="Wingdings" pitchFamily="2" charset="2"/>
                                </a:rPr>
                                <m:t>𝑠</m:t>
                              </m:r>
                            </m:e>
                            <m:sup>
                              <m:r>
                                <a:rPr lang="es-MX" sz="2000" b="0" i="1" smtClean="0">
                                  <a:latin typeface="Cambria Math" panose="02040503050406030204" pitchFamily="18" charset="0"/>
                                  <a:sym typeface="Wingdings" pitchFamily="2" charset="2"/>
                                </a:rPr>
                                <m:t>′</m:t>
                              </m:r>
                            </m:sup>
                          </m:sSup>
                        </m:e>
                        <m:sup>
                          <m:r>
                            <a:rPr lang="es-MX" sz="2000" b="0" i="1" smtClean="0">
                              <a:latin typeface="Cambria Math" panose="02040503050406030204" pitchFamily="18" charset="0"/>
                              <a:sym typeface="Wingdings" pitchFamily="2" charset="2"/>
                            </a:rPr>
                            <m:t>2</m:t>
                          </m:r>
                        </m:sup>
                      </m:sSup>
                      <m:r>
                        <a:rPr lang="es-MX" sz="2000" b="0" i="1" smtClean="0">
                          <a:latin typeface="Cambria Math" panose="02040503050406030204" pitchFamily="18" charset="0"/>
                          <a:sym typeface="Wingdings" pitchFamily="2" charset="2"/>
                        </a:rPr>
                        <m:t>~ </m:t>
                      </m:r>
                      <m:sSubSup>
                        <m:sSubSupPr>
                          <m:ctrlPr>
                            <a:rPr lang="es-MX" sz="2000" b="0" i="1" smtClean="0">
                              <a:latin typeface="Cambria Math" panose="02040503050406030204" pitchFamily="18" charset="0"/>
                              <a:sym typeface="Wingdings" pitchFamily="2" charset="2"/>
                            </a:rPr>
                          </m:ctrlPr>
                        </m:sSubSupPr>
                        <m:e>
                          <m:r>
                            <a:rPr lang="es-MX" sz="2000" b="0" i="1" smtClean="0">
                              <a:latin typeface="Cambria Math" panose="02040503050406030204" pitchFamily="18" charset="0"/>
                              <a:sym typeface="Wingdings" pitchFamily="2" charset="2"/>
                            </a:rPr>
                            <m:t>𝜒</m:t>
                          </m:r>
                        </m:e>
                        <m:sub>
                          <m:r>
                            <a:rPr lang="es-MX" sz="2000" b="0" i="1" smtClean="0">
                              <a:latin typeface="Cambria Math" panose="02040503050406030204" pitchFamily="18" charset="0"/>
                              <a:sym typeface="Wingdings" pitchFamily="2" charset="2"/>
                            </a:rPr>
                            <m:t>𝑛</m:t>
                          </m:r>
                          <m:r>
                            <a:rPr lang="es-MX" sz="2000" b="0" i="1" smtClean="0">
                              <a:latin typeface="Cambria Math" panose="02040503050406030204" pitchFamily="18" charset="0"/>
                              <a:sym typeface="Wingdings" pitchFamily="2" charset="2"/>
                            </a:rPr>
                            <m:t>−1</m:t>
                          </m:r>
                        </m:sub>
                        <m:sup>
                          <m:r>
                            <a:rPr lang="es-MX" sz="2000" b="0" i="1" smtClean="0">
                              <a:latin typeface="Cambria Math" panose="02040503050406030204" pitchFamily="18" charset="0"/>
                              <a:sym typeface="Wingdings" pitchFamily="2" charset="2"/>
                            </a:rPr>
                            <m:t>2</m:t>
                          </m:r>
                        </m:sup>
                      </m:sSubSup>
                    </m:oMath>
                    <m:oMath xmlns:m="http://schemas.openxmlformats.org/officeDocument/2006/math">
                      <m:r>
                        <a:rPr lang="es-MX" sz="2000" b="0" i="1" smtClean="0">
                          <a:latin typeface="Cambria Math" panose="02040503050406030204" pitchFamily="18" charset="0"/>
                          <a:sym typeface="Wingdings" pitchFamily="2" charset="2"/>
                        </a:rPr>
                        <m:t>𝑃</m:t>
                      </m:r>
                      <m:d>
                        <m:dPr>
                          <m:ctrlPr>
                            <a:rPr lang="es-MX" sz="2000" b="0" i="1" smtClean="0">
                              <a:latin typeface="Cambria Math" panose="02040503050406030204" pitchFamily="18" charset="0"/>
                              <a:sym typeface="Wingdings" pitchFamily="2" charset="2"/>
                            </a:rPr>
                          </m:ctrlPr>
                        </m:dPr>
                        <m:e>
                          <m:sSup>
                            <m:sSupPr>
                              <m:ctrlPr>
                                <a:rPr lang="es-MX" sz="2000" b="0" i="1" smtClean="0">
                                  <a:latin typeface="Cambria Math" panose="02040503050406030204" pitchFamily="18" charset="0"/>
                                  <a:sym typeface="Wingdings" pitchFamily="2" charset="2"/>
                                </a:rPr>
                              </m:ctrlPr>
                            </m:sSupPr>
                            <m:e>
                              <m:sSup>
                                <m:sSupPr>
                                  <m:ctrlPr>
                                    <a:rPr lang="es-MX" sz="2000" b="0" i="1" smtClean="0">
                                      <a:latin typeface="Cambria Math" panose="02040503050406030204" pitchFamily="18" charset="0"/>
                                      <a:sym typeface="Wingdings" pitchFamily="2" charset="2"/>
                                    </a:rPr>
                                  </m:ctrlPr>
                                </m:sSupPr>
                                <m:e>
                                  <m:r>
                                    <a:rPr lang="es-MX" sz="2000" b="0" i="1" smtClean="0">
                                      <a:latin typeface="Cambria Math" panose="02040503050406030204" pitchFamily="18" charset="0"/>
                                      <a:sym typeface="Wingdings" pitchFamily="2" charset="2"/>
                                    </a:rPr>
                                    <m:t>𝑠</m:t>
                                  </m:r>
                                </m:e>
                                <m:sup>
                                  <m:r>
                                    <a:rPr lang="es-MX" sz="2000" b="0" i="1" smtClean="0">
                                      <a:latin typeface="Cambria Math" panose="02040503050406030204" pitchFamily="18" charset="0"/>
                                      <a:sym typeface="Wingdings" pitchFamily="2" charset="2"/>
                                    </a:rPr>
                                    <m:t>′</m:t>
                                  </m:r>
                                </m:sup>
                              </m:sSup>
                            </m:e>
                            <m:sup>
                              <m:r>
                                <a:rPr lang="es-MX" sz="2000" b="0" i="1" smtClean="0">
                                  <a:latin typeface="Cambria Math" panose="02040503050406030204" pitchFamily="18" charset="0"/>
                                  <a:sym typeface="Wingdings" pitchFamily="2" charset="2"/>
                                </a:rPr>
                                <m:t>2</m:t>
                              </m:r>
                            </m:sup>
                          </m:sSup>
                          <m:r>
                            <a:rPr lang="es-MX" sz="2000" b="0" i="1" smtClean="0">
                              <a:latin typeface="Cambria Math" panose="02040503050406030204" pitchFamily="18" charset="0"/>
                              <a:sym typeface="Wingdings" pitchFamily="2" charset="2"/>
                            </a:rPr>
                            <m:t>&gt;18</m:t>
                          </m:r>
                        </m:e>
                      </m:d>
                      <m:r>
                        <a:rPr lang="es-MX" sz="2000" b="0" i="1" smtClean="0">
                          <a:latin typeface="Cambria Math" panose="02040503050406030204" pitchFamily="18" charset="0"/>
                          <a:sym typeface="Wingdings" pitchFamily="2" charset="2"/>
                        </a:rPr>
                        <m:t>=</m:t>
                      </m:r>
                      <m:r>
                        <a:rPr lang="es-MX" sz="2000" b="0" i="1" smtClean="0">
                          <a:latin typeface="Cambria Math" panose="02040503050406030204" pitchFamily="18" charset="0"/>
                          <a:sym typeface="Wingdings" pitchFamily="2" charset="2"/>
                        </a:rPr>
                        <m:t>𝑃</m:t>
                      </m:r>
                      <m:d>
                        <m:dPr>
                          <m:ctrlPr>
                            <a:rPr lang="es-MX" sz="2000" b="0" i="1" smtClean="0">
                              <a:latin typeface="Cambria Math" panose="02040503050406030204" pitchFamily="18" charset="0"/>
                              <a:sym typeface="Wingdings" pitchFamily="2" charset="2"/>
                            </a:rPr>
                          </m:ctrlPr>
                        </m:dPr>
                        <m:e>
                          <m:sSubSup>
                            <m:sSubSupPr>
                              <m:ctrlPr>
                                <a:rPr lang="es-MX" sz="2000" b="0" i="1" smtClean="0">
                                  <a:latin typeface="Cambria Math" panose="02040503050406030204" pitchFamily="18" charset="0"/>
                                  <a:sym typeface="Wingdings" pitchFamily="2" charset="2"/>
                                </a:rPr>
                              </m:ctrlPr>
                            </m:sSubSupPr>
                            <m:e>
                              <m:r>
                                <a:rPr lang="es-MX" sz="2000" b="0" i="1" smtClean="0">
                                  <a:latin typeface="Cambria Math" panose="02040503050406030204" pitchFamily="18" charset="0"/>
                                  <a:sym typeface="Wingdings" pitchFamily="2" charset="2"/>
                                </a:rPr>
                                <m:t>𝜒</m:t>
                              </m:r>
                            </m:e>
                            <m:sub>
                              <m:r>
                                <a:rPr lang="es-MX" sz="2000" b="0" i="1" smtClean="0">
                                  <a:latin typeface="Cambria Math" panose="02040503050406030204" pitchFamily="18" charset="0"/>
                                  <a:sym typeface="Wingdings" pitchFamily="2" charset="2"/>
                                </a:rPr>
                                <m:t>𝑛</m:t>
                              </m:r>
                              <m:r>
                                <a:rPr lang="es-MX" sz="2000" b="0" i="1" smtClean="0">
                                  <a:latin typeface="Cambria Math" panose="02040503050406030204" pitchFamily="18" charset="0"/>
                                  <a:sym typeface="Wingdings" pitchFamily="2" charset="2"/>
                                </a:rPr>
                                <m:t>−1</m:t>
                              </m:r>
                            </m:sub>
                            <m:sup>
                              <m:r>
                                <a:rPr lang="es-MX" sz="2000" b="0" i="1" smtClean="0">
                                  <a:latin typeface="Cambria Math" panose="02040503050406030204" pitchFamily="18" charset="0"/>
                                  <a:sym typeface="Wingdings" pitchFamily="2" charset="2"/>
                                </a:rPr>
                                <m:t>2</m:t>
                              </m:r>
                            </m:sup>
                          </m:sSubSup>
                          <m:r>
                            <a:rPr lang="es-MX" sz="2000" b="0" i="1" smtClean="0">
                              <a:latin typeface="Cambria Math" panose="02040503050406030204" pitchFamily="18" charset="0"/>
                              <a:sym typeface="Wingdings" pitchFamily="2" charset="2"/>
                            </a:rPr>
                            <m:t>&gt;18</m:t>
                          </m:r>
                        </m:e>
                      </m:d>
                      <m:r>
                        <a:rPr lang="es-MX" sz="2000" b="0" i="1" smtClean="0">
                          <a:latin typeface="Cambria Math" panose="02040503050406030204" pitchFamily="18" charset="0"/>
                          <a:sym typeface="Wingdings" pitchFamily="2" charset="2"/>
                        </a:rPr>
                        <m:t>→0.025&lt;</m:t>
                      </m:r>
                      <m:r>
                        <a:rPr lang="es-MX" sz="2000" i="1">
                          <a:latin typeface="Cambria Math" panose="02040503050406030204" pitchFamily="18" charset="0"/>
                          <a:sym typeface="Wingdings" pitchFamily="2" charset="2"/>
                        </a:rPr>
                        <m:t>𝑃</m:t>
                      </m:r>
                      <m:d>
                        <m:dPr>
                          <m:ctrlPr>
                            <a:rPr lang="es-MX" sz="2000" i="1">
                              <a:latin typeface="Cambria Math" panose="02040503050406030204" pitchFamily="18" charset="0"/>
                              <a:sym typeface="Wingdings" pitchFamily="2" charset="2"/>
                            </a:rPr>
                          </m:ctrlPr>
                        </m:dPr>
                        <m:e>
                          <m:sSubSup>
                            <m:sSubSupPr>
                              <m:ctrlPr>
                                <a:rPr lang="es-MX" sz="2000" i="1">
                                  <a:latin typeface="Cambria Math" panose="02040503050406030204" pitchFamily="18" charset="0"/>
                                  <a:sym typeface="Wingdings" pitchFamily="2" charset="2"/>
                                </a:rPr>
                              </m:ctrlPr>
                            </m:sSubSupPr>
                            <m:e>
                              <m:r>
                                <a:rPr lang="es-MX" sz="2000" i="1">
                                  <a:latin typeface="Cambria Math" panose="02040503050406030204" pitchFamily="18" charset="0"/>
                                  <a:sym typeface="Wingdings" pitchFamily="2" charset="2"/>
                                </a:rPr>
                                <m:t>𝜒</m:t>
                              </m:r>
                            </m:e>
                            <m:sub>
                              <m:r>
                                <a:rPr lang="es-MX" sz="2000" i="1">
                                  <a:latin typeface="Cambria Math" panose="02040503050406030204" pitchFamily="18" charset="0"/>
                                  <a:sym typeface="Wingdings" pitchFamily="2" charset="2"/>
                                </a:rPr>
                                <m:t>𝑛</m:t>
                              </m:r>
                              <m:r>
                                <a:rPr lang="es-MX" sz="2000" i="1">
                                  <a:latin typeface="Cambria Math" panose="02040503050406030204" pitchFamily="18" charset="0"/>
                                  <a:sym typeface="Wingdings" pitchFamily="2" charset="2"/>
                                </a:rPr>
                                <m:t>−1</m:t>
                              </m:r>
                            </m:sub>
                            <m:sup>
                              <m:r>
                                <a:rPr lang="es-MX" sz="2000" i="1">
                                  <a:latin typeface="Cambria Math" panose="02040503050406030204" pitchFamily="18" charset="0"/>
                                  <a:sym typeface="Wingdings" pitchFamily="2" charset="2"/>
                                </a:rPr>
                                <m:t>2</m:t>
                              </m:r>
                            </m:sup>
                          </m:sSubSup>
                          <m:r>
                            <a:rPr lang="es-MX" sz="2000" i="1">
                              <a:latin typeface="Cambria Math" panose="02040503050406030204" pitchFamily="18" charset="0"/>
                              <a:sym typeface="Wingdings" pitchFamily="2" charset="2"/>
                            </a:rPr>
                            <m:t>&gt;18</m:t>
                          </m:r>
                        </m:e>
                      </m:d>
                      <m:r>
                        <a:rPr lang="es-MX" sz="2000" b="0" i="1" smtClean="0">
                          <a:latin typeface="Cambria Math" panose="02040503050406030204" pitchFamily="18" charset="0"/>
                          <a:sym typeface="Wingdings" pitchFamily="2" charset="2"/>
                        </a:rPr>
                        <m:t>&lt;0.5</m:t>
                      </m:r>
                    </m:oMath>
                    <m:oMath xmlns:m="http://schemas.openxmlformats.org/officeDocument/2006/math">
                      <m:r>
                        <a:rPr lang="es-MX" sz="2000" i="1">
                          <a:latin typeface="Cambria Math" panose="02040503050406030204" pitchFamily="18" charset="0"/>
                          <a:sym typeface="Wingdings" pitchFamily="2" charset="2"/>
                        </a:rPr>
                        <m:t>𝑃</m:t>
                      </m:r>
                      <m:d>
                        <m:dPr>
                          <m:ctrlPr>
                            <a:rPr lang="es-MX" sz="2000" i="1">
                              <a:latin typeface="Cambria Math" panose="02040503050406030204" pitchFamily="18" charset="0"/>
                              <a:sym typeface="Wingdings" pitchFamily="2" charset="2"/>
                            </a:rPr>
                          </m:ctrlPr>
                        </m:dPr>
                        <m:e>
                          <m:sSubSup>
                            <m:sSubSupPr>
                              <m:ctrlPr>
                                <a:rPr lang="es-MX" sz="2000" i="1">
                                  <a:latin typeface="Cambria Math" panose="02040503050406030204" pitchFamily="18" charset="0"/>
                                  <a:sym typeface="Wingdings" pitchFamily="2" charset="2"/>
                                </a:rPr>
                              </m:ctrlPr>
                            </m:sSubSupPr>
                            <m:e>
                              <m:r>
                                <a:rPr lang="es-MX" sz="2000" i="1">
                                  <a:latin typeface="Cambria Math" panose="02040503050406030204" pitchFamily="18" charset="0"/>
                                  <a:sym typeface="Wingdings" pitchFamily="2" charset="2"/>
                                </a:rPr>
                                <m:t>𝜒</m:t>
                              </m:r>
                            </m:e>
                            <m:sub>
                              <m:r>
                                <a:rPr lang="es-MX" sz="2000" i="1">
                                  <a:latin typeface="Cambria Math" panose="02040503050406030204" pitchFamily="18" charset="0"/>
                                  <a:sym typeface="Wingdings" pitchFamily="2" charset="2"/>
                                </a:rPr>
                                <m:t>𝑛</m:t>
                              </m:r>
                              <m:r>
                                <a:rPr lang="es-MX" sz="2000" i="1">
                                  <a:latin typeface="Cambria Math" panose="02040503050406030204" pitchFamily="18" charset="0"/>
                                  <a:sym typeface="Wingdings" pitchFamily="2" charset="2"/>
                                </a:rPr>
                                <m:t>−1</m:t>
                              </m:r>
                            </m:sub>
                            <m:sup>
                              <m:r>
                                <a:rPr lang="es-MX" sz="2000" i="1">
                                  <a:latin typeface="Cambria Math" panose="02040503050406030204" pitchFamily="18" charset="0"/>
                                  <a:sym typeface="Wingdings" pitchFamily="2" charset="2"/>
                                </a:rPr>
                                <m:t>2</m:t>
                              </m:r>
                            </m:sup>
                          </m:sSubSup>
                          <m:r>
                            <a:rPr lang="es-MX" sz="2000" i="1">
                              <a:latin typeface="Cambria Math" panose="02040503050406030204" pitchFamily="18" charset="0"/>
                              <a:sym typeface="Wingdings" pitchFamily="2" charset="2"/>
                            </a:rPr>
                            <m:t>&gt;18</m:t>
                          </m:r>
                        </m:e>
                      </m:d>
                      <m:r>
                        <a:rPr lang="es-MX" sz="2000" b="0" i="1" smtClean="0">
                          <a:latin typeface="Cambria Math" panose="02040503050406030204" pitchFamily="18" charset="0"/>
                          <a:sym typeface="Wingdings" pitchFamily="2" charset="2"/>
                        </a:rPr>
                        <m:t>=0.0351&lt;−</m:t>
                      </m:r>
                      <m:r>
                        <a:rPr lang="es-MX" sz="2000" b="0" i="1" smtClean="0">
                          <a:latin typeface="Cambria Math" panose="02040503050406030204" pitchFamily="18" charset="0"/>
                          <a:sym typeface="Wingdings" pitchFamily="2" charset="2"/>
                        </a:rPr>
                        <m:t>𝑅𝑆𝑡𝑢𝑑𝑖𝑜</m:t>
                      </m:r>
                    </m:oMath>
                  </m:oMathPara>
                </a14:m>
                <a:br>
                  <a:rPr lang="es-MX" sz="2000" b="0" dirty="0">
                    <a:latin typeface="Cambria Math" panose="02040503050406030204" pitchFamily="18" charset="0"/>
                    <a:sym typeface="Wingdings" pitchFamily="2" charset="2"/>
                  </a:rPr>
                </a:br>
                <a:endParaRPr lang="es-ES" sz="2600" b="0" dirty="0">
                  <a:latin typeface="Cambria Math" panose="02040503050406030204" pitchFamily="18" charset="0"/>
                  <a:sym typeface="Wingdings" pitchFamily="2" charset="2"/>
                </a:endParaRPr>
              </a:p>
              <a:p>
                <a:pPr lvl="1"/>
                <a:endParaRPr lang="es-ES" sz="2600" dirty="0">
                  <a:solidFill>
                    <a:schemeClr val="tx1"/>
                  </a:solidFill>
                  <a:latin typeface="Cambria Math" panose="02040503050406030204" pitchFamily="18" charset="0"/>
                  <a:sym typeface="Wingdings" pitchFamily="2" charset="2"/>
                </a:endParaRPr>
              </a:p>
              <a:p>
                <a:pPr marL="266700" lvl="1" indent="0">
                  <a:buNone/>
                </a:pPr>
                <a:endParaRPr lang="es-ES" sz="2600" dirty="0">
                  <a:latin typeface="Cambria Math" panose="02040503050406030204" pitchFamily="18" charset="0"/>
                  <a:sym typeface="Wingdings" pitchFamily="2" charset="2"/>
                </a:endParaRPr>
              </a:p>
              <a:p>
                <a:pPr marL="266700" lvl="1" indent="0">
                  <a:buNone/>
                </a:pPr>
                <a:endParaRPr lang="es-ES" sz="2800" dirty="0">
                  <a:sym typeface="Wingdings" pitchFamily="2" charset="2"/>
                </a:endParaRPr>
              </a:p>
              <a:p>
                <a:pPr lvl="1"/>
                <a:endParaRPr lang="es-ES" sz="2800" dirty="0"/>
              </a:p>
              <a:p>
                <a:pPr lvl="1"/>
                <a:endParaRPr lang="es-ES" sz="2800" dirty="0"/>
              </a:p>
              <a:p>
                <a:pPr lvl="1"/>
                <a:endParaRPr lang="es-ES" sz="2800" dirty="0"/>
              </a:p>
            </p:txBody>
          </p:sp>
        </mc:Choice>
        <mc:Fallback xmlns="">
          <p:sp>
            <p:nvSpPr>
              <p:cNvPr id="4" name="Content Placeholder 3">
                <a:extLst>
                  <a:ext uri="{FF2B5EF4-FFF2-40B4-BE49-F238E27FC236}">
                    <a16:creationId xmlns:a16="http://schemas.microsoft.com/office/drawing/2014/main" id="{714750D5-10E1-439F-80ED-D90028C60C06}"/>
                  </a:ext>
                </a:extLst>
              </p:cNvPr>
              <p:cNvSpPr>
                <a:spLocks noGrp="1" noRot="1" noChangeAspect="1" noMove="1" noResize="1" noEditPoints="1" noAdjustHandles="1" noChangeArrowheads="1" noChangeShapeType="1" noTextEdit="1"/>
              </p:cNvSpPr>
              <p:nvPr>
                <p:ph idx="1"/>
              </p:nvPr>
            </p:nvSpPr>
            <p:spPr>
              <a:xfrm>
                <a:off x="431999" y="1512000"/>
                <a:ext cx="9500895" cy="4679250"/>
              </a:xfrm>
              <a:blipFill>
                <a:blip r:embed="rId3"/>
                <a:stretch>
                  <a:fillRect t="-3125"/>
                </a:stretch>
              </a:blipFill>
            </p:spPr>
            <p:txBody>
              <a:bodyPr/>
              <a:lstStyle/>
              <a:p>
                <a:r>
                  <a:rPr lang="es-ES">
                    <a:noFill/>
                  </a:rPr>
                  <a:t> </a:t>
                </a:r>
              </a:p>
            </p:txBody>
          </p:sp>
        </mc:Fallback>
      </mc:AlternateContent>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51</a:t>
            </a:fld>
            <a:endParaRPr lang="es-ES" noProof="1"/>
          </a:p>
        </p:txBody>
      </p:sp>
    </p:spTree>
    <p:extLst>
      <p:ext uri="{BB962C8B-B14F-4D97-AF65-F5344CB8AC3E}">
        <p14:creationId xmlns:p14="http://schemas.microsoft.com/office/powerpoint/2010/main" val="18778498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Distribución T-student</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512000"/>
                <a:ext cx="9500895" cy="4679250"/>
              </a:xfrm>
            </p:spPr>
            <p:txBody>
              <a:bodyPr/>
              <a:lstStyle/>
              <a:p>
                <a:pPr lvl="1"/>
                <a:r>
                  <a:rPr lang="es-ES" sz="2600" b="0" dirty="0">
                    <a:latin typeface="Cambria Math" panose="02040503050406030204" pitchFamily="18" charset="0"/>
                    <a:sym typeface="Wingdings" pitchFamily="2" charset="2"/>
                  </a:rPr>
                  <a:t>Una variable sigue una distribución t-</a:t>
                </a:r>
                <a:r>
                  <a:rPr lang="es-ES" sz="2600" b="0" dirty="0" err="1">
                    <a:latin typeface="Cambria Math" panose="02040503050406030204" pitchFamily="18" charset="0"/>
                    <a:sym typeface="Wingdings" pitchFamily="2" charset="2"/>
                  </a:rPr>
                  <a:t>student</a:t>
                </a:r>
                <a:r>
                  <a:rPr lang="es-ES" sz="2600" b="0" dirty="0">
                    <a:latin typeface="Cambria Math" panose="02040503050406030204" pitchFamily="18" charset="0"/>
                    <a:sym typeface="Wingdings" pitchFamily="2" charset="2"/>
                  </a:rPr>
                  <a:t> con n grados de libertad cuando:</a:t>
                </a:r>
              </a:p>
              <a:p>
                <a:pPr marL="266700" lvl="1" indent="0">
                  <a:buNone/>
                </a:pPr>
                <a14:m>
                  <m:oMathPara xmlns:m="http://schemas.openxmlformats.org/officeDocument/2006/math">
                    <m:oMathParaPr>
                      <m:jc m:val="centerGroup"/>
                    </m:oMathParaPr>
                    <m:oMath xmlns:m="http://schemas.openxmlformats.org/officeDocument/2006/math">
                      <m:r>
                        <a:rPr lang="es-ES" sz="2600" b="0" i="1" smtClean="0">
                          <a:latin typeface="Cambria Math" panose="02040503050406030204" pitchFamily="18" charset="0"/>
                          <a:sym typeface="Wingdings" pitchFamily="2" charset="2"/>
                        </a:rPr>
                        <m:t>𝑡</m:t>
                      </m:r>
                      <m:r>
                        <a:rPr lang="es-ES" sz="2600" b="0" i="1" smtClean="0">
                          <a:latin typeface="Cambria Math" panose="02040503050406030204" pitchFamily="18" charset="0"/>
                          <a:sym typeface="Wingdings" pitchFamily="2" charset="2"/>
                        </a:rPr>
                        <m:t>=</m:t>
                      </m:r>
                      <m:f>
                        <m:fPr>
                          <m:ctrlPr>
                            <a:rPr lang="es-ES" sz="2600" b="0" i="1" smtClean="0">
                              <a:latin typeface="Cambria Math" panose="02040503050406030204" pitchFamily="18" charset="0"/>
                              <a:sym typeface="Wingdings" pitchFamily="2" charset="2"/>
                            </a:rPr>
                          </m:ctrlPr>
                        </m:fPr>
                        <m:num>
                          <m:r>
                            <a:rPr lang="es-ES" sz="2600" b="0" i="1" smtClean="0">
                              <a:latin typeface="Cambria Math" panose="02040503050406030204" pitchFamily="18" charset="0"/>
                              <a:sym typeface="Wingdings" pitchFamily="2" charset="2"/>
                            </a:rPr>
                            <m:t>𝑋</m:t>
                          </m:r>
                        </m:num>
                        <m:den>
                          <m:rad>
                            <m:radPr>
                              <m:degHide m:val="on"/>
                              <m:ctrlPr>
                                <a:rPr lang="es-ES" sz="2600" b="0" i="1" smtClean="0">
                                  <a:latin typeface="Cambria Math" panose="02040503050406030204" pitchFamily="18" charset="0"/>
                                  <a:sym typeface="Wingdings" pitchFamily="2" charset="2"/>
                                </a:rPr>
                              </m:ctrlPr>
                            </m:radPr>
                            <m:deg/>
                            <m:e>
                              <m:f>
                                <m:fPr>
                                  <m:ctrlPr>
                                    <a:rPr lang="es-ES" sz="2600" b="0" i="1" smtClean="0">
                                      <a:latin typeface="Cambria Math" panose="02040503050406030204" pitchFamily="18" charset="0"/>
                                      <a:sym typeface="Wingdings" pitchFamily="2" charset="2"/>
                                    </a:rPr>
                                  </m:ctrlPr>
                                </m:fPr>
                                <m:num>
                                  <m:r>
                                    <a:rPr lang="es-ES" sz="2600" b="0" i="1" smtClean="0">
                                      <a:latin typeface="Cambria Math" panose="02040503050406030204" pitchFamily="18" charset="0"/>
                                      <a:sym typeface="Wingdings" pitchFamily="2" charset="2"/>
                                    </a:rPr>
                                    <m:t>𝑌</m:t>
                                  </m:r>
                                </m:num>
                                <m:den>
                                  <m:r>
                                    <a:rPr lang="es-ES" sz="2600" b="0" i="1" smtClean="0">
                                      <a:latin typeface="Cambria Math" panose="02040503050406030204" pitchFamily="18" charset="0"/>
                                      <a:sym typeface="Wingdings" pitchFamily="2" charset="2"/>
                                    </a:rPr>
                                    <m:t>𝑛</m:t>
                                  </m:r>
                                </m:den>
                              </m:f>
                            </m:e>
                          </m:rad>
                        </m:den>
                      </m:f>
                    </m:oMath>
                  </m:oMathPara>
                </a14:m>
                <a:endParaRPr lang="es-ES" sz="2600" b="0" i="1" dirty="0">
                  <a:latin typeface="Cambria Math" panose="02040503050406030204" pitchFamily="18" charset="0"/>
                  <a:sym typeface="Wingdings" pitchFamily="2" charset="2"/>
                </a:endParaRPr>
              </a:p>
              <a:p>
                <a:pPr marL="266700" lvl="1" indent="0">
                  <a:buNone/>
                </a:pPr>
                <a14:m>
                  <m:oMathPara xmlns:m="http://schemas.openxmlformats.org/officeDocument/2006/math">
                    <m:oMathParaPr>
                      <m:jc m:val="centerGroup"/>
                    </m:oMathParaPr>
                    <m:oMath xmlns:m="http://schemas.openxmlformats.org/officeDocument/2006/math">
                      <m:r>
                        <a:rPr lang="es-MX" sz="2600" b="0" i="1" smtClean="0">
                          <a:latin typeface="Cambria Math" panose="02040503050406030204" pitchFamily="18" charset="0"/>
                          <a:sym typeface="Wingdings" pitchFamily="2" charset="2"/>
                        </a:rPr>
                        <m:t>𝑐𝑜𝑛</m:t>
                      </m:r>
                      <m:r>
                        <a:rPr lang="es-ES" sz="2600" b="0" i="1" smtClean="0">
                          <a:latin typeface="Cambria Math" panose="02040503050406030204" pitchFamily="18" charset="0"/>
                          <a:sym typeface="Wingdings" pitchFamily="2" charset="2"/>
                        </a:rPr>
                        <m:t> </m:t>
                      </m:r>
                      <m:r>
                        <a:rPr lang="es-ES" sz="2600" b="0" i="1" smtClean="0">
                          <a:latin typeface="Cambria Math" panose="02040503050406030204" pitchFamily="18" charset="0"/>
                          <a:sym typeface="Wingdings" pitchFamily="2" charset="2"/>
                        </a:rPr>
                        <m:t>𝑋</m:t>
                      </m:r>
                      <m:r>
                        <a:rPr lang="es-ES" sz="2600" i="1">
                          <a:latin typeface="Cambria Math" panose="02040503050406030204" pitchFamily="18" charset="0"/>
                          <a:sym typeface="Wingdings" pitchFamily="2" charset="2"/>
                        </a:rPr>
                        <m:t>~</m:t>
                      </m:r>
                      <m:r>
                        <a:rPr lang="es-ES" sz="2600" b="0" i="1" smtClean="0">
                          <a:latin typeface="Cambria Math" panose="02040503050406030204" pitchFamily="18" charset="0"/>
                          <a:sym typeface="Wingdings" pitchFamily="2" charset="2"/>
                        </a:rPr>
                        <m:t>𝑁</m:t>
                      </m:r>
                      <m:d>
                        <m:dPr>
                          <m:ctrlPr>
                            <a:rPr lang="es-ES" sz="2600" b="0" i="1" smtClean="0">
                              <a:latin typeface="Cambria Math" panose="02040503050406030204" pitchFamily="18" charset="0"/>
                              <a:sym typeface="Wingdings" pitchFamily="2" charset="2"/>
                            </a:rPr>
                          </m:ctrlPr>
                        </m:dPr>
                        <m:e>
                          <m:r>
                            <a:rPr lang="es-ES" sz="2600" b="0" i="1" smtClean="0">
                              <a:latin typeface="Cambria Math" panose="02040503050406030204" pitchFamily="18" charset="0"/>
                              <a:sym typeface="Wingdings" pitchFamily="2" charset="2"/>
                            </a:rPr>
                            <m:t>0,1</m:t>
                          </m:r>
                        </m:e>
                      </m:d>
                      <m:r>
                        <a:rPr lang="es-MX" sz="2600" b="0" i="1" smtClean="0">
                          <a:latin typeface="Cambria Math" panose="02040503050406030204" pitchFamily="18" charset="0"/>
                          <a:sym typeface="Wingdings" pitchFamily="2" charset="2"/>
                        </a:rPr>
                        <m:t> </m:t>
                      </m:r>
                      <m:r>
                        <a:rPr lang="es-MX" sz="2600" b="0" i="1" smtClean="0">
                          <a:latin typeface="Cambria Math" panose="02040503050406030204" pitchFamily="18" charset="0"/>
                          <a:sym typeface="Wingdings" pitchFamily="2" charset="2"/>
                        </a:rPr>
                        <m:t>𝑦</m:t>
                      </m:r>
                      <m:r>
                        <a:rPr lang="es-ES" sz="2600" b="0" i="1" smtClean="0">
                          <a:latin typeface="Cambria Math" panose="02040503050406030204" pitchFamily="18" charset="0"/>
                          <a:sym typeface="Wingdings" pitchFamily="2" charset="2"/>
                        </a:rPr>
                        <m:t> </m:t>
                      </m:r>
                      <m:r>
                        <a:rPr lang="es-ES" sz="2600" b="0" i="1" smtClean="0">
                          <a:latin typeface="Cambria Math" panose="02040503050406030204" pitchFamily="18" charset="0"/>
                          <a:sym typeface="Wingdings" pitchFamily="2" charset="2"/>
                        </a:rPr>
                        <m:t>𝑌</m:t>
                      </m:r>
                      <m:r>
                        <a:rPr lang="es-ES" sz="2600" i="1">
                          <a:latin typeface="Cambria Math" panose="02040503050406030204" pitchFamily="18" charset="0"/>
                          <a:sym typeface="Wingdings" pitchFamily="2" charset="2"/>
                        </a:rPr>
                        <m:t>~</m:t>
                      </m:r>
                      <m:sSubSup>
                        <m:sSubSupPr>
                          <m:ctrlPr>
                            <a:rPr lang="es-ES" sz="2600" b="0" i="1" smtClean="0">
                              <a:latin typeface="Cambria Math" panose="02040503050406030204" pitchFamily="18" charset="0"/>
                              <a:sym typeface="Wingdings" pitchFamily="2" charset="2"/>
                            </a:rPr>
                          </m:ctrlPr>
                        </m:sSubSupPr>
                        <m:e>
                          <m:r>
                            <a:rPr lang="es-ES" sz="2600" b="0" i="1" smtClean="0">
                              <a:latin typeface="Cambria Math" panose="02040503050406030204" pitchFamily="18" charset="0"/>
                              <a:sym typeface="Wingdings" pitchFamily="2" charset="2"/>
                            </a:rPr>
                            <m:t>𝜒</m:t>
                          </m:r>
                        </m:e>
                        <m:sub>
                          <m:r>
                            <a:rPr lang="es-ES" sz="2600" b="0" i="1" smtClean="0">
                              <a:latin typeface="Cambria Math" panose="02040503050406030204" pitchFamily="18" charset="0"/>
                              <a:sym typeface="Wingdings" pitchFamily="2" charset="2"/>
                            </a:rPr>
                            <m:t>𝑛</m:t>
                          </m:r>
                        </m:sub>
                        <m:sup>
                          <m:r>
                            <a:rPr lang="es-ES" sz="2600" b="0" i="1" smtClean="0">
                              <a:latin typeface="Cambria Math" panose="02040503050406030204" pitchFamily="18" charset="0"/>
                              <a:sym typeface="Wingdings" pitchFamily="2" charset="2"/>
                            </a:rPr>
                            <m:t>2</m:t>
                          </m:r>
                        </m:sup>
                      </m:sSubSup>
                      <m:r>
                        <a:rPr lang="es-ES" sz="2600" b="0" i="1" smtClean="0">
                          <a:latin typeface="Cambria Math" panose="02040503050406030204" pitchFamily="18" charset="0"/>
                          <a:sym typeface="Wingdings" pitchFamily="2" charset="2"/>
                        </a:rPr>
                        <m:t>, </m:t>
                      </m:r>
                      <m:r>
                        <a:rPr lang="es-MX" sz="2600" b="0" i="1" smtClean="0">
                          <a:latin typeface="Cambria Math" panose="02040503050406030204" pitchFamily="18" charset="0"/>
                          <a:sym typeface="Wingdings" pitchFamily="2" charset="2"/>
                        </a:rPr>
                        <m:t> </m:t>
                      </m:r>
                      <m:r>
                        <a:rPr lang="es-MX" sz="2600" b="0" i="1" smtClean="0">
                          <a:latin typeface="Cambria Math" panose="02040503050406030204" pitchFamily="18" charset="0"/>
                          <a:sym typeface="Wingdings" pitchFamily="2" charset="2"/>
                        </a:rPr>
                        <m:t>𝑎𝑚𝑏𝑎𝑠</m:t>
                      </m:r>
                      <m:r>
                        <a:rPr lang="es-MX" sz="2600" b="0" i="1" smtClean="0">
                          <a:latin typeface="Cambria Math" panose="02040503050406030204" pitchFamily="18" charset="0"/>
                          <a:sym typeface="Wingdings" pitchFamily="2" charset="2"/>
                        </a:rPr>
                        <m:t> </m:t>
                      </m:r>
                      <m:r>
                        <a:rPr lang="es-MX" sz="2600" b="0" i="1" smtClean="0">
                          <a:latin typeface="Cambria Math" panose="02040503050406030204" pitchFamily="18" charset="0"/>
                          <a:sym typeface="Wingdings" pitchFamily="2" charset="2"/>
                        </a:rPr>
                        <m:t>𝑖𝑛𝑑𝑒𝑝𝑒𝑛𝑑𝑖𝑒𝑛𝑡𝑒𝑠</m:t>
                      </m:r>
                    </m:oMath>
                  </m:oMathPara>
                </a14:m>
                <a:endParaRPr lang="es-ES" sz="2600" dirty="0">
                  <a:latin typeface="Cambria Math" panose="02040503050406030204" pitchFamily="18" charset="0"/>
                  <a:sym typeface="Wingdings" pitchFamily="2" charset="2"/>
                </a:endParaRPr>
              </a:p>
              <a:p>
                <a:pPr lvl="1"/>
                <a:r>
                  <a:rPr lang="es-ES" sz="2800" dirty="0"/>
                  <a:t>Esta distribución es especialmente relevante cuando estudiamos la media poblacional de una distribución normal, ya que:</a:t>
                </a:r>
              </a:p>
              <a:p>
                <a:pPr marL="266700" lvl="1" indent="0">
                  <a:buNone/>
                </a:pPr>
                <a14:m>
                  <m:oMathPara xmlns:m="http://schemas.openxmlformats.org/officeDocument/2006/math">
                    <m:oMathParaPr>
                      <m:jc m:val="centerGroup"/>
                    </m:oMathParaPr>
                    <m:oMath xmlns:m="http://schemas.openxmlformats.org/officeDocument/2006/math">
                      <m:f>
                        <m:fPr>
                          <m:ctrlPr>
                            <a:rPr lang="es-ES" sz="2800" b="0" i="1" smtClean="0">
                              <a:latin typeface="Cambria Math" panose="02040503050406030204" pitchFamily="18" charset="0"/>
                            </a:rPr>
                          </m:ctrlPr>
                        </m:fPr>
                        <m:num>
                          <m:acc>
                            <m:accPr>
                              <m:chr m:val="̅"/>
                              <m:ctrlPr>
                                <a:rPr lang="es-ES" sz="2800" b="0" i="1" smtClean="0">
                                  <a:latin typeface="Cambria Math" panose="02040503050406030204" pitchFamily="18" charset="0"/>
                                </a:rPr>
                              </m:ctrlPr>
                            </m:accPr>
                            <m:e>
                              <m:r>
                                <a:rPr lang="es-ES" sz="2800" b="0" i="1" smtClean="0">
                                  <a:latin typeface="Cambria Math" panose="02040503050406030204" pitchFamily="18" charset="0"/>
                                </a:rPr>
                                <m:t>𝑥</m:t>
                              </m:r>
                            </m:e>
                          </m:acc>
                          <m:r>
                            <a:rPr lang="es-ES" sz="2800" b="0" i="1" smtClean="0">
                              <a:latin typeface="Cambria Math" panose="02040503050406030204" pitchFamily="18" charset="0"/>
                            </a:rPr>
                            <m:t>−</m:t>
                          </m:r>
                          <m:r>
                            <a:rPr lang="es-ES" sz="2800" b="0" i="1" smtClean="0">
                              <a:latin typeface="Cambria Math" panose="02040503050406030204" pitchFamily="18" charset="0"/>
                            </a:rPr>
                            <m:t>𝜇</m:t>
                          </m:r>
                        </m:num>
                        <m:den>
                          <m:f>
                            <m:fPr>
                              <m:ctrlPr>
                                <a:rPr lang="es-ES" sz="2800" b="0" i="1" smtClean="0">
                                  <a:latin typeface="Cambria Math" panose="02040503050406030204" pitchFamily="18" charset="0"/>
                                </a:rPr>
                              </m:ctrlPr>
                            </m:fPr>
                            <m:num>
                              <m:sSup>
                                <m:sSupPr>
                                  <m:ctrlPr>
                                    <a:rPr lang="es-ES" sz="2800" b="0" i="1" smtClean="0">
                                      <a:latin typeface="Cambria Math" panose="02040503050406030204" pitchFamily="18" charset="0"/>
                                    </a:rPr>
                                  </m:ctrlPr>
                                </m:sSupPr>
                                <m:e>
                                  <m:r>
                                    <a:rPr lang="es-ES" sz="2800" b="0" i="1" smtClean="0">
                                      <a:latin typeface="Cambria Math" panose="02040503050406030204" pitchFamily="18" charset="0"/>
                                    </a:rPr>
                                    <m:t>𝑠</m:t>
                                  </m:r>
                                </m:e>
                                <m:sup>
                                  <m:r>
                                    <a:rPr lang="es-ES" sz="2800" b="0" i="1" smtClean="0">
                                      <a:latin typeface="Cambria Math" panose="02040503050406030204" pitchFamily="18" charset="0"/>
                                    </a:rPr>
                                    <m:t>′</m:t>
                                  </m:r>
                                </m:sup>
                              </m:sSup>
                            </m:num>
                            <m:den>
                              <m:rad>
                                <m:radPr>
                                  <m:degHide m:val="on"/>
                                  <m:ctrlPr>
                                    <a:rPr lang="es-ES" sz="2800" b="0" i="1" smtClean="0">
                                      <a:latin typeface="Cambria Math" panose="02040503050406030204" pitchFamily="18" charset="0"/>
                                    </a:rPr>
                                  </m:ctrlPr>
                                </m:radPr>
                                <m:deg/>
                                <m:e>
                                  <m:r>
                                    <a:rPr lang="es-ES" sz="2800" b="0" i="1" smtClean="0">
                                      <a:latin typeface="Cambria Math" panose="02040503050406030204" pitchFamily="18" charset="0"/>
                                    </a:rPr>
                                    <m:t>𝑛</m:t>
                                  </m:r>
                                </m:e>
                              </m:rad>
                            </m:den>
                          </m:f>
                        </m:den>
                      </m:f>
                      <m:r>
                        <a:rPr lang="es-ES" sz="2800" b="0" i="1" smtClean="0">
                          <a:latin typeface="Cambria Math" panose="02040503050406030204" pitchFamily="18" charset="0"/>
                        </a:rPr>
                        <m:t> </m:t>
                      </m:r>
                      <m:r>
                        <a:rPr lang="es-ES" sz="2800" i="1">
                          <a:latin typeface="Cambria Math" panose="02040503050406030204" pitchFamily="18" charset="0"/>
                        </a:rPr>
                        <m:t>~</m:t>
                      </m:r>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𝑡</m:t>
                          </m:r>
                        </m:e>
                        <m:sub>
                          <m:r>
                            <a:rPr lang="es-ES" sz="2800" b="0" i="1" smtClean="0">
                              <a:latin typeface="Cambria Math" panose="02040503050406030204" pitchFamily="18" charset="0"/>
                            </a:rPr>
                            <m:t>𝑛</m:t>
                          </m:r>
                          <m:r>
                            <a:rPr lang="es-ES" sz="2800" b="0" i="1" smtClean="0">
                              <a:latin typeface="Cambria Math" panose="02040503050406030204" pitchFamily="18" charset="0"/>
                            </a:rPr>
                            <m:t>−1</m:t>
                          </m:r>
                        </m:sub>
                      </m:sSub>
                    </m:oMath>
                  </m:oMathPara>
                </a14:m>
                <a:endParaRPr lang="es-ES" sz="2800" dirty="0"/>
              </a:p>
              <a:p>
                <a:pPr lvl="1"/>
                <a:endParaRPr lang="es-ES" sz="2800" dirty="0"/>
              </a:p>
              <a:p>
                <a:pPr lvl="1"/>
                <a:endParaRPr lang="es-ES" sz="2800" dirty="0"/>
              </a:p>
            </p:txBody>
          </p:sp>
        </mc:Choice>
        <mc:Fallback xmlns="">
          <p:sp>
            <p:nvSpPr>
              <p:cNvPr id="4" name="Content Placeholder 3">
                <a:extLst>
                  <a:ext uri="{FF2B5EF4-FFF2-40B4-BE49-F238E27FC236}">
                    <a16:creationId xmlns:a16="http://schemas.microsoft.com/office/drawing/2014/main" id="{714750D5-10E1-439F-80ED-D90028C60C06}"/>
                  </a:ext>
                </a:extLst>
              </p:cNvPr>
              <p:cNvSpPr>
                <a:spLocks noGrp="1" noRot="1" noChangeAspect="1" noMove="1" noResize="1" noEditPoints="1" noAdjustHandles="1" noChangeArrowheads="1" noChangeShapeType="1" noTextEdit="1"/>
              </p:cNvSpPr>
              <p:nvPr>
                <p:ph idx="1"/>
              </p:nvPr>
            </p:nvSpPr>
            <p:spPr>
              <a:xfrm>
                <a:off x="431999" y="1512000"/>
                <a:ext cx="9500895" cy="4679250"/>
              </a:xfrm>
              <a:blipFill>
                <a:blip r:embed="rId3"/>
                <a:stretch>
                  <a:fillRect t="-3125"/>
                </a:stretch>
              </a:blipFill>
            </p:spPr>
            <p:txBody>
              <a:bodyPr/>
              <a:lstStyle/>
              <a:p>
                <a:r>
                  <a:rPr lang="es-ES">
                    <a:noFill/>
                  </a:rPr>
                  <a:t> </a:t>
                </a:r>
              </a:p>
            </p:txBody>
          </p:sp>
        </mc:Fallback>
      </mc:AlternateContent>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52</a:t>
            </a:fld>
            <a:endParaRPr lang="es-ES" noProof="1"/>
          </a:p>
        </p:txBody>
      </p:sp>
    </p:spTree>
    <p:extLst>
      <p:ext uri="{BB962C8B-B14F-4D97-AF65-F5344CB8AC3E}">
        <p14:creationId xmlns:p14="http://schemas.microsoft.com/office/powerpoint/2010/main" val="17168293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Distribución T-student </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512000"/>
            <a:ext cx="9500895" cy="4679250"/>
          </a:xfrm>
        </p:spPr>
        <p:txBody>
          <a:bodyPr/>
          <a:lstStyle/>
          <a:p>
            <a:pPr lvl="1"/>
            <a:endParaRPr lang="es-ES" sz="2800" dirty="0"/>
          </a:p>
          <a:p>
            <a:pPr lvl="1"/>
            <a:endParaRPr lang="es-ES" sz="2800" dirty="0"/>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53</a:t>
            </a:fld>
            <a:endParaRPr lang="es-ES" noProof="1"/>
          </a:p>
        </p:txBody>
      </p:sp>
      <p:pic>
        <p:nvPicPr>
          <p:cNvPr id="5" name="Imagen 4">
            <a:extLst>
              <a:ext uri="{FF2B5EF4-FFF2-40B4-BE49-F238E27FC236}">
                <a16:creationId xmlns:a16="http://schemas.microsoft.com/office/drawing/2014/main" id="{CC7D9B78-CE45-B349-8897-981484640C74}"/>
              </a:ext>
            </a:extLst>
          </p:cNvPr>
          <p:cNvPicPr>
            <a:picLocks noChangeAspect="1"/>
          </p:cNvPicPr>
          <p:nvPr/>
        </p:nvPicPr>
        <p:blipFill>
          <a:blip r:embed="rId3"/>
          <a:stretch>
            <a:fillRect/>
          </a:stretch>
        </p:blipFill>
        <p:spPr>
          <a:xfrm>
            <a:off x="431802" y="1532000"/>
            <a:ext cx="6472850" cy="4659250"/>
          </a:xfrm>
          <a:prstGeom prst="rect">
            <a:avLst/>
          </a:prstGeom>
        </p:spPr>
      </p:pic>
      <p:sp>
        <p:nvSpPr>
          <p:cNvPr id="7" name="Llamada rectangular redondeada 6">
            <a:extLst>
              <a:ext uri="{FF2B5EF4-FFF2-40B4-BE49-F238E27FC236}">
                <a16:creationId xmlns:a16="http://schemas.microsoft.com/office/drawing/2014/main" id="{23E059CF-6E39-DA4E-9C69-DB7EB81543BF}"/>
              </a:ext>
            </a:extLst>
          </p:cNvPr>
          <p:cNvSpPr/>
          <p:nvPr/>
        </p:nvSpPr>
        <p:spPr>
          <a:xfrm>
            <a:off x="7482570" y="3977496"/>
            <a:ext cx="3964932" cy="2213754"/>
          </a:xfrm>
          <a:prstGeom prst="wedgeRoundRectCallout">
            <a:avLst>
              <a:gd name="adj1" fmla="val -108789"/>
              <a:gd name="adj2" fmla="val 4367"/>
              <a:gd name="adj3" fmla="val 16667"/>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b="1" dirty="0">
                <a:solidFill>
                  <a:schemeClr val="tx1"/>
                </a:solidFill>
              </a:rPr>
              <a:t>Simétrica con respecto a cero (la media) pero su varianza es n/n-2 en vez de 1. Cuando n tiende a infinito se comporta como una distribución normal N(0,1)</a:t>
            </a:r>
            <a:endParaRPr lang="es-ES" dirty="0"/>
          </a:p>
        </p:txBody>
      </p:sp>
    </p:spTree>
    <p:extLst>
      <p:ext uri="{BB962C8B-B14F-4D97-AF65-F5344CB8AC3E}">
        <p14:creationId xmlns:p14="http://schemas.microsoft.com/office/powerpoint/2010/main" val="8246539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ProblemA 5</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512000"/>
            <a:ext cx="9500895" cy="4679250"/>
          </a:xfrm>
        </p:spPr>
        <p:txBody>
          <a:bodyPr/>
          <a:lstStyle/>
          <a:p>
            <a:pPr lvl="1"/>
            <a:r>
              <a:rPr lang="es-ES" sz="2600" dirty="0">
                <a:latin typeface="Cambria Math" panose="02040503050406030204" pitchFamily="18" charset="0"/>
                <a:sym typeface="Wingdings" pitchFamily="2" charset="2"/>
              </a:rPr>
              <a:t>En una distribución t de </a:t>
            </a:r>
            <a:r>
              <a:rPr lang="es-ES" sz="2600" dirty="0" err="1">
                <a:latin typeface="Cambria Math" panose="02040503050406030204" pitchFamily="18" charset="0"/>
                <a:sym typeface="Wingdings" pitchFamily="2" charset="2"/>
              </a:rPr>
              <a:t>Student</a:t>
            </a:r>
            <a:r>
              <a:rPr lang="es-ES" sz="2600" dirty="0">
                <a:latin typeface="Cambria Math" panose="02040503050406030204" pitchFamily="18" charset="0"/>
                <a:sym typeface="Wingdings" pitchFamily="2" charset="2"/>
              </a:rPr>
              <a:t> con 12 grados de libertad, ¿cuál es el intervalo que comprende el 80% de los valores?</a:t>
            </a:r>
          </a:p>
          <a:p>
            <a:pPr marL="266700" lvl="1" indent="0">
              <a:buNone/>
            </a:pPr>
            <a:br>
              <a:rPr lang="es-MX" sz="2000" b="0" dirty="0">
                <a:latin typeface="Cambria Math" panose="02040503050406030204" pitchFamily="18" charset="0"/>
                <a:sym typeface="Wingdings" pitchFamily="2" charset="2"/>
              </a:rPr>
            </a:br>
            <a:endParaRPr lang="es-ES" sz="2600" b="0" dirty="0">
              <a:latin typeface="Cambria Math" panose="02040503050406030204" pitchFamily="18" charset="0"/>
              <a:sym typeface="Wingdings" pitchFamily="2" charset="2"/>
            </a:endParaRPr>
          </a:p>
          <a:p>
            <a:pPr lvl="1"/>
            <a:endParaRPr lang="es-ES" sz="2600" dirty="0">
              <a:solidFill>
                <a:schemeClr val="tx1"/>
              </a:solidFill>
              <a:latin typeface="Cambria Math" panose="02040503050406030204" pitchFamily="18" charset="0"/>
              <a:sym typeface="Wingdings" pitchFamily="2" charset="2"/>
            </a:endParaRPr>
          </a:p>
          <a:p>
            <a:pPr marL="266700" lvl="1" indent="0">
              <a:buNone/>
            </a:pPr>
            <a:endParaRPr lang="es-ES" sz="2600" dirty="0">
              <a:latin typeface="Cambria Math" panose="02040503050406030204" pitchFamily="18" charset="0"/>
              <a:sym typeface="Wingdings" pitchFamily="2" charset="2"/>
            </a:endParaRPr>
          </a:p>
          <a:p>
            <a:pPr marL="266700" lvl="1" indent="0">
              <a:buNone/>
            </a:pPr>
            <a:endParaRPr lang="es-ES" sz="2800" dirty="0">
              <a:sym typeface="Wingdings" pitchFamily="2" charset="2"/>
            </a:endParaRPr>
          </a:p>
          <a:p>
            <a:pPr lvl="1"/>
            <a:endParaRPr lang="es-ES" sz="2800" dirty="0"/>
          </a:p>
          <a:p>
            <a:pPr lvl="1"/>
            <a:endParaRPr lang="es-ES" sz="2800" dirty="0"/>
          </a:p>
          <a:p>
            <a:pPr lvl="1"/>
            <a:endParaRPr lang="es-ES" sz="2800" dirty="0"/>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54</a:t>
            </a:fld>
            <a:endParaRPr lang="es-ES" noProof="1"/>
          </a:p>
        </p:txBody>
      </p:sp>
    </p:spTree>
    <p:extLst>
      <p:ext uri="{BB962C8B-B14F-4D97-AF65-F5344CB8AC3E}">
        <p14:creationId xmlns:p14="http://schemas.microsoft.com/office/powerpoint/2010/main" val="32024993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ProblemA 5</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512000"/>
            <a:ext cx="9500895" cy="4679250"/>
          </a:xfrm>
        </p:spPr>
        <p:txBody>
          <a:bodyPr/>
          <a:lstStyle/>
          <a:p>
            <a:pPr marL="266700" lvl="1" indent="0">
              <a:buNone/>
            </a:pPr>
            <a:br>
              <a:rPr lang="es-MX" sz="2000" b="0" dirty="0">
                <a:latin typeface="Cambria Math" panose="02040503050406030204" pitchFamily="18" charset="0"/>
                <a:sym typeface="Wingdings" pitchFamily="2" charset="2"/>
              </a:rPr>
            </a:br>
            <a:endParaRPr lang="es-ES" sz="2600" b="0" dirty="0">
              <a:latin typeface="Cambria Math" panose="02040503050406030204" pitchFamily="18" charset="0"/>
              <a:sym typeface="Wingdings" pitchFamily="2" charset="2"/>
            </a:endParaRPr>
          </a:p>
          <a:p>
            <a:pPr lvl="1"/>
            <a:endParaRPr lang="es-ES" sz="2600" dirty="0">
              <a:solidFill>
                <a:schemeClr val="tx1"/>
              </a:solidFill>
              <a:latin typeface="Cambria Math" panose="02040503050406030204" pitchFamily="18" charset="0"/>
              <a:sym typeface="Wingdings" pitchFamily="2" charset="2"/>
            </a:endParaRPr>
          </a:p>
          <a:p>
            <a:pPr marL="266700" lvl="1" indent="0">
              <a:buNone/>
            </a:pPr>
            <a:endParaRPr lang="es-ES" sz="2600" dirty="0">
              <a:latin typeface="Cambria Math" panose="02040503050406030204" pitchFamily="18" charset="0"/>
              <a:sym typeface="Wingdings" pitchFamily="2" charset="2"/>
            </a:endParaRPr>
          </a:p>
          <a:p>
            <a:pPr marL="266700" lvl="1" indent="0">
              <a:buNone/>
            </a:pPr>
            <a:endParaRPr lang="es-ES" sz="2800" dirty="0">
              <a:sym typeface="Wingdings" pitchFamily="2" charset="2"/>
            </a:endParaRPr>
          </a:p>
          <a:p>
            <a:pPr lvl="1"/>
            <a:endParaRPr lang="es-ES" sz="2800" dirty="0"/>
          </a:p>
          <a:p>
            <a:pPr lvl="1"/>
            <a:endParaRPr lang="es-ES" sz="2800" dirty="0"/>
          </a:p>
          <a:p>
            <a:pPr lvl="1"/>
            <a:endParaRPr lang="es-ES" sz="2800" dirty="0"/>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55</a:t>
            </a:fld>
            <a:endParaRPr lang="es-ES" noProof="1"/>
          </a:p>
        </p:txBody>
      </p:sp>
      <p:pic>
        <p:nvPicPr>
          <p:cNvPr id="5" name="Picture 4">
            <a:extLst>
              <a:ext uri="{FF2B5EF4-FFF2-40B4-BE49-F238E27FC236}">
                <a16:creationId xmlns:a16="http://schemas.microsoft.com/office/drawing/2014/main" id="{0241A2D6-C3FF-4A1B-AE5F-F6F24E1571D5}"/>
              </a:ext>
            </a:extLst>
          </p:cNvPr>
          <p:cNvPicPr>
            <a:picLocks noChangeAspect="1"/>
          </p:cNvPicPr>
          <p:nvPr/>
        </p:nvPicPr>
        <p:blipFill>
          <a:blip r:embed="rId3"/>
          <a:stretch>
            <a:fillRect/>
          </a:stretch>
        </p:blipFill>
        <p:spPr>
          <a:xfrm>
            <a:off x="466080" y="1368000"/>
            <a:ext cx="9220200" cy="5286375"/>
          </a:xfrm>
          <a:prstGeom prst="rect">
            <a:avLst/>
          </a:prstGeom>
        </p:spPr>
      </p:pic>
      <p:sp>
        <p:nvSpPr>
          <p:cNvPr id="7" name="Llamada rectangular redondeada 7">
            <a:extLst>
              <a:ext uri="{FF2B5EF4-FFF2-40B4-BE49-F238E27FC236}">
                <a16:creationId xmlns:a16="http://schemas.microsoft.com/office/drawing/2014/main" id="{1EE2AB83-FA19-41AF-BF76-6375A8F651E8}"/>
              </a:ext>
            </a:extLst>
          </p:cNvPr>
          <p:cNvSpPr/>
          <p:nvPr/>
        </p:nvSpPr>
        <p:spPr>
          <a:xfrm>
            <a:off x="4318613" y="3977496"/>
            <a:ext cx="3964932" cy="2213754"/>
          </a:xfrm>
          <a:prstGeom prst="wedgeRoundRectCallout">
            <a:avLst>
              <a:gd name="adj1" fmla="val -126304"/>
              <a:gd name="adj2" fmla="val -6612"/>
              <a:gd name="adj3" fmla="val 16667"/>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MX" b="1" dirty="0">
                <a:solidFill>
                  <a:schemeClr val="tx1"/>
                </a:solidFill>
              </a:rPr>
              <a:t>Grados de libertad</a:t>
            </a:r>
            <a:endParaRPr lang="es-ES" b="1" dirty="0">
              <a:solidFill>
                <a:schemeClr val="tx1"/>
              </a:solidFill>
            </a:endParaRPr>
          </a:p>
        </p:txBody>
      </p:sp>
    </p:spTree>
    <p:extLst>
      <p:ext uri="{BB962C8B-B14F-4D97-AF65-F5344CB8AC3E}">
        <p14:creationId xmlns:p14="http://schemas.microsoft.com/office/powerpoint/2010/main" val="24836916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ProblemA 5</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512000"/>
            <a:ext cx="9500895" cy="4679250"/>
          </a:xfrm>
        </p:spPr>
        <p:txBody>
          <a:bodyPr/>
          <a:lstStyle/>
          <a:p>
            <a:pPr marL="266700" lvl="1" indent="0">
              <a:buNone/>
            </a:pPr>
            <a:br>
              <a:rPr lang="es-MX" sz="2000" b="0" dirty="0">
                <a:latin typeface="Cambria Math" panose="02040503050406030204" pitchFamily="18" charset="0"/>
                <a:sym typeface="Wingdings" pitchFamily="2" charset="2"/>
              </a:rPr>
            </a:br>
            <a:endParaRPr lang="es-ES" sz="2600" b="0" dirty="0">
              <a:latin typeface="Cambria Math" panose="02040503050406030204" pitchFamily="18" charset="0"/>
              <a:sym typeface="Wingdings" pitchFamily="2" charset="2"/>
            </a:endParaRPr>
          </a:p>
          <a:p>
            <a:pPr lvl="1"/>
            <a:endParaRPr lang="es-ES" sz="2600" dirty="0">
              <a:solidFill>
                <a:schemeClr val="tx1"/>
              </a:solidFill>
              <a:latin typeface="Cambria Math" panose="02040503050406030204" pitchFamily="18" charset="0"/>
              <a:sym typeface="Wingdings" pitchFamily="2" charset="2"/>
            </a:endParaRPr>
          </a:p>
          <a:p>
            <a:pPr marL="266700" lvl="1" indent="0">
              <a:buNone/>
            </a:pPr>
            <a:endParaRPr lang="es-ES" sz="2600" dirty="0">
              <a:latin typeface="Cambria Math" panose="02040503050406030204" pitchFamily="18" charset="0"/>
              <a:sym typeface="Wingdings" pitchFamily="2" charset="2"/>
            </a:endParaRPr>
          </a:p>
          <a:p>
            <a:pPr marL="266700" lvl="1" indent="0">
              <a:buNone/>
            </a:pPr>
            <a:endParaRPr lang="es-ES" sz="2800" dirty="0">
              <a:sym typeface="Wingdings" pitchFamily="2" charset="2"/>
            </a:endParaRPr>
          </a:p>
          <a:p>
            <a:pPr lvl="1"/>
            <a:endParaRPr lang="es-ES" sz="2800" dirty="0"/>
          </a:p>
          <a:p>
            <a:pPr lvl="1"/>
            <a:endParaRPr lang="es-ES" sz="2800" dirty="0"/>
          </a:p>
          <a:p>
            <a:pPr lvl="1"/>
            <a:endParaRPr lang="es-ES" sz="2800" dirty="0"/>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56</a:t>
            </a:fld>
            <a:endParaRPr lang="es-ES" noProof="1"/>
          </a:p>
        </p:txBody>
      </p:sp>
      <p:pic>
        <p:nvPicPr>
          <p:cNvPr id="5" name="Picture 4">
            <a:extLst>
              <a:ext uri="{FF2B5EF4-FFF2-40B4-BE49-F238E27FC236}">
                <a16:creationId xmlns:a16="http://schemas.microsoft.com/office/drawing/2014/main" id="{0241A2D6-C3FF-4A1B-AE5F-F6F24E1571D5}"/>
              </a:ext>
            </a:extLst>
          </p:cNvPr>
          <p:cNvPicPr>
            <a:picLocks noChangeAspect="1"/>
          </p:cNvPicPr>
          <p:nvPr/>
        </p:nvPicPr>
        <p:blipFill>
          <a:blip r:embed="rId3"/>
          <a:stretch>
            <a:fillRect/>
          </a:stretch>
        </p:blipFill>
        <p:spPr>
          <a:xfrm>
            <a:off x="466080" y="1368000"/>
            <a:ext cx="9220200" cy="5286375"/>
          </a:xfrm>
          <a:prstGeom prst="rect">
            <a:avLst/>
          </a:prstGeom>
        </p:spPr>
      </p:pic>
      <p:sp>
        <p:nvSpPr>
          <p:cNvPr id="7" name="Llamada rectangular redondeada 7">
            <a:extLst>
              <a:ext uri="{FF2B5EF4-FFF2-40B4-BE49-F238E27FC236}">
                <a16:creationId xmlns:a16="http://schemas.microsoft.com/office/drawing/2014/main" id="{1EE2AB83-FA19-41AF-BF76-6375A8F651E8}"/>
              </a:ext>
            </a:extLst>
          </p:cNvPr>
          <p:cNvSpPr/>
          <p:nvPr/>
        </p:nvSpPr>
        <p:spPr>
          <a:xfrm>
            <a:off x="4318613" y="3977496"/>
            <a:ext cx="3964932" cy="2213754"/>
          </a:xfrm>
          <a:prstGeom prst="wedgeRoundRectCallout">
            <a:avLst>
              <a:gd name="adj1" fmla="val -22524"/>
              <a:gd name="adj2" fmla="val -95677"/>
              <a:gd name="adj3" fmla="val 16667"/>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MX" b="1" dirty="0">
                <a:solidFill>
                  <a:schemeClr val="tx1"/>
                </a:solidFill>
              </a:rPr>
              <a:t>La tabla de la t de </a:t>
            </a:r>
            <a:r>
              <a:rPr lang="es-MX" b="1" dirty="0" err="1">
                <a:solidFill>
                  <a:schemeClr val="tx1"/>
                </a:solidFill>
              </a:rPr>
              <a:t>student</a:t>
            </a:r>
            <a:r>
              <a:rPr lang="es-MX" b="1" dirty="0">
                <a:solidFill>
                  <a:schemeClr val="tx1"/>
                </a:solidFill>
              </a:rPr>
              <a:t> se emplea para calcular intervalos simétricos. Las columnas representan la probabilidad que dejamos a uno de los lados (al otro lado dejamos la misma)</a:t>
            </a:r>
            <a:endParaRPr lang="es-ES" b="1" dirty="0">
              <a:solidFill>
                <a:schemeClr val="tx1"/>
              </a:solidFill>
            </a:endParaRPr>
          </a:p>
        </p:txBody>
      </p:sp>
    </p:spTree>
    <p:extLst>
      <p:ext uri="{BB962C8B-B14F-4D97-AF65-F5344CB8AC3E}">
        <p14:creationId xmlns:p14="http://schemas.microsoft.com/office/powerpoint/2010/main" val="678303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ProblemA 5</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512000"/>
            <a:ext cx="9500895" cy="4679250"/>
          </a:xfrm>
        </p:spPr>
        <p:txBody>
          <a:bodyPr/>
          <a:lstStyle/>
          <a:p>
            <a:pPr marL="266700" lvl="1" indent="0">
              <a:buNone/>
            </a:pPr>
            <a:br>
              <a:rPr lang="es-MX" sz="2000" b="0" dirty="0">
                <a:latin typeface="Cambria Math" panose="02040503050406030204" pitchFamily="18" charset="0"/>
                <a:sym typeface="Wingdings" pitchFamily="2" charset="2"/>
              </a:rPr>
            </a:br>
            <a:endParaRPr lang="es-ES" sz="2600" b="0" dirty="0">
              <a:latin typeface="Cambria Math" panose="02040503050406030204" pitchFamily="18" charset="0"/>
              <a:sym typeface="Wingdings" pitchFamily="2" charset="2"/>
            </a:endParaRPr>
          </a:p>
          <a:p>
            <a:pPr lvl="1"/>
            <a:endParaRPr lang="es-ES" sz="2600" dirty="0">
              <a:solidFill>
                <a:schemeClr val="tx1"/>
              </a:solidFill>
              <a:latin typeface="Cambria Math" panose="02040503050406030204" pitchFamily="18" charset="0"/>
              <a:sym typeface="Wingdings" pitchFamily="2" charset="2"/>
            </a:endParaRPr>
          </a:p>
          <a:p>
            <a:pPr marL="266700" lvl="1" indent="0">
              <a:buNone/>
            </a:pPr>
            <a:endParaRPr lang="es-ES" sz="2600" dirty="0">
              <a:latin typeface="Cambria Math" panose="02040503050406030204" pitchFamily="18" charset="0"/>
              <a:sym typeface="Wingdings" pitchFamily="2" charset="2"/>
            </a:endParaRPr>
          </a:p>
          <a:p>
            <a:pPr marL="266700" lvl="1" indent="0">
              <a:buNone/>
            </a:pPr>
            <a:endParaRPr lang="es-ES" sz="2800" dirty="0">
              <a:sym typeface="Wingdings" pitchFamily="2" charset="2"/>
            </a:endParaRPr>
          </a:p>
          <a:p>
            <a:pPr lvl="1"/>
            <a:endParaRPr lang="es-ES" sz="2800" dirty="0"/>
          </a:p>
          <a:p>
            <a:pPr lvl="1"/>
            <a:endParaRPr lang="es-ES" sz="2800" dirty="0"/>
          </a:p>
          <a:p>
            <a:pPr lvl="1"/>
            <a:endParaRPr lang="es-ES" sz="2800" dirty="0"/>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57</a:t>
            </a:fld>
            <a:endParaRPr lang="es-ES" noProof="1"/>
          </a:p>
        </p:txBody>
      </p:sp>
      <p:pic>
        <p:nvPicPr>
          <p:cNvPr id="5" name="Picture 4">
            <a:extLst>
              <a:ext uri="{FF2B5EF4-FFF2-40B4-BE49-F238E27FC236}">
                <a16:creationId xmlns:a16="http://schemas.microsoft.com/office/drawing/2014/main" id="{0241A2D6-C3FF-4A1B-AE5F-F6F24E1571D5}"/>
              </a:ext>
            </a:extLst>
          </p:cNvPr>
          <p:cNvPicPr>
            <a:picLocks noChangeAspect="1"/>
          </p:cNvPicPr>
          <p:nvPr/>
        </p:nvPicPr>
        <p:blipFill>
          <a:blip r:embed="rId3"/>
          <a:stretch>
            <a:fillRect/>
          </a:stretch>
        </p:blipFill>
        <p:spPr>
          <a:xfrm>
            <a:off x="466080" y="1368000"/>
            <a:ext cx="9220200" cy="5286375"/>
          </a:xfrm>
          <a:prstGeom prst="rect">
            <a:avLst/>
          </a:prstGeom>
        </p:spPr>
      </p:pic>
      <p:sp>
        <p:nvSpPr>
          <p:cNvPr id="7" name="Llamada rectangular redondeada 7">
            <a:extLst>
              <a:ext uri="{FF2B5EF4-FFF2-40B4-BE49-F238E27FC236}">
                <a16:creationId xmlns:a16="http://schemas.microsoft.com/office/drawing/2014/main" id="{1EE2AB83-FA19-41AF-BF76-6375A8F651E8}"/>
              </a:ext>
            </a:extLst>
          </p:cNvPr>
          <p:cNvSpPr/>
          <p:nvPr/>
        </p:nvSpPr>
        <p:spPr>
          <a:xfrm>
            <a:off x="5304450" y="4121496"/>
            <a:ext cx="3964932" cy="2213754"/>
          </a:xfrm>
          <a:prstGeom prst="wedgeRoundRectCallout">
            <a:avLst>
              <a:gd name="adj1" fmla="val -73693"/>
              <a:gd name="adj2" fmla="val -35010"/>
              <a:gd name="adj3" fmla="val 16667"/>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MX" b="1" dirty="0">
                <a:solidFill>
                  <a:schemeClr val="tx1"/>
                </a:solidFill>
              </a:rPr>
              <a:t>En las celdas tenemos el valor absoluto del límite del intervalo</a:t>
            </a:r>
            <a:endParaRPr lang="es-ES" b="1" dirty="0">
              <a:solidFill>
                <a:schemeClr val="tx1"/>
              </a:solidFill>
            </a:endParaRPr>
          </a:p>
        </p:txBody>
      </p:sp>
    </p:spTree>
    <p:extLst>
      <p:ext uri="{BB962C8B-B14F-4D97-AF65-F5344CB8AC3E}">
        <p14:creationId xmlns:p14="http://schemas.microsoft.com/office/powerpoint/2010/main" val="42921932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ProblemA 5</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512000"/>
            <a:ext cx="9500895" cy="4679250"/>
          </a:xfrm>
        </p:spPr>
        <p:txBody>
          <a:bodyPr/>
          <a:lstStyle/>
          <a:p>
            <a:pPr marL="266700" lvl="1" indent="0">
              <a:buNone/>
            </a:pPr>
            <a:br>
              <a:rPr lang="es-MX" sz="2000" b="0" dirty="0">
                <a:latin typeface="Cambria Math" panose="02040503050406030204" pitchFamily="18" charset="0"/>
                <a:sym typeface="Wingdings" pitchFamily="2" charset="2"/>
              </a:rPr>
            </a:br>
            <a:endParaRPr lang="es-ES" sz="2600" b="0" dirty="0">
              <a:latin typeface="Cambria Math" panose="02040503050406030204" pitchFamily="18" charset="0"/>
              <a:sym typeface="Wingdings" pitchFamily="2" charset="2"/>
            </a:endParaRPr>
          </a:p>
          <a:p>
            <a:pPr lvl="1"/>
            <a:endParaRPr lang="es-ES" sz="2600" dirty="0">
              <a:solidFill>
                <a:schemeClr val="tx1"/>
              </a:solidFill>
              <a:latin typeface="Cambria Math" panose="02040503050406030204" pitchFamily="18" charset="0"/>
              <a:sym typeface="Wingdings" pitchFamily="2" charset="2"/>
            </a:endParaRPr>
          </a:p>
          <a:p>
            <a:pPr marL="266700" lvl="1" indent="0">
              <a:buNone/>
            </a:pPr>
            <a:endParaRPr lang="es-ES" sz="2600" dirty="0">
              <a:latin typeface="Cambria Math" panose="02040503050406030204" pitchFamily="18" charset="0"/>
              <a:sym typeface="Wingdings" pitchFamily="2" charset="2"/>
            </a:endParaRPr>
          </a:p>
          <a:p>
            <a:pPr marL="266700" lvl="1" indent="0">
              <a:buNone/>
            </a:pPr>
            <a:endParaRPr lang="es-ES" sz="2800" dirty="0">
              <a:sym typeface="Wingdings" pitchFamily="2" charset="2"/>
            </a:endParaRPr>
          </a:p>
          <a:p>
            <a:pPr lvl="1"/>
            <a:endParaRPr lang="es-ES" sz="2800" dirty="0"/>
          </a:p>
          <a:p>
            <a:pPr lvl="1"/>
            <a:endParaRPr lang="es-ES" sz="2800" dirty="0"/>
          </a:p>
          <a:p>
            <a:pPr lvl="1"/>
            <a:endParaRPr lang="es-ES" sz="2800" dirty="0"/>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58</a:t>
            </a:fld>
            <a:endParaRPr lang="es-ES" noProof="1"/>
          </a:p>
        </p:txBody>
      </p:sp>
      <p:pic>
        <p:nvPicPr>
          <p:cNvPr id="5" name="Picture 4">
            <a:extLst>
              <a:ext uri="{FF2B5EF4-FFF2-40B4-BE49-F238E27FC236}">
                <a16:creationId xmlns:a16="http://schemas.microsoft.com/office/drawing/2014/main" id="{0241A2D6-C3FF-4A1B-AE5F-F6F24E1571D5}"/>
              </a:ext>
            </a:extLst>
          </p:cNvPr>
          <p:cNvPicPr>
            <a:picLocks noChangeAspect="1"/>
          </p:cNvPicPr>
          <p:nvPr/>
        </p:nvPicPr>
        <p:blipFill>
          <a:blip r:embed="rId3"/>
          <a:stretch>
            <a:fillRect/>
          </a:stretch>
        </p:blipFill>
        <p:spPr>
          <a:xfrm>
            <a:off x="466080" y="1368000"/>
            <a:ext cx="9220200" cy="5286375"/>
          </a:xfrm>
          <a:prstGeom prst="rect">
            <a:avLst/>
          </a:prstGeom>
        </p:spPr>
      </p:pic>
      <p:sp>
        <p:nvSpPr>
          <p:cNvPr id="8" name="Rectángulo redondeado 4">
            <a:extLst>
              <a:ext uri="{FF2B5EF4-FFF2-40B4-BE49-F238E27FC236}">
                <a16:creationId xmlns:a16="http://schemas.microsoft.com/office/drawing/2014/main" id="{37960856-C432-4910-92BA-D1230A9AFC21}"/>
              </a:ext>
            </a:extLst>
          </p:cNvPr>
          <p:cNvSpPr/>
          <p:nvPr/>
        </p:nvSpPr>
        <p:spPr>
          <a:xfrm>
            <a:off x="758932" y="4803738"/>
            <a:ext cx="8634495" cy="201046"/>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s-ES"/>
          </a:p>
        </p:txBody>
      </p:sp>
      <p:sp>
        <p:nvSpPr>
          <p:cNvPr id="10" name="Rectángulo redondeado 4">
            <a:extLst>
              <a:ext uri="{FF2B5EF4-FFF2-40B4-BE49-F238E27FC236}">
                <a16:creationId xmlns:a16="http://schemas.microsoft.com/office/drawing/2014/main" id="{F9273743-6E9A-4C77-9AA7-190D9F53B8E4}"/>
              </a:ext>
            </a:extLst>
          </p:cNvPr>
          <p:cNvSpPr/>
          <p:nvPr/>
        </p:nvSpPr>
        <p:spPr>
          <a:xfrm>
            <a:off x="5030860" y="2883544"/>
            <a:ext cx="655566" cy="2121239"/>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s-ES"/>
          </a:p>
        </p:txBody>
      </p:sp>
    </p:spTree>
    <p:extLst>
      <p:ext uri="{BB962C8B-B14F-4D97-AF65-F5344CB8AC3E}">
        <p14:creationId xmlns:p14="http://schemas.microsoft.com/office/powerpoint/2010/main" val="24810218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ProblemA 5</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512000"/>
            <a:ext cx="9500895" cy="4679250"/>
          </a:xfrm>
        </p:spPr>
        <p:txBody>
          <a:bodyPr/>
          <a:lstStyle/>
          <a:p>
            <a:pPr lvl="1"/>
            <a:r>
              <a:rPr lang="es-ES" sz="2600" dirty="0">
                <a:latin typeface="Cambria Math" panose="02040503050406030204" pitchFamily="18" charset="0"/>
                <a:sym typeface="Wingdings" pitchFamily="2" charset="2"/>
              </a:rPr>
              <a:t>En una distribución t de </a:t>
            </a:r>
            <a:r>
              <a:rPr lang="es-ES" sz="2600" dirty="0" err="1">
                <a:latin typeface="Cambria Math" panose="02040503050406030204" pitchFamily="18" charset="0"/>
                <a:sym typeface="Wingdings" pitchFamily="2" charset="2"/>
              </a:rPr>
              <a:t>Student</a:t>
            </a:r>
            <a:r>
              <a:rPr lang="es-ES" sz="2600" dirty="0">
                <a:latin typeface="Cambria Math" panose="02040503050406030204" pitchFamily="18" charset="0"/>
                <a:sym typeface="Wingdings" pitchFamily="2" charset="2"/>
              </a:rPr>
              <a:t> con 12 grados de libertad, ¿cuál es el intervalo que comprende el 80% de los valores?</a:t>
            </a:r>
          </a:p>
          <a:p>
            <a:pPr lvl="1"/>
            <a:endParaRPr lang="es-ES" sz="2600" dirty="0">
              <a:latin typeface="Cambria Math" panose="02040503050406030204" pitchFamily="18" charset="0"/>
              <a:sym typeface="Wingdings" pitchFamily="2" charset="2"/>
            </a:endParaRPr>
          </a:p>
          <a:p>
            <a:pPr marL="266700" lvl="1" indent="0">
              <a:buNone/>
            </a:pPr>
            <a:r>
              <a:rPr lang="es-ES" sz="2600" dirty="0">
                <a:latin typeface="Cambria Math" panose="02040503050406030204" pitchFamily="18" charset="0"/>
                <a:sym typeface="Wingdings" pitchFamily="2" charset="2"/>
              </a:rPr>
              <a:t>[-1.356, 1.356]</a:t>
            </a:r>
          </a:p>
          <a:p>
            <a:pPr marL="266700" lvl="1" indent="0">
              <a:buNone/>
            </a:pPr>
            <a:br>
              <a:rPr lang="es-MX" sz="2000" b="0" dirty="0">
                <a:latin typeface="Cambria Math" panose="02040503050406030204" pitchFamily="18" charset="0"/>
                <a:sym typeface="Wingdings" pitchFamily="2" charset="2"/>
              </a:rPr>
            </a:br>
            <a:endParaRPr lang="es-ES" sz="2600" b="0" dirty="0">
              <a:latin typeface="Cambria Math" panose="02040503050406030204" pitchFamily="18" charset="0"/>
              <a:sym typeface="Wingdings" pitchFamily="2" charset="2"/>
            </a:endParaRPr>
          </a:p>
          <a:p>
            <a:pPr lvl="1"/>
            <a:endParaRPr lang="es-ES" sz="2600" dirty="0">
              <a:solidFill>
                <a:schemeClr val="tx1"/>
              </a:solidFill>
              <a:latin typeface="Cambria Math" panose="02040503050406030204" pitchFamily="18" charset="0"/>
              <a:sym typeface="Wingdings" pitchFamily="2" charset="2"/>
            </a:endParaRPr>
          </a:p>
          <a:p>
            <a:pPr marL="266700" lvl="1" indent="0">
              <a:buNone/>
            </a:pPr>
            <a:endParaRPr lang="es-ES" sz="2600" dirty="0">
              <a:latin typeface="Cambria Math" panose="02040503050406030204" pitchFamily="18" charset="0"/>
              <a:sym typeface="Wingdings" pitchFamily="2" charset="2"/>
            </a:endParaRPr>
          </a:p>
          <a:p>
            <a:pPr marL="266700" lvl="1" indent="0">
              <a:buNone/>
            </a:pPr>
            <a:endParaRPr lang="es-ES" sz="2800" dirty="0">
              <a:sym typeface="Wingdings" pitchFamily="2" charset="2"/>
            </a:endParaRPr>
          </a:p>
          <a:p>
            <a:pPr lvl="1"/>
            <a:endParaRPr lang="es-ES" sz="2800" dirty="0"/>
          </a:p>
          <a:p>
            <a:pPr lvl="1"/>
            <a:endParaRPr lang="es-ES" sz="2800" dirty="0"/>
          </a:p>
          <a:p>
            <a:pPr lvl="1"/>
            <a:endParaRPr lang="es-ES" sz="2800" dirty="0"/>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59</a:t>
            </a:fld>
            <a:endParaRPr lang="es-ES" noProof="1"/>
          </a:p>
        </p:txBody>
      </p:sp>
    </p:spTree>
    <p:extLst>
      <p:ext uri="{BB962C8B-B14F-4D97-AF65-F5344CB8AC3E}">
        <p14:creationId xmlns:p14="http://schemas.microsoft.com/office/powerpoint/2010/main" val="2749616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MX" noProof="1"/>
              <a:t>Inferencia estadística</a:t>
            </a:r>
            <a:endParaRPr lang="es-ES" noProof="1"/>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r>
              <a:rPr lang="es-MX" noProof="1"/>
              <a:t>Y algunos conceptos clave…</a:t>
            </a:r>
            <a:endParaRPr lang="es-ES" noProof="1"/>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6</a:t>
            </a:fld>
            <a:endParaRPr lang="es-ES" noProof="1"/>
          </a:p>
        </p:txBody>
      </p:sp>
      <p:sp>
        <p:nvSpPr>
          <p:cNvPr id="12" name="Rectangle: Rounded Corners 11">
            <a:extLst>
              <a:ext uri="{FF2B5EF4-FFF2-40B4-BE49-F238E27FC236}">
                <a16:creationId xmlns:a16="http://schemas.microsoft.com/office/drawing/2014/main" id="{F0D89BD2-56B0-4147-8A9D-74C3085FB8CE}"/>
              </a:ext>
            </a:extLst>
          </p:cNvPr>
          <p:cNvSpPr/>
          <p:nvPr/>
        </p:nvSpPr>
        <p:spPr>
          <a:xfrm>
            <a:off x="1519474" y="1812642"/>
            <a:ext cx="2789864" cy="2283823"/>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r>
              <a:rPr lang="es-MX" dirty="0"/>
              <a:t>Población</a:t>
            </a:r>
            <a:br>
              <a:rPr lang="es-MX" dirty="0"/>
            </a:br>
            <a:br>
              <a:rPr lang="es-MX" dirty="0"/>
            </a:br>
            <a:br>
              <a:rPr lang="es-MX" dirty="0"/>
            </a:br>
            <a:br>
              <a:rPr lang="es-MX" dirty="0"/>
            </a:br>
            <a:br>
              <a:rPr lang="es-MX" dirty="0"/>
            </a:br>
            <a:br>
              <a:rPr lang="es-MX" dirty="0"/>
            </a:br>
            <a:br>
              <a:rPr lang="es-MX" dirty="0"/>
            </a:br>
            <a:endParaRPr lang="es-ES" dirty="0"/>
          </a:p>
        </p:txBody>
      </p:sp>
      <p:sp>
        <p:nvSpPr>
          <p:cNvPr id="15" name="Oval 14">
            <a:extLst>
              <a:ext uri="{FF2B5EF4-FFF2-40B4-BE49-F238E27FC236}">
                <a16:creationId xmlns:a16="http://schemas.microsoft.com/office/drawing/2014/main" id="{BA042819-110B-4E48-AE19-3A9E63E3E6E4}"/>
              </a:ext>
            </a:extLst>
          </p:cNvPr>
          <p:cNvSpPr/>
          <p:nvPr/>
        </p:nvSpPr>
        <p:spPr>
          <a:xfrm>
            <a:off x="1676007" y="224098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Oval 15">
            <a:extLst>
              <a:ext uri="{FF2B5EF4-FFF2-40B4-BE49-F238E27FC236}">
                <a16:creationId xmlns:a16="http://schemas.microsoft.com/office/drawing/2014/main" id="{DCD11C69-2EB6-4B19-93D8-8E7A6FBF7EFC}"/>
              </a:ext>
            </a:extLst>
          </p:cNvPr>
          <p:cNvSpPr/>
          <p:nvPr/>
        </p:nvSpPr>
        <p:spPr>
          <a:xfrm>
            <a:off x="1906968" y="224098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Oval 16">
            <a:extLst>
              <a:ext uri="{FF2B5EF4-FFF2-40B4-BE49-F238E27FC236}">
                <a16:creationId xmlns:a16="http://schemas.microsoft.com/office/drawing/2014/main" id="{212AF361-CAC6-4E95-9BED-85EF1DA09F33}"/>
              </a:ext>
            </a:extLst>
          </p:cNvPr>
          <p:cNvSpPr/>
          <p:nvPr/>
        </p:nvSpPr>
        <p:spPr>
          <a:xfrm>
            <a:off x="2137929" y="224098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Oval 17">
            <a:extLst>
              <a:ext uri="{FF2B5EF4-FFF2-40B4-BE49-F238E27FC236}">
                <a16:creationId xmlns:a16="http://schemas.microsoft.com/office/drawing/2014/main" id="{8CF93C59-AACB-40B4-821A-C0FA3FA0A9A1}"/>
              </a:ext>
            </a:extLst>
          </p:cNvPr>
          <p:cNvSpPr/>
          <p:nvPr/>
        </p:nvSpPr>
        <p:spPr>
          <a:xfrm>
            <a:off x="2368890" y="224098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Oval 18">
            <a:extLst>
              <a:ext uri="{FF2B5EF4-FFF2-40B4-BE49-F238E27FC236}">
                <a16:creationId xmlns:a16="http://schemas.microsoft.com/office/drawing/2014/main" id="{EEF8F758-B668-4F16-9136-F3ABD7451DD9}"/>
              </a:ext>
            </a:extLst>
          </p:cNvPr>
          <p:cNvSpPr/>
          <p:nvPr/>
        </p:nvSpPr>
        <p:spPr>
          <a:xfrm>
            <a:off x="2600830" y="224098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Oval 19">
            <a:extLst>
              <a:ext uri="{FF2B5EF4-FFF2-40B4-BE49-F238E27FC236}">
                <a16:creationId xmlns:a16="http://schemas.microsoft.com/office/drawing/2014/main" id="{38AB61E1-D0BC-4E36-9BC3-1A7D55FF6BF5}"/>
              </a:ext>
            </a:extLst>
          </p:cNvPr>
          <p:cNvSpPr/>
          <p:nvPr/>
        </p:nvSpPr>
        <p:spPr>
          <a:xfrm>
            <a:off x="2832770" y="224098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Oval 20">
            <a:extLst>
              <a:ext uri="{FF2B5EF4-FFF2-40B4-BE49-F238E27FC236}">
                <a16:creationId xmlns:a16="http://schemas.microsoft.com/office/drawing/2014/main" id="{DF5D26BF-1814-4B88-B6F7-A7F1F4AC4DBA}"/>
              </a:ext>
            </a:extLst>
          </p:cNvPr>
          <p:cNvSpPr/>
          <p:nvPr/>
        </p:nvSpPr>
        <p:spPr>
          <a:xfrm>
            <a:off x="3064710" y="224098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Oval 21">
            <a:extLst>
              <a:ext uri="{FF2B5EF4-FFF2-40B4-BE49-F238E27FC236}">
                <a16:creationId xmlns:a16="http://schemas.microsoft.com/office/drawing/2014/main" id="{F6CC0F7F-E5B1-40E4-BC09-7444F7CD8E9F}"/>
              </a:ext>
            </a:extLst>
          </p:cNvPr>
          <p:cNvSpPr/>
          <p:nvPr/>
        </p:nvSpPr>
        <p:spPr>
          <a:xfrm>
            <a:off x="3296650" y="224098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Oval 22">
            <a:extLst>
              <a:ext uri="{FF2B5EF4-FFF2-40B4-BE49-F238E27FC236}">
                <a16:creationId xmlns:a16="http://schemas.microsoft.com/office/drawing/2014/main" id="{26F715DC-76FC-4AE1-9183-5F63953D299B}"/>
              </a:ext>
            </a:extLst>
          </p:cNvPr>
          <p:cNvSpPr/>
          <p:nvPr/>
        </p:nvSpPr>
        <p:spPr>
          <a:xfrm>
            <a:off x="3528590" y="224098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Oval 23">
            <a:extLst>
              <a:ext uri="{FF2B5EF4-FFF2-40B4-BE49-F238E27FC236}">
                <a16:creationId xmlns:a16="http://schemas.microsoft.com/office/drawing/2014/main" id="{18D9857A-DDB0-4F3C-8787-CE5018C9131E}"/>
              </a:ext>
            </a:extLst>
          </p:cNvPr>
          <p:cNvSpPr/>
          <p:nvPr/>
        </p:nvSpPr>
        <p:spPr>
          <a:xfrm>
            <a:off x="3760530" y="224098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 name="Oval 24">
            <a:extLst>
              <a:ext uri="{FF2B5EF4-FFF2-40B4-BE49-F238E27FC236}">
                <a16:creationId xmlns:a16="http://schemas.microsoft.com/office/drawing/2014/main" id="{FC6D81E7-A4A9-462B-AA81-986CDDA5EDB9}"/>
              </a:ext>
            </a:extLst>
          </p:cNvPr>
          <p:cNvSpPr/>
          <p:nvPr/>
        </p:nvSpPr>
        <p:spPr>
          <a:xfrm>
            <a:off x="3992470" y="224098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Oval 25">
            <a:extLst>
              <a:ext uri="{FF2B5EF4-FFF2-40B4-BE49-F238E27FC236}">
                <a16:creationId xmlns:a16="http://schemas.microsoft.com/office/drawing/2014/main" id="{7ADB54E6-FB40-4A95-8043-C06FEE0382E0}"/>
              </a:ext>
            </a:extLst>
          </p:cNvPr>
          <p:cNvSpPr/>
          <p:nvPr/>
        </p:nvSpPr>
        <p:spPr>
          <a:xfrm>
            <a:off x="1676007" y="246177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7" name="Oval 26">
            <a:extLst>
              <a:ext uri="{FF2B5EF4-FFF2-40B4-BE49-F238E27FC236}">
                <a16:creationId xmlns:a16="http://schemas.microsoft.com/office/drawing/2014/main" id="{2DF80ADB-FE5F-4ADA-A46A-1D0F49451506}"/>
              </a:ext>
            </a:extLst>
          </p:cNvPr>
          <p:cNvSpPr/>
          <p:nvPr/>
        </p:nvSpPr>
        <p:spPr>
          <a:xfrm>
            <a:off x="1906968" y="246177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Oval 27">
            <a:extLst>
              <a:ext uri="{FF2B5EF4-FFF2-40B4-BE49-F238E27FC236}">
                <a16:creationId xmlns:a16="http://schemas.microsoft.com/office/drawing/2014/main" id="{4A8075A3-7E32-4D68-B523-414C378A73A7}"/>
              </a:ext>
            </a:extLst>
          </p:cNvPr>
          <p:cNvSpPr/>
          <p:nvPr/>
        </p:nvSpPr>
        <p:spPr>
          <a:xfrm>
            <a:off x="2137929" y="246177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Oval 28">
            <a:extLst>
              <a:ext uri="{FF2B5EF4-FFF2-40B4-BE49-F238E27FC236}">
                <a16:creationId xmlns:a16="http://schemas.microsoft.com/office/drawing/2014/main" id="{9C64BA6C-7487-448A-B29C-FF0580C17FDB}"/>
              </a:ext>
            </a:extLst>
          </p:cNvPr>
          <p:cNvSpPr/>
          <p:nvPr/>
        </p:nvSpPr>
        <p:spPr>
          <a:xfrm>
            <a:off x="2368890" y="246177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Oval 29">
            <a:extLst>
              <a:ext uri="{FF2B5EF4-FFF2-40B4-BE49-F238E27FC236}">
                <a16:creationId xmlns:a16="http://schemas.microsoft.com/office/drawing/2014/main" id="{380DD1B6-F17D-4AA4-925C-40CF03D7A5E2}"/>
              </a:ext>
            </a:extLst>
          </p:cNvPr>
          <p:cNvSpPr/>
          <p:nvPr/>
        </p:nvSpPr>
        <p:spPr>
          <a:xfrm>
            <a:off x="2600830" y="246177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Oval 30">
            <a:extLst>
              <a:ext uri="{FF2B5EF4-FFF2-40B4-BE49-F238E27FC236}">
                <a16:creationId xmlns:a16="http://schemas.microsoft.com/office/drawing/2014/main" id="{5B325FC1-B90F-42B5-9AEC-A23147636574}"/>
              </a:ext>
            </a:extLst>
          </p:cNvPr>
          <p:cNvSpPr/>
          <p:nvPr/>
        </p:nvSpPr>
        <p:spPr>
          <a:xfrm>
            <a:off x="2832770" y="246177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Oval 31">
            <a:extLst>
              <a:ext uri="{FF2B5EF4-FFF2-40B4-BE49-F238E27FC236}">
                <a16:creationId xmlns:a16="http://schemas.microsoft.com/office/drawing/2014/main" id="{EFD5D519-E809-4384-98D4-0DEEA2C71C82}"/>
              </a:ext>
            </a:extLst>
          </p:cNvPr>
          <p:cNvSpPr/>
          <p:nvPr/>
        </p:nvSpPr>
        <p:spPr>
          <a:xfrm>
            <a:off x="3064710" y="246177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Oval 32">
            <a:extLst>
              <a:ext uri="{FF2B5EF4-FFF2-40B4-BE49-F238E27FC236}">
                <a16:creationId xmlns:a16="http://schemas.microsoft.com/office/drawing/2014/main" id="{FBE24EA4-9E81-4FCB-81C8-7F0F952B9DD3}"/>
              </a:ext>
            </a:extLst>
          </p:cNvPr>
          <p:cNvSpPr/>
          <p:nvPr/>
        </p:nvSpPr>
        <p:spPr>
          <a:xfrm>
            <a:off x="3296650" y="246177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Oval 33">
            <a:extLst>
              <a:ext uri="{FF2B5EF4-FFF2-40B4-BE49-F238E27FC236}">
                <a16:creationId xmlns:a16="http://schemas.microsoft.com/office/drawing/2014/main" id="{9B24A501-D26D-455A-9AB2-E489A10563DA}"/>
              </a:ext>
            </a:extLst>
          </p:cNvPr>
          <p:cNvSpPr/>
          <p:nvPr/>
        </p:nvSpPr>
        <p:spPr>
          <a:xfrm>
            <a:off x="3528590" y="246177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Oval 34">
            <a:extLst>
              <a:ext uri="{FF2B5EF4-FFF2-40B4-BE49-F238E27FC236}">
                <a16:creationId xmlns:a16="http://schemas.microsoft.com/office/drawing/2014/main" id="{3DB58578-7C91-47EB-88C8-319C5E3BC626}"/>
              </a:ext>
            </a:extLst>
          </p:cNvPr>
          <p:cNvSpPr/>
          <p:nvPr/>
        </p:nvSpPr>
        <p:spPr>
          <a:xfrm>
            <a:off x="3760530" y="246177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Oval 35">
            <a:extLst>
              <a:ext uri="{FF2B5EF4-FFF2-40B4-BE49-F238E27FC236}">
                <a16:creationId xmlns:a16="http://schemas.microsoft.com/office/drawing/2014/main" id="{D76C3A3B-7CE5-4AFB-A413-DF7F2C0AB547}"/>
              </a:ext>
            </a:extLst>
          </p:cNvPr>
          <p:cNvSpPr/>
          <p:nvPr/>
        </p:nvSpPr>
        <p:spPr>
          <a:xfrm>
            <a:off x="3992470" y="246177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Oval 36">
            <a:extLst>
              <a:ext uri="{FF2B5EF4-FFF2-40B4-BE49-F238E27FC236}">
                <a16:creationId xmlns:a16="http://schemas.microsoft.com/office/drawing/2014/main" id="{00AAF9FF-47EA-4ED3-9D8F-11212C375796}"/>
              </a:ext>
            </a:extLst>
          </p:cNvPr>
          <p:cNvSpPr/>
          <p:nvPr/>
        </p:nvSpPr>
        <p:spPr>
          <a:xfrm>
            <a:off x="1676007" y="267641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Oval 37">
            <a:extLst>
              <a:ext uri="{FF2B5EF4-FFF2-40B4-BE49-F238E27FC236}">
                <a16:creationId xmlns:a16="http://schemas.microsoft.com/office/drawing/2014/main" id="{AECADBE7-A8AD-4545-A3A8-BE8650873A1E}"/>
              </a:ext>
            </a:extLst>
          </p:cNvPr>
          <p:cNvSpPr/>
          <p:nvPr/>
        </p:nvSpPr>
        <p:spPr>
          <a:xfrm>
            <a:off x="1906968" y="267641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Oval 38">
            <a:extLst>
              <a:ext uri="{FF2B5EF4-FFF2-40B4-BE49-F238E27FC236}">
                <a16:creationId xmlns:a16="http://schemas.microsoft.com/office/drawing/2014/main" id="{C7630B71-438C-4D6A-AB12-10F554628190}"/>
              </a:ext>
            </a:extLst>
          </p:cNvPr>
          <p:cNvSpPr/>
          <p:nvPr/>
        </p:nvSpPr>
        <p:spPr>
          <a:xfrm>
            <a:off x="2137929" y="267641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Oval 39">
            <a:extLst>
              <a:ext uri="{FF2B5EF4-FFF2-40B4-BE49-F238E27FC236}">
                <a16:creationId xmlns:a16="http://schemas.microsoft.com/office/drawing/2014/main" id="{E642341D-55FF-4F47-AFFB-271375B6554F}"/>
              </a:ext>
            </a:extLst>
          </p:cNvPr>
          <p:cNvSpPr/>
          <p:nvPr/>
        </p:nvSpPr>
        <p:spPr>
          <a:xfrm>
            <a:off x="2368890" y="267641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Oval 40">
            <a:extLst>
              <a:ext uri="{FF2B5EF4-FFF2-40B4-BE49-F238E27FC236}">
                <a16:creationId xmlns:a16="http://schemas.microsoft.com/office/drawing/2014/main" id="{FD4EE99E-0788-45C0-9C6B-7839050EAAAF}"/>
              </a:ext>
            </a:extLst>
          </p:cNvPr>
          <p:cNvSpPr/>
          <p:nvPr/>
        </p:nvSpPr>
        <p:spPr>
          <a:xfrm>
            <a:off x="2600830" y="267641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Oval 41">
            <a:extLst>
              <a:ext uri="{FF2B5EF4-FFF2-40B4-BE49-F238E27FC236}">
                <a16:creationId xmlns:a16="http://schemas.microsoft.com/office/drawing/2014/main" id="{FF04DB66-61C6-422F-9A75-6130B049FD3D}"/>
              </a:ext>
            </a:extLst>
          </p:cNvPr>
          <p:cNvSpPr/>
          <p:nvPr/>
        </p:nvSpPr>
        <p:spPr>
          <a:xfrm>
            <a:off x="2832770" y="267641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Oval 42">
            <a:extLst>
              <a:ext uri="{FF2B5EF4-FFF2-40B4-BE49-F238E27FC236}">
                <a16:creationId xmlns:a16="http://schemas.microsoft.com/office/drawing/2014/main" id="{DC94EC82-BA68-4E6B-AA83-971D00BDE637}"/>
              </a:ext>
            </a:extLst>
          </p:cNvPr>
          <p:cNvSpPr/>
          <p:nvPr/>
        </p:nvSpPr>
        <p:spPr>
          <a:xfrm>
            <a:off x="3064710" y="267641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Oval 43">
            <a:extLst>
              <a:ext uri="{FF2B5EF4-FFF2-40B4-BE49-F238E27FC236}">
                <a16:creationId xmlns:a16="http://schemas.microsoft.com/office/drawing/2014/main" id="{94FAAF91-918C-465C-8D98-C543F44B23E3}"/>
              </a:ext>
            </a:extLst>
          </p:cNvPr>
          <p:cNvSpPr/>
          <p:nvPr/>
        </p:nvSpPr>
        <p:spPr>
          <a:xfrm>
            <a:off x="3296650" y="267641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 name="Oval 44">
            <a:extLst>
              <a:ext uri="{FF2B5EF4-FFF2-40B4-BE49-F238E27FC236}">
                <a16:creationId xmlns:a16="http://schemas.microsoft.com/office/drawing/2014/main" id="{0F83D3FE-6BDC-4F7D-B94C-B5038BA1C563}"/>
              </a:ext>
            </a:extLst>
          </p:cNvPr>
          <p:cNvSpPr/>
          <p:nvPr/>
        </p:nvSpPr>
        <p:spPr>
          <a:xfrm>
            <a:off x="3528590" y="267641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 name="Oval 45">
            <a:extLst>
              <a:ext uri="{FF2B5EF4-FFF2-40B4-BE49-F238E27FC236}">
                <a16:creationId xmlns:a16="http://schemas.microsoft.com/office/drawing/2014/main" id="{CD955CB4-EC44-46EE-AC3B-E886AE14AD78}"/>
              </a:ext>
            </a:extLst>
          </p:cNvPr>
          <p:cNvSpPr/>
          <p:nvPr/>
        </p:nvSpPr>
        <p:spPr>
          <a:xfrm>
            <a:off x="3760530" y="267641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Oval 46">
            <a:extLst>
              <a:ext uri="{FF2B5EF4-FFF2-40B4-BE49-F238E27FC236}">
                <a16:creationId xmlns:a16="http://schemas.microsoft.com/office/drawing/2014/main" id="{4D973C5F-234B-4997-B706-E3429D44EA51}"/>
              </a:ext>
            </a:extLst>
          </p:cNvPr>
          <p:cNvSpPr/>
          <p:nvPr/>
        </p:nvSpPr>
        <p:spPr>
          <a:xfrm>
            <a:off x="3992470" y="267641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Oval 47">
            <a:extLst>
              <a:ext uri="{FF2B5EF4-FFF2-40B4-BE49-F238E27FC236}">
                <a16:creationId xmlns:a16="http://schemas.microsoft.com/office/drawing/2014/main" id="{0DB59B56-AD18-4ED1-9FED-AFC8B7C8276B}"/>
              </a:ext>
            </a:extLst>
          </p:cNvPr>
          <p:cNvSpPr/>
          <p:nvPr/>
        </p:nvSpPr>
        <p:spPr>
          <a:xfrm>
            <a:off x="1676007" y="288085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Oval 48">
            <a:extLst>
              <a:ext uri="{FF2B5EF4-FFF2-40B4-BE49-F238E27FC236}">
                <a16:creationId xmlns:a16="http://schemas.microsoft.com/office/drawing/2014/main" id="{4BC4C97A-C95F-43BB-BA53-D92509E79992}"/>
              </a:ext>
            </a:extLst>
          </p:cNvPr>
          <p:cNvSpPr/>
          <p:nvPr/>
        </p:nvSpPr>
        <p:spPr>
          <a:xfrm>
            <a:off x="1906968" y="288085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0" name="Oval 49">
            <a:extLst>
              <a:ext uri="{FF2B5EF4-FFF2-40B4-BE49-F238E27FC236}">
                <a16:creationId xmlns:a16="http://schemas.microsoft.com/office/drawing/2014/main" id="{0D368189-AFB9-4F76-A511-AE8FE661EA2C}"/>
              </a:ext>
            </a:extLst>
          </p:cNvPr>
          <p:cNvSpPr/>
          <p:nvPr/>
        </p:nvSpPr>
        <p:spPr>
          <a:xfrm>
            <a:off x="2137929" y="288085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1" name="Oval 50">
            <a:extLst>
              <a:ext uri="{FF2B5EF4-FFF2-40B4-BE49-F238E27FC236}">
                <a16:creationId xmlns:a16="http://schemas.microsoft.com/office/drawing/2014/main" id="{1CEB2899-5D58-4027-B83A-5A22F0EFF93B}"/>
              </a:ext>
            </a:extLst>
          </p:cNvPr>
          <p:cNvSpPr/>
          <p:nvPr/>
        </p:nvSpPr>
        <p:spPr>
          <a:xfrm>
            <a:off x="2368890" y="288085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2" name="Oval 51">
            <a:extLst>
              <a:ext uri="{FF2B5EF4-FFF2-40B4-BE49-F238E27FC236}">
                <a16:creationId xmlns:a16="http://schemas.microsoft.com/office/drawing/2014/main" id="{BE9DBE64-535C-4E46-9CC3-7559C0D58C1B}"/>
              </a:ext>
            </a:extLst>
          </p:cNvPr>
          <p:cNvSpPr/>
          <p:nvPr/>
        </p:nvSpPr>
        <p:spPr>
          <a:xfrm>
            <a:off x="2600830" y="288085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3" name="Oval 52">
            <a:extLst>
              <a:ext uri="{FF2B5EF4-FFF2-40B4-BE49-F238E27FC236}">
                <a16:creationId xmlns:a16="http://schemas.microsoft.com/office/drawing/2014/main" id="{14B22726-F9A2-486C-A75D-B51FA610BDCC}"/>
              </a:ext>
            </a:extLst>
          </p:cNvPr>
          <p:cNvSpPr/>
          <p:nvPr/>
        </p:nvSpPr>
        <p:spPr>
          <a:xfrm>
            <a:off x="2832770" y="288085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4" name="Oval 53">
            <a:extLst>
              <a:ext uri="{FF2B5EF4-FFF2-40B4-BE49-F238E27FC236}">
                <a16:creationId xmlns:a16="http://schemas.microsoft.com/office/drawing/2014/main" id="{5485BE66-4792-4193-A2E6-7C8EF6A9FFC9}"/>
              </a:ext>
            </a:extLst>
          </p:cNvPr>
          <p:cNvSpPr/>
          <p:nvPr/>
        </p:nvSpPr>
        <p:spPr>
          <a:xfrm>
            <a:off x="3064710" y="288085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5" name="Oval 54">
            <a:extLst>
              <a:ext uri="{FF2B5EF4-FFF2-40B4-BE49-F238E27FC236}">
                <a16:creationId xmlns:a16="http://schemas.microsoft.com/office/drawing/2014/main" id="{2C79AC6A-1D95-41CD-A076-5797B7E574E2}"/>
              </a:ext>
            </a:extLst>
          </p:cNvPr>
          <p:cNvSpPr/>
          <p:nvPr/>
        </p:nvSpPr>
        <p:spPr>
          <a:xfrm>
            <a:off x="3296650" y="288085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6" name="Oval 55">
            <a:extLst>
              <a:ext uri="{FF2B5EF4-FFF2-40B4-BE49-F238E27FC236}">
                <a16:creationId xmlns:a16="http://schemas.microsoft.com/office/drawing/2014/main" id="{5A0D9386-B813-4D87-B2BA-EFCD0355F3DF}"/>
              </a:ext>
            </a:extLst>
          </p:cNvPr>
          <p:cNvSpPr/>
          <p:nvPr/>
        </p:nvSpPr>
        <p:spPr>
          <a:xfrm>
            <a:off x="3528590" y="288085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7" name="Oval 56">
            <a:extLst>
              <a:ext uri="{FF2B5EF4-FFF2-40B4-BE49-F238E27FC236}">
                <a16:creationId xmlns:a16="http://schemas.microsoft.com/office/drawing/2014/main" id="{4FB6E10E-C49B-4818-A2CD-6546C7768BB0}"/>
              </a:ext>
            </a:extLst>
          </p:cNvPr>
          <p:cNvSpPr/>
          <p:nvPr/>
        </p:nvSpPr>
        <p:spPr>
          <a:xfrm>
            <a:off x="3760530" y="288085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8" name="Oval 57">
            <a:extLst>
              <a:ext uri="{FF2B5EF4-FFF2-40B4-BE49-F238E27FC236}">
                <a16:creationId xmlns:a16="http://schemas.microsoft.com/office/drawing/2014/main" id="{15FCD604-4A77-4150-B136-B67083A64864}"/>
              </a:ext>
            </a:extLst>
          </p:cNvPr>
          <p:cNvSpPr/>
          <p:nvPr/>
        </p:nvSpPr>
        <p:spPr>
          <a:xfrm>
            <a:off x="3992470" y="288085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9" name="Oval 58">
            <a:extLst>
              <a:ext uri="{FF2B5EF4-FFF2-40B4-BE49-F238E27FC236}">
                <a16:creationId xmlns:a16="http://schemas.microsoft.com/office/drawing/2014/main" id="{A02E436C-1732-4DE7-A5D2-00009B333D64}"/>
              </a:ext>
            </a:extLst>
          </p:cNvPr>
          <p:cNvSpPr/>
          <p:nvPr/>
        </p:nvSpPr>
        <p:spPr>
          <a:xfrm>
            <a:off x="1676007" y="308528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0" name="Oval 59">
            <a:extLst>
              <a:ext uri="{FF2B5EF4-FFF2-40B4-BE49-F238E27FC236}">
                <a16:creationId xmlns:a16="http://schemas.microsoft.com/office/drawing/2014/main" id="{9970D239-93B5-43B5-97E7-38FFBB17C0F0}"/>
              </a:ext>
            </a:extLst>
          </p:cNvPr>
          <p:cNvSpPr/>
          <p:nvPr/>
        </p:nvSpPr>
        <p:spPr>
          <a:xfrm>
            <a:off x="1906968" y="308528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1" name="Oval 60">
            <a:extLst>
              <a:ext uri="{FF2B5EF4-FFF2-40B4-BE49-F238E27FC236}">
                <a16:creationId xmlns:a16="http://schemas.microsoft.com/office/drawing/2014/main" id="{7F6C5635-C6AF-4786-9F44-D1BAADEB0D3C}"/>
              </a:ext>
            </a:extLst>
          </p:cNvPr>
          <p:cNvSpPr/>
          <p:nvPr/>
        </p:nvSpPr>
        <p:spPr>
          <a:xfrm>
            <a:off x="2137929" y="308528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2" name="Oval 61">
            <a:extLst>
              <a:ext uri="{FF2B5EF4-FFF2-40B4-BE49-F238E27FC236}">
                <a16:creationId xmlns:a16="http://schemas.microsoft.com/office/drawing/2014/main" id="{AF1EB08F-E3F1-4599-9D31-0444ED8D82E5}"/>
              </a:ext>
            </a:extLst>
          </p:cNvPr>
          <p:cNvSpPr/>
          <p:nvPr/>
        </p:nvSpPr>
        <p:spPr>
          <a:xfrm>
            <a:off x="2368890" y="308528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3" name="Oval 62">
            <a:extLst>
              <a:ext uri="{FF2B5EF4-FFF2-40B4-BE49-F238E27FC236}">
                <a16:creationId xmlns:a16="http://schemas.microsoft.com/office/drawing/2014/main" id="{39358EAF-E650-4E48-9907-FF456E06C082}"/>
              </a:ext>
            </a:extLst>
          </p:cNvPr>
          <p:cNvSpPr/>
          <p:nvPr/>
        </p:nvSpPr>
        <p:spPr>
          <a:xfrm>
            <a:off x="2600830" y="308528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4" name="Oval 63">
            <a:extLst>
              <a:ext uri="{FF2B5EF4-FFF2-40B4-BE49-F238E27FC236}">
                <a16:creationId xmlns:a16="http://schemas.microsoft.com/office/drawing/2014/main" id="{EC05E339-7B88-4805-8EA2-1AEBDA7CD9DF}"/>
              </a:ext>
            </a:extLst>
          </p:cNvPr>
          <p:cNvSpPr/>
          <p:nvPr/>
        </p:nvSpPr>
        <p:spPr>
          <a:xfrm>
            <a:off x="2832770" y="308528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5" name="Oval 64">
            <a:extLst>
              <a:ext uri="{FF2B5EF4-FFF2-40B4-BE49-F238E27FC236}">
                <a16:creationId xmlns:a16="http://schemas.microsoft.com/office/drawing/2014/main" id="{DBA46671-AD13-47D6-BF6E-BD057F1B3DD7}"/>
              </a:ext>
            </a:extLst>
          </p:cNvPr>
          <p:cNvSpPr/>
          <p:nvPr/>
        </p:nvSpPr>
        <p:spPr>
          <a:xfrm>
            <a:off x="3064710" y="308528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6" name="Oval 65">
            <a:extLst>
              <a:ext uri="{FF2B5EF4-FFF2-40B4-BE49-F238E27FC236}">
                <a16:creationId xmlns:a16="http://schemas.microsoft.com/office/drawing/2014/main" id="{AF4AFB20-C013-43D5-BB1C-8DA2D936ED47}"/>
              </a:ext>
            </a:extLst>
          </p:cNvPr>
          <p:cNvSpPr/>
          <p:nvPr/>
        </p:nvSpPr>
        <p:spPr>
          <a:xfrm>
            <a:off x="3296650" y="308528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7" name="Oval 66">
            <a:extLst>
              <a:ext uri="{FF2B5EF4-FFF2-40B4-BE49-F238E27FC236}">
                <a16:creationId xmlns:a16="http://schemas.microsoft.com/office/drawing/2014/main" id="{99FF7F1B-FA72-4C9F-9B00-2B42F4EAE7F2}"/>
              </a:ext>
            </a:extLst>
          </p:cNvPr>
          <p:cNvSpPr/>
          <p:nvPr/>
        </p:nvSpPr>
        <p:spPr>
          <a:xfrm>
            <a:off x="3528590" y="308528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8" name="Oval 67">
            <a:extLst>
              <a:ext uri="{FF2B5EF4-FFF2-40B4-BE49-F238E27FC236}">
                <a16:creationId xmlns:a16="http://schemas.microsoft.com/office/drawing/2014/main" id="{82538E33-4DE9-4F88-B75D-2FEA71AE7C4B}"/>
              </a:ext>
            </a:extLst>
          </p:cNvPr>
          <p:cNvSpPr/>
          <p:nvPr/>
        </p:nvSpPr>
        <p:spPr>
          <a:xfrm>
            <a:off x="3760530" y="308528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9" name="Oval 68">
            <a:extLst>
              <a:ext uri="{FF2B5EF4-FFF2-40B4-BE49-F238E27FC236}">
                <a16:creationId xmlns:a16="http://schemas.microsoft.com/office/drawing/2014/main" id="{36D70D65-199B-40F5-8C8F-F619A2BF9D71}"/>
              </a:ext>
            </a:extLst>
          </p:cNvPr>
          <p:cNvSpPr/>
          <p:nvPr/>
        </p:nvSpPr>
        <p:spPr>
          <a:xfrm>
            <a:off x="3992470" y="308528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0" name="Oval 69">
            <a:extLst>
              <a:ext uri="{FF2B5EF4-FFF2-40B4-BE49-F238E27FC236}">
                <a16:creationId xmlns:a16="http://schemas.microsoft.com/office/drawing/2014/main" id="{5B356672-E8EE-44AC-A6B4-55CF7DB7E9C6}"/>
              </a:ext>
            </a:extLst>
          </p:cNvPr>
          <p:cNvSpPr/>
          <p:nvPr/>
        </p:nvSpPr>
        <p:spPr>
          <a:xfrm>
            <a:off x="1676007" y="328972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1" name="Oval 70">
            <a:extLst>
              <a:ext uri="{FF2B5EF4-FFF2-40B4-BE49-F238E27FC236}">
                <a16:creationId xmlns:a16="http://schemas.microsoft.com/office/drawing/2014/main" id="{36C7B0EA-C537-43BA-9395-2BE7A8F27136}"/>
              </a:ext>
            </a:extLst>
          </p:cNvPr>
          <p:cNvSpPr/>
          <p:nvPr/>
        </p:nvSpPr>
        <p:spPr>
          <a:xfrm>
            <a:off x="1906968" y="328972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2" name="Oval 71">
            <a:extLst>
              <a:ext uri="{FF2B5EF4-FFF2-40B4-BE49-F238E27FC236}">
                <a16:creationId xmlns:a16="http://schemas.microsoft.com/office/drawing/2014/main" id="{AAF91CF5-DEE7-4A74-80AF-5C932167ACDF}"/>
              </a:ext>
            </a:extLst>
          </p:cNvPr>
          <p:cNvSpPr/>
          <p:nvPr/>
        </p:nvSpPr>
        <p:spPr>
          <a:xfrm>
            <a:off x="2137929" y="328972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3" name="Oval 72">
            <a:extLst>
              <a:ext uri="{FF2B5EF4-FFF2-40B4-BE49-F238E27FC236}">
                <a16:creationId xmlns:a16="http://schemas.microsoft.com/office/drawing/2014/main" id="{529709EC-3A31-4A51-94A3-F93DFD530D5C}"/>
              </a:ext>
            </a:extLst>
          </p:cNvPr>
          <p:cNvSpPr/>
          <p:nvPr/>
        </p:nvSpPr>
        <p:spPr>
          <a:xfrm>
            <a:off x="2368890" y="328972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4" name="Oval 73">
            <a:extLst>
              <a:ext uri="{FF2B5EF4-FFF2-40B4-BE49-F238E27FC236}">
                <a16:creationId xmlns:a16="http://schemas.microsoft.com/office/drawing/2014/main" id="{2436ABC1-933C-40F3-916E-DF7A046A8974}"/>
              </a:ext>
            </a:extLst>
          </p:cNvPr>
          <p:cNvSpPr/>
          <p:nvPr/>
        </p:nvSpPr>
        <p:spPr>
          <a:xfrm>
            <a:off x="2600830" y="328972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5" name="Oval 74">
            <a:extLst>
              <a:ext uri="{FF2B5EF4-FFF2-40B4-BE49-F238E27FC236}">
                <a16:creationId xmlns:a16="http://schemas.microsoft.com/office/drawing/2014/main" id="{0B6B6F42-23F5-44CD-8B65-83C8DC5DA4C9}"/>
              </a:ext>
            </a:extLst>
          </p:cNvPr>
          <p:cNvSpPr/>
          <p:nvPr/>
        </p:nvSpPr>
        <p:spPr>
          <a:xfrm>
            <a:off x="2832770" y="328972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6" name="Oval 75">
            <a:extLst>
              <a:ext uri="{FF2B5EF4-FFF2-40B4-BE49-F238E27FC236}">
                <a16:creationId xmlns:a16="http://schemas.microsoft.com/office/drawing/2014/main" id="{319A8A5D-EBAE-4EA7-8B38-1987100581AA}"/>
              </a:ext>
            </a:extLst>
          </p:cNvPr>
          <p:cNvSpPr/>
          <p:nvPr/>
        </p:nvSpPr>
        <p:spPr>
          <a:xfrm>
            <a:off x="3064710" y="328972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7" name="Oval 76">
            <a:extLst>
              <a:ext uri="{FF2B5EF4-FFF2-40B4-BE49-F238E27FC236}">
                <a16:creationId xmlns:a16="http://schemas.microsoft.com/office/drawing/2014/main" id="{ACF296A9-1036-4DAC-80CB-B10978802D2B}"/>
              </a:ext>
            </a:extLst>
          </p:cNvPr>
          <p:cNvSpPr/>
          <p:nvPr/>
        </p:nvSpPr>
        <p:spPr>
          <a:xfrm>
            <a:off x="3296650" y="328972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8" name="Oval 77">
            <a:extLst>
              <a:ext uri="{FF2B5EF4-FFF2-40B4-BE49-F238E27FC236}">
                <a16:creationId xmlns:a16="http://schemas.microsoft.com/office/drawing/2014/main" id="{5C9F86F5-94BF-43D0-AE58-68839442EF47}"/>
              </a:ext>
            </a:extLst>
          </p:cNvPr>
          <p:cNvSpPr/>
          <p:nvPr/>
        </p:nvSpPr>
        <p:spPr>
          <a:xfrm>
            <a:off x="3528590" y="328972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9" name="Oval 78">
            <a:extLst>
              <a:ext uri="{FF2B5EF4-FFF2-40B4-BE49-F238E27FC236}">
                <a16:creationId xmlns:a16="http://schemas.microsoft.com/office/drawing/2014/main" id="{DDC21A54-D48F-4B79-9435-04B34945510F}"/>
              </a:ext>
            </a:extLst>
          </p:cNvPr>
          <p:cNvSpPr/>
          <p:nvPr/>
        </p:nvSpPr>
        <p:spPr>
          <a:xfrm>
            <a:off x="3760530" y="328972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0" name="Oval 79">
            <a:extLst>
              <a:ext uri="{FF2B5EF4-FFF2-40B4-BE49-F238E27FC236}">
                <a16:creationId xmlns:a16="http://schemas.microsoft.com/office/drawing/2014/main" id="{9C044B41-7954-4A68-8241-E93252D2BE62}"/>
              </a:ext>
            </a:extLst>
          </p:cNvPr>
          <p:cNvSpPr/>
          <p:nvPr/>
        </p:nvSpPr>
        <p:spPr>
          <a:xfrm>
            <a:off x="3992470" y="3289721"/>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2" name="Oval 91">
            <a:extLst>
              <a:ext uri="{FF2B5EF4-FFF2-40B4-BE49-F238E27FC236}">
                <a16:creationId xmlns:a16="http://schemas.microsoft.com/office/drawing/2014/main" id="{1CC432B5-4F36-4D73-B102-F0E43E10FF1C}"/>
              </a:ext>
            </a:extLst>
          </p:cNvPr>
          <p:cNvSpPr/>
          <p:nvPr/>
        </p:nvSpPr>
        <p:spPr>
          <a:xfrm>
            <a:off x="1676007" y="3488658"/>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3" name="Oval 92">
            <a:extLst>
              <a:ext uri="{FF2B5EF4-FFF2-40B4-BE49-F238E27FC236}">
                <a16:creationId xmlns:a16="http://schemas.microsoft.com/office/drawing/2014/main" id="{9D105640-DA6E-4DB7-8F23-EC5C582A1E2B}"/>
              </a:ext>
            </a:extLst>
          </p:cNvPr>
          <p:cNvSpPr/>
          <p:nvPr/>
        </p:nvSpPr>
        <p:spPr>
          <a:xfrm>
            <a:off x="1906968" y="3488658"/>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4" name="Oval 93">
            <a:extLst>
              <a:ext uri="{FF2B5EF4-FFF2-40B4-BE49-F238E27FC236}">
                <a16:creationId xmlns:a16="http://schemas.microsoft.com/office/drawing/2014/main" id="{4445DCF7-0856-4710-8F2B-E161798E7763}"/>
              </a:ext>
            </a:extLst>
          </p:cNvPr>
          <p:cNvSpPr/>
          <p:nvPr/>
        </p:nvSpPr>
        <p:spPr>
          <a:xfrm>
            <a:off x="2137929" y="3488658"/>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5" name="Oval 94">
            <a:extLst>
              <a:ext uri="{FF2B5EF4-FFF2-40B4-BE49-F238E27FC236}">
                <a16:creationId xmlns:a16="http://schemas.microsoft.com/office/drawing/2014/main" id="{033022B5-F6EA-4676-B04D-9A5656E95510}"/>
              </a:ext>
            </a:extLst>
          </p:cNvPr>
          <p:cNvSpPr/>
          <p:nvPr/>
        </p:nvSpPr>
        <p:spPr>
          <a:xfrm>
            <a:off x="2368890" y="3488658"/>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6" name="Oval 95">
            <a:extLst>
              <a:ext uri="{FF2B5EF4-FFF2-40B4-BE49-F238E27FC236}">
                <a16:creationId xmlns:a16="http://schemas.microsoft.com/office/drawing/2014/main" id="{03217362-DD63-4922-B122-DD034CE7389C}"/>
              </a:ext>
            </a:extLst>
          </p:cNvPr>
          <p:cNvSpPr/>
          <p:nvPr/>
        </p:nvSpPr>
        <p:spPr>
          <a:xfrm>
            <a:off x="2600830" y="3488658"/>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7" name="Oval 96">
            <a:extLst>
              <a:ext uri="{FF2B5EF4-FFF2-40B4-BE49-F238E27FC236}">
                <a16:creationId xmlns:a16="http://schemas.microsoft.com/office/drawing/2014/main" id="{44D093A0-78D5-4CDF-B280-3A38AF12210F}"/>
              </a:ext>
            </a:extLst>
          </p:cNvPr>
          <p:cNvSpPr/>
          <p:nvPr/>
        </p:nvSpPr>
        <p:spPr>
          <a:xfrm>
            <a:off x="2832770" y="3488658"/>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8" name="Oval 97">
            <a:extLst>
              <a:ext uri="{FF2B5EF4-FFF2-40B4-BE49-F238E27FC236}">
                <a16:creationId xmlns:a16="http://schemas.microsoft.com/office/drawing/2014/main" id="{1FE0FED1-0642-4543-9D51-FE9D0C4E0C7C}"/>
              </a:ext>
            </a:extLst>
          </p:cNvPr>
          <p:cNvSpPr/>
          <p:nvPr/>
        </p:nvSpPr>
        <p:spPr>
          <a:xfrm>
            <a:off x="3064710" y="3488658"/>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9" name="Oval 98">
            <a:extLst>
              <a:ext uri="{FF2B5EF4-FFF2-40B4-BE49-F238E27FC236}">
                <a16:creationId xmlns:a16="http://schemas.microsoft.com/office/drawing/2014/main" id="{A5B6E800-1B23-4A2A-8722-0B25CDC10D2B}"/>
              </a:ext>
            </a:extLst>
          </p:cNvPr>
          <p:cNvSpPr/>
          <p:nvPr/>
        </p:nvSpPr>
        <p:spPr>
          <a:xfrm>
            <a:off x="3296650" y="3488658"/>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0" name="Oval 99">
            <a:extLst>
              <a:ext uri="{FF2B5EF4-FFF2-40B4-BE49-F238E27FC236}">
                <a16:creationId xmlns:a16="http://schemas.microsoft.com/office/drawing/2014/main" id="{6701932B-4B13-455C-B2AC-033A6FB01CD6}"/>
              </a:ext>
            </a:extLst>
          </p:cNvPr>
          <p:cNvSpPr/>
          <p:nvPr/>
        </p:nvSpPr>
        <p:spPr>
          <a:xfrm>
            <a:off x="3528590" y="3488658"/>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1" name="Oval 100">
            <a:extLst>
              <a:ext uri="{FF2B5EF4-FFF2-40B4-BE49-F238E27FC236}">
                <a16:creationId xmlns:a16="http://schemas.microsoft.com/office/drawing/2014/main" id="{E66F5B2D-CDF2-408C-B694-86444DEB5575}"/>
              </a:ext>
            </a:extLst>
          </p:cNvPr>
          <p:cNvSpPr/>
          <p:nvPr/>
        </p:nvSpPr>
        <p:spPr>
          <a:xfrm>
            <a:off x="3760530" y="3488658"/>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2" name="Oval 101">
            <a:extLst>
              <a:ext uri="{FF2B5EF4-FFF2-40B4-BE49-F238E27FC236}">
                <a16:creationId xmlns:a16="http://schemas.microsoft.com/office/drawing/2014/main" id="{631A6AAA-E373-4DE7-A0F8-55BBD30E9533}"/>
              </a:ext>
            </a:extLst>
          </p:cNvPr>
          <p:cNvSpPr/>
          <p:nvPr/>
        </p:nvSpPr>
        <p:spPr>
          <a:xfrm>
            <a:off x="3992470" y="3488658"/>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3" name="Oval 102">
            <a:extLst>
              <a:ext uri="{FF2B5EF4-FFF2-40B4-BE49-F238E27FC236}">
                <a16:creationId xmlns:a16="http://schemas.microsoft.com/office/drawing/2014/main" id="{8C9AD370-CAE1-4AD2-A415-4EB01178FAE6}"/>
              </a:ext>
            </a:extLst>
          </p:cNvPr>
          <p:cNvSpPr/>
          <p:nvPr/>
        </p:nvSpPr>
        <p:spPr>
          <a:xfrm>
            <a:off x="1676007" y="368759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4" name="Oval 103">
            <a:extLst>
              <a:ext uri="{FF2B5EF4-FFF2-40B4-BE49-F238E27FC236}">
                <a16:creationId xmlns:a16="http://schemas.microsoft.com/office/drawing/2014/main" id="{063E4443-1BD3-464A-8B32-4D06A821D8B3}"/>
              </a:ext>
            </a:extLst>
          </p:cNvPr>
          <p:cNvSpPr/>
          <p:nvPr/>
        </p:nvSpPr>
        <p:spPr>
          <a:xfrm>
            <a:off x="1906968" y="368759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5" name="Oval 104">
            <a:extLst>
              <a:ext uri="{FF2B5EF4-FFF2-40B4-BE49-F238E27FC236}">
                <a16:creationId xmlns:a16="http://schemas.microsoft.com/office/drawing/2014/main" id="{ABD73AB5-DBB1-43E7-B872-6F8EFD04AEB0}"/>
              </a:ext>
            </a:extLst>
          </p:cNvPr>
          <p:cNvSpPr/>
          <p:nvPr/>
        </p:nvSpPr>
        <p:spPr>
          <a:xfrm>
            <a:off x="2137929" y="368759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6" name="Oval 105">
            <a:extLst>
              <a:ext uri="{FF2B5EF4-FFF2-40B4-BE49-F238E27FC236}">
                <a16:creationId xmlns:a16="http://schemas.microsoft.com/office/drawing/2014/main" id="{EC6D5106-E58B-4BFF-8BEF-372998233113}"/>
              </a:ext>
            </a:extLst>
          </p:cNvPr>
          <p:cNvSpPr/>
          <p:nvPr/>
        </p:nvSpPr>
        <p:spPr>
          <a:xfrm>
            <a:off x="2368890" y="368759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7" name="Oval 106">
            <a:extLst>
              <a:ext uri="{FF2B5EF4-FFF2-40B4-BE49-F238E27FC236}">
                <a16:creationId xmlns:a16="http://schemas.microsoft.com/office/drawing/2014/main" id="{9687D82D-7418-49AB-8A9B-2FDC5C7128F1}"/>
              </a:ext>
            </a:extLst>
          </p:cNvPr>
          <p:cNvSpPr/>
          <p:nvPr/>
        </p:nvSpPr>
        <p:spPr>
          <a:xfrm>
            <a:off x="2600830" y="368759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8" name="Oval 107">
            <a:extLst>
              <a:ext uri="{FF2B5EF4-FFF2-40B4-BE49-F238E27FC236}">
                <a16:creationId xmlns:a16="http://schemas.microsoft.com/office/drawing/2014/main" id="{D7176063-901E-4CBB-B945-21873B6805C4}"/>
              </a:ext>
            </a:extLst>
          </p:cNvPr>
          <p:cNvSpPr/>
          <p:nvPr/>
        </p:nvSpPr>
        <p:spPr>
          <a:xfrm>
            <a:off x="2832770" y="368759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9" name="Oval 108">
            <a:extLst>
              <a:ext uri="{FF2B5EF4-FFF2-40B4-BE49-F238E27FC236}">
                <a16:creationId xmlns:a16="http://schemas.microsoft.com/office/drawing/2014/main" id="{A8E734F2-81E9-4735-B43C-C9DC07BD94DE}"/>
              </a:ext>
            </a:extLst>
          </p:cNvPr>
          <p:cNvSpPr/>
          <p:nvPr/>
        </p:nvSpPr>
        <p:spPr>
          <a:xfrm>
            <a:off x="3064710" y="368759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0" name="Oval 109">
            <a:extLst>
              <a:ext uri="{FF2B5EF4-FFF2-40B4-BE49-F238E27FC236}">
                <a16:creationId xmlns:a16="http://schemas.microsoft.com/office/drawing/2014/main" id="{5EFC9D34-44DF-4912-942F-FBC45E93EE8F}"/>
              </a:ext>
            </a:extLst>
          </p:cNvPr>
          <p:cNvSpPr/>
          <p:nvPr/>
        </p:nvSpPr>
        <p:spPr>
          <a:xfrm>
            <a:off x="3296650" y="368759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1" name="Oval 110">
            <a:extLst>
              <a:ext uri="{FF2B5EF4-FFF2-40B4-BE49-F238E27FC236}">
                <a16:creationId xmlns:a16="http://schemas.microsoft.com/office/drawing/2014/main" id="{A478FBB0-135F-41ED-9E61-3A5C852AFAB4}"/>
              </a:ext>
            </a:extLst>
          </p:cNvPr>
          <p:cNvSpPr/>
          <p:nvPr/>
        </p:nvSpPr>
        <p:spPr>
          <a:xfrm>
            <a:off x="3528590" y="368759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2" name="Oval 111">
            <a:extLst>
              <a:ext uri="{FF2B5EF4-FFF2-40B4-BE49-F238E27FC236}">
                <a16:creationId xmlns:a16="http://schemas.microsoft.com/office/drawing/2014/main" id="{E0F97251-5D37-4CE2-8D8D-AE0CA23E4EF9}"/>
              </a:ext>
            </a:extLst>
          </p:cNvPr>
          <p:cNvSpPr/>
          <p:nvPr/>
        </p:nvSpPr>
        <p:spPr>
          <a:xfrm>
            <a:off x="3760530" y="368759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3" name="Oval 112">
            <a:extLst>
              <a:ext uri="{FF2B5EF4-FFF2-40B4-BE49-F238E27FC236}">
                <a16:creationId xmlns:a16="http://schemas.microsoft.com/office/drawing/2014/main" id="{49C3FB9D-1356-4804-B092-CBC726AB8D01}"/>
              </a:ext>
            </a:extLst>
          </p:cNvPr>
          <p:cNvSpPr/>
          <p:nvPr/>
        </p:nvSpPr>
        <p:spPr>
          <a:xfrm>
            <a:off x="3992470" y="3687595"/>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4" name="Rectangle: Rounded Corners 113">
            <a:extLst>
              <a:ext uri="{FF2B5EF4-FFF2-40B4-BE49-F238E27FC236}">
                <a16:creationId xmlns:a16="http://schemas.microsoft.com/office/drawing/2014/main" id="{FB7ED01D-1466-4E30-93E4-A1FF7C26E819}"/>
              </a:ext>
            </a:extLst>
          </p:cNvPr>
          <p:cNvSpPr/>
          <p:nvPr/>
        </p:nvSpPr>
        <p:spPr>
          <a:xfrm>
            <a:off x="6424627" y="2239490"/>
            <a:ext cx="1773632" cy="1502778"/>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endParaRPr lang="es-MX" dirty="0"/>
          </a:p>
          <a:p>
            <a:endParaRPr lang="es-MX" dirty="0"/>
          </a:p>
          <a:p>
            <a:endParaRPr lang="es-MX" dirty="0"/>
          </a:p>
          <a:p>
            <a:r>
              <a:rPr lang="es-MX" dirty="0"/>
              <a:t>Muestra</a:t>
            </a:r>
            <a:br>
              <a:rPr lang="es-MX" dirty="0"/>
            </a:br>
            <a:br>
              <a:rPr lang="es-MX" dirty="0"/>
            </a:br>
            <a:br>
              <a:rPr lang="es-MX" dirty="0"/>
            </a:br>
            <a:br>
              <a:rPr lang="es-MX" dirty="0"/>
            </a:br>
            <a:br>
              <a:rPr lang="es-MX" dirty="0"/>
            </a:br>
            <a:br>
              <a:rPr lang="es-MX" dirty="0"/>
            </a:br>
            <a:br>
              <a:rPr lang="es-MX" dirty="0"/>
            </a:br>
            <a:endParaRPr lang="es-ES" dirty="0"/>
          </a:p>
        </p:txBody>
      </p:sp>
      <p:sp>
        <p:nvSpPr>
          <p:cNvPr id="115" name="Oval 114">
            <a:extLst>
              <a:ext uri="{FF2B5EF4-FFF2-40B4-BE49-F238E27FC236}">
                <a16:creationId xmlns:a16="http://schemas.microsoft.com/office/drawing/2014/main" id="{399C9058-E849-4491-B222-7AEC96DDAC58}"/>
              </a:ext>
            </a:extLst>
          </p:cNvPr>
          <p:cNvSpPr/>
          <p:nvPr/>
        </p:nvSpPr>
        <p:spPr>
          <a:xfrm>
            <a:off x="6740649" y="267641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6" name="Oval 115">
            <a:extLst>
              <a:ext uri="{FF2B5EF4-FFF2-40B4-BE49-F238E27FC236}">
                <a16:creationId xmlns:a16="http://schemas.microsoft.com/office/drawing/2014/main" id="{9D42E75A-2759-4414-AB0C-495E227E976B}"/>
              </a:ext>
            </a:extLst>
          </p:cNvPr>
          <p:cNvSpPr/>
          <p:nvPr/>
        </p:nvSpPr>
        <p:spPr>
          <a:xfrm>
            <a:off x="6971610" y="267641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7" name="Oval 116">
            <a:extLst>
              <a:ext uri="{FF2B5EF4-FFF2-40B4-BE49-F238E27FC236}">
                <a16:creationId xmlns:a16="http://schemas.microsoft.com/office/drawing/2014/main" id="{518B6CC3-8BA7-4469-BF5B-CD015238C1B2}"/>
              </a:ext>
            </a:extLst>
          </p:cNvPr>
          <p:cNvSpPr/>
          <p:nvPr/>
        </p:nvSpPr>
        <p:spPr>
          <a:xfrm>
            <a:off x="7202571" y="267641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8" name="Oval 117">
            <a:extLst>
              <a:ext uri="{FF2B5EF4-FFF2-40B4-BE49-F238E27FC236}">
                <a16:creationId xmlns:a16="http://schemas.microsoft.com/office/drawing/2014/main" id="{8E44D27E-0048-4531-ABC0-4D0DF644FBD0}"/>
              </a:ext>
            </a:extLst>
          </p:cNvPr>
          <p:cNvSpPr/>
          <p:nvPr/>
        </p:nvSpPr>
        <p:spPr>
          <a:xfrm>
            <a:off x="7433532" y="267641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9" name="Oval 118">
            <a:extLst>
              <a:ext uri="{FF2B5EF4-FFF2-40B4-BE49-F238E27FC236}">
                <a16:creationId xmlns:a16="http://schemas.microsoft.com/office/drawing/2014/main" id="{63EDE7A0-DD66-49B0-9B12-D3ABF8544561}"/>
              </a:ext>
            </a:extLst>
          </p:cNvPr>
          <p:cNvSpPr/>
          <p:nvPr/>
        </p:nvSpPr>
        <p:spPr>
          <a:xfrm>
            <a:off x="7665472" y="2676416"/>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0" name="Oval 119">
            <a:extLst>
              <a:ext uri="{FF2B5EF4-FFF2-40B4-BE49-F238E27FC236}">
                <a16:creationId xmlns:a16="http://schemas.microsoft.com/office/drawing/2014/main" id="{984F4D02-9B04-4143-BB11-B3B8C598E577}"/>
              </a:ext>
            </a:extLst>
          </p:cNvPr>
          <p:cNvSpPr/>
          <p:nvPr/>
        </p:nvSpPr>
        <p:spPr>
          <a:xfrm>
            <a:off x="6744782" y="2927069"/>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1" name="Oval 120">
            <a:extLst>
              <a:ext uri="{FF2B5EF4-FFF2-40B4-BE49-F238E27FC236}">
                <a16:creationId xmlns:a16="http://schemas.microsoft.com/office/drawing/2014/main" id="{15FD7CF2-59DA-4E3B-BAE1-D3457805337E}"/>
              </a:ext>
            </a:extLst>
          </p:cNvPr>
          <p:cNvSpPr/>
          <p:nvPr/>
        </p:nvSpPr>
        <p:spPr>
          <a:xfrm>
            <a:off x="6975743" y="2927069"/>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2" name="Oval 121">
            <a:extLst>
              <a:ext uri="{FF2B5EF4-FFF2-40B4-BE49-F238E27FC236}">
                <a16:creationId xmlns:a16="http://schemas.microsoft.com/office/drawing/2014/main" id="{DFCB28F7-AFF1-450D-996F-DBA74B35407E}"/>
              </a:ext>
            </a:extLst>
          </p:cNvPr>
          <p:cNvSpPr/>
          <p:nvPr/>
        </p:nvSpPr>
        <p:spPr>
          <a:xfrm>
            <a:off x="7206704" y="2927069"/>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3" name="Oval 122">
            <a:extLst>
              <a:ext uri="{FF2B5EF4-FFF2-40B4-BE49-F238E27FC236}">
                <a16:creationId xmlns:a16="http://schemas.microsoft.com/office/drawing/2014/main" id="{97638A0B-FEBB-4D20-8FF6-344D7BD6ABAF}"/>
              </a:ext>
            </a:extLst>
          </p:cNvPr>
          <p:cNvSpPr/>
          <p:nvPr/>
        </p:nvSpPr>
        <p:spPr>
          <a:xfrm>
            <a:off x="7437665" y="2927069"/>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4" name="Oval 123">
            <a:extLst>
              <a:ext uri="{FF2B5EF4-FFF2-40B4-BE49-F238E27FC236}">
                <a16:creationId xmlns:a16="http://schemas.microsoft.com/office/drawing/2014/main" id="{63DFE4A0-984E-4FC9-9B9B-268A3B41FB50}"/>
              </a:ext>
            </a:extLst>
          </p:cNvPr>
          <p:cNvSpPr/>
          <p:nvPr/>
        </p:nvSpPr>
        <p:spPr>
          <a:xfrm>
            <a:off x="7669605" y="2927069"/>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5" name="Oval 124">
            <a:extLst>
              <a:ext uri="{FF2B5EF4-FFF2-40B4-BE49-F238E27FC236}">
                <a16:creationId xmlns:a16="http://schemas.microsoft.com/office/drawing/2014/main" id="{D72959DA-B194-469E-AFEB-560569473301}"/>
              </a:ext>
            </a:extLst>
          </p:cNvPr>
          <p:cNvSpPr/>
          <p:nvPr/>
        </p:nvSpPr>
        <p:spPr>
          <a:xfrm>
            <a:off x="6740649" y="318350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6" name="Oval 125">
            <a:extLst>
              <a:ext uri="{FF2B5EF4-FFF2-40B4-BE49-F238E27FC236}">
                <a16:creationId xmlns:a16="http://schemas.microsoft.com/office/drawing/2014/main" id="{D0270FA4-D5AA-462F-A468-EFDDE5DB0B1E}"/>
              </a:ext>
            </a:extLst>
          </p:cNvPr>
          <p:cNvSpPr/>
          <p:nvPr/>
        </p:nvSpPr>
        <p:spPr>
          <a:xfrm>
            <a:off x="6971610" y="318350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7" name="Oval 126">
            <a:extLst>
              <a:ext uri="{FF2B5EF4-FFF2-40B4-BE49-F238E27FC236}">
                <a16:creationId xmlns:a16="http://schemas.microsoft.com/office/drawing/2014/main" id="{C310FEC4-0ADA-4D6B-90BB-CD2241CBDF02}"/>
              </a:ext>
            </a:extLst>
          </p:cNvPr>
          <p:cNvSpPr/>
          <p:nvPr/>
        </p:nvSpPr>
        <p:spPr>
          <a:xfrm>
            <a:off x="7202571" y="318350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8" name="Oval 127">
            <a:extLst>
              <a:ext uri="{FF2B5EF4-FFF2-40B4-BE49-F238E27FC236}">
                <a16:creationId xmlns:a16="http://schemas.microsoft.com/office/drawing/2014/main" id="{6CCE3480-437A-48F1-B0DC-343AB0D26865}"/>
              </a:ext>
            </a:extLst>
          </p:cNvPr>
          <p:cNvSpPr/>
          <p:nvPr/>
        </p:nvSpPr>
        <p:spPr>
          <a:xfrm>
            <a:off x="7433532" y="318350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9" name="Oval 128">
            <a:extLst>
              <a:ext uri="{FF2B5EF4-FFF2-40B4-BE49-F238E27FC236}">
                <a16:creationId xmlns:a16="http://schemas.microsoft.com/office/drawing/2014/main" id="{FE8F5B8A-A5AF-4A34-9B7B-142BFDC2A0B4}"/>
              </a:ext>
            </a:extLst>
          </p:cNvPr>
          <p:cNvSpPr/>
          <p:nvPr/>
        </p:nvSpPr>
        <p:spPr>
          <a:xfrm>
            <a:off x="7665472" y="3183500"/>
            <a:ext cx="148856" cy="140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Arrow: Right 6">
            <a:extLst>
              <a:ext uri="{FF2B5EF4-FFF2-40B4-BE49-F238E27FC236}">
                <a16:creationId xmlns:a16="http://schemas.microsoft.com/office/drawing/2014/main" id="{73CE728D-98D1-4357-9BEA-78E1B85A0FB1}"/>
              </a:ext>
            </a:extLst>
          </p:cNvPr>
          <p:cNvSpPr/>
          <p:nvPr/>
        </p:nvSpPr>
        <p:spPr>
          <a:xfrm>
            <a:off x="4447560" y="2101310"/>
            <a:ext cx="1917424" cy="825759"/>
          </a:xfrm>
          <a:prstGeom prst="rightArrow">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es-MX" dirty="0"/>
              <a:t>Muestreo</a:t>
            </a:r>
            <a:endParaRPr lang="es-ES" dirty="0"/>
          </a:p>
        </p:txBody>
      </p:sp>
      <p:sp>
        <p:nvSpPr>
          <p:cNvPr id="130" name="Speech Bubble: Rectangle with Corners Rounded 129">
            <a:extLst>
              <a:ext uri="{FF2B5EF4-FFF2-40B4-BE49-F238E27FC236}">
                <a16:creationId xmlns:a16="http://schemas.microsoft.com/office/drawing/2014/main" id="{91E46EE0-B745-4B39-BDD4-48EB4F157441}"/>
              </a:ext>
            </a:extLst>
          </p:cNvPr>
          <p:cNvSpPr/>
          <p:nvPr/>
        </p:nvSpPr>
        <p:spPr>
          <a:xfrm>
            <a:off x="2517746" y="4221733"/>
            <a:ext cx="3768963" cy="1502779"/>
          </a:xfrm>
          <a:prstGeom prst="wedgeRoundRectCallout">
            <a:avLst>
              <a:gd name="adj1" fmla="val 30188"/>
              <a:gd name="adj2" fmla="val -62795"/>
              <a:gd name="adj3" fmla="val 16667"/>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MX" b="1" dirty="0">
                <a:solidFill>
                  <a:schemeClr val="tx1"/>
                </a:solidFill>
              </a:rPr>
              <a:t>Inferencia estadística</a:t>
            </a:r>
          </a:p>
          <a:p>
            <a:pPr algn="ctr"/>
            <a:r>
              <a:rPr lang="es-MX" dirty="0">
                <a:solidFill>
                  <a:schemeClr val="tx1"/>
                </a:solidFill>
              </a:rPr>
              <a:t>De una muestra, sacamos conclusiones sobre una población con un cierto </a:t>
            </a:r>
            <a:r>
              <a:rPr lang="es-MX" b="1" dirty="0">
                <a:solidFill>
                  <a:srgbClr val="FF0000"/>
                </a:solidFill>
              </a:rPr>
              <a:t>grado de certeza</a:t>
            </a:r>
            <a:br>
              <a:rPr lang="es-MX" dirty="0">
                <a:solidFill>
                  <a:schemeClr val="tx1"/>
                </a:solidFill>
              </a:rPr>
            </a:br>
            <a:endParaRPr lang="es-ES" dirty="0">
              <a:solidFill>
                <a:schemeClr val="tx1"/>
              </a:solidFill>
            </a:endParaRPr>
          </a:p>
        </p:txBody>
      </p:sp>
      <p:sp>
        <p:nvSpPr>
          <p:cNvPr id="10" name="Arrow: Left 9">
            <a:extLst>
              <a:ext uri="{FF2B5EF4-FFF2-40B4-BE49-F238E27FC236}">
                <a16:creationId xmlns:a16="http://schemas.microsoft.com/office/drawing/2014/main" id="{58FBA24F-0F46-4E59-A1A2-EA53F55FF33B}"/>
              </a:ext>
            </a:extLst>
          </p:cNvPr>
          <p:cNvSpPr/>
          <p:nvPr/>
        </p:nvSpPr>
        <p:spPr>
          <a:xfrm>
            <a:off x="4407363" y="3089213"/>
            <a:ext cx="1812390" cy="806744"/>
          </a:xfrm>
          <a:prstGeom prst="leftArrow">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MX" dirty="0"/>
              <a:t>Inferencia</a:t>
            </a:r>
            <a:endParaRPr lang="es-ES" dirty="0"/>
          </a:p>
        </p:txBody>
      </p:sp>
      <p:pic>
        <p:nvPicPr>
          <p:cNvPr id="81" name="Content Placeholder 80" descr="A close up of a logo&#10;&#10;Description automatically generated">
            <a:extLst>
              <a:ext uri="{FF2B5EF4-FFF2-40B4-BE49-F238E27FC236}">
                <a16:creationId xmlns:a16="http://schemas.microsoft.com/office/drawing/2014/main" id="{60C16279-7BD9-4740-909B-A20E6F66C2AF}"/>
              </a:ext>
            </a:extLst>
          </p:cNvPr>
          <p:cNvPicPr>
            <a:picLocks noGrp="1" noChangeAspect="1"/>
          </p:cNvPicPr>
          <p:nvPr>
            <p:ph idx="1"/>
          </p:nvPr>
        </p:nvPicPr>
        <p:blipFill>
          <a:blip r:embed="rId3"/>
          <a:stretch>
            <a:fillRect/>
          </a:stretch>
        </p:blipFill>
        <p:spPr>
          <a:xfrm>
            <a:off x="5967972" y="3814673"/>
            <a:ext cx="688852" cy="688852"/>
          </a:xfrm>
        </p:spPr>
      </p:pic>
    </p:spTree>
    <p:extLst>
      <p:ext uri="{BB962C8B-B14F-4D97-AF65-F5344CB8AC3E}">
        <p14:creationId xmlns:p14="http://schemas.microsoft.com/office/powerpoint/2010/main" val="369690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ProblemA 6</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512000"/>
            <a:ext cx="9500895" cy="4679250"/>
          </a:xfrm>
        </p:spPr>
        <p:txBody>
          <a:bodyPr/>
          <a:lstStyle/>
          <a:p>
            <a:pPr lvl="1"/>
            <a:r>
              <a:rPr lang="es-ES" sz="2600" dirty="0">
                <a:latin typeface="Cambria Math" panose="02040503050406030204" pitchFamily="18" charset="0"/>
                <a:sym typeface="Wingdings" pitchFamily="2" charset="2"/>
              </a:rPr>
              <a:t>El tiempo de respuesta en un sistema informático sigue una distribución normal de media m=5. Se llevan a cabo 20 ensayos para medir ese tiempo. Si la varianza muestral es 2.5, obtener un intervalo que contenga el valor de la media muestral con una probabilidad del 95%</a:t>
            </a:r>
          </a:p>
          <a:p>
            <a:pPr marL="266700" lvl="1" indent="0">
              <a:buNone/>
            </a:pPr>
            <a:br>
              <a:rPr lang="es-MX" sz="2000" b="0" dirty="0">
                <a:latin typeface="Cambria Math" panose="02040503050406030204" pitchFamily="18" charset="0"/>
                <a:sym typeface="Wingdings" pitchFamily="2" charset="2"/>
              </a:rPr>
            </a:br>
            <a:endParaRPr lang="es-ES" sz="2600" b="0" dirty="0">
              <a:latin typeface="Cambria Math" panose="02040503050406030204" pitchFamily="18" charset="0"/>
              <a:sym typeface="Wingdings" pitchFamily="2" charset="2"/>
            </a:endParaRPr>
          </a:p>
          <a:p>
            <a:pPr lvl="1"/>
            <a:endParaRPr lang="es-ES" sz="2600" dirty="0">
              <a:solidFill>
                <a:schemeClr val="tx1"/>
              </a:solidFill>
              <a:latin typeface="Cambria Math" panose="02040503050406030204" pitchFamily="18" charset="0"/>
              <a:sym typeface="Wingdings" pitchFamily="2" charset="2"/>
            </a:endParaRPr>
          </a:p>
          <a:p>
            <a:pPr marL="266700" lvl="1" indent="0">
              <a:buNone/>
            </a:pPr>
            <a:endParaRPr lang="es-ES" sz="2600" dirty="0">
              <a:latin typeface="Cambria Math" panose="02040503050406030204" pitchFamily="18" charset="0"/>
              <a:sym typeface="Wingdings" pitchFamily="2" charset="2"/>
            </a:endParaRPr>
          </a:p>
          <a:p>
            <a:pPr marL="266700" lvl="1" indent="0">
              <a:buNone/>
            </a:pPr>
            <a:endParaRPr lang="es-ES" sz="2800" dirty="0">
              <a:sym typeface="Wingdings" pitchFamily="2" charset="2"/>
            </a:endParaRPr>
          </a:p>
          <a:p>
            <a:pPr lvl="1"/>
            <a:endParaRPr lang="es-ES" sz="2800" dirty="0"/>
          </a:p>
          <a:p>
            <a:pPr lvl="1"/>
            <a:endParaRPr lang="es-ES" sz="2800" dirty="0"/>
          </a:p>
          <a:p>
            <a:pPr lvl="1"/>
            <a:endParaRPr lang="es-ES" sz="2800" dirty="0"/>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60</a:t>
            </a:fld>
            <a:endParaRPr lang="es-ES" noProof="1"/>
          </a:p>
        </p:txBody>
      </p:sp>
    </p:spTree>
    <p:extLst>
      <p:ext uri="{BB962C8B-B14F-4D97-AF65-F5344CB8AC3E}">
        <p14:creationId xmlns:p14="http://schemas.microsoft.com/office/powerpoint/2010/main" val="41571142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ProblemA 6</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512000"/>
                <a:ext cx="9500895" cy="4679250"/>
              </a:xfrm>
            </p:spPr>
            <p:txBody>
              <a:bodyPr/>
              <a:lstStyle/>
              <a:p>
                <a:pPr lvl="1"/>
                <a:r>
                  <a:rPr lang="es-ES" sz="2600" dirty="0">
                    <a:latin typeface="Cambria Math" panose="02040503050406030204" pitchFamily="18" charset="0"/>
                    <a:sym typeface="Wingdings" pitchFamily="2" charset="2"/>
                  </a:rPr>
                  <a:t>El tiempo de respuesta en un sistema informático sigue una distribución normal de media m=5. Se llevan a cabo 20 ensayos para medir ese tiempo. Si la varianza muestral es 2.5, obtener un intervalo que contenga el valor de la media muestral con una probabilidad del 95%</a:t>
                </a:r>
              </a:p>
              <a:p>
                <a:pPr marL="266700" lvl="1" indent="0">
                  <a:buNone/>
                </a:pPr>
                <a14:m>
                  <m:oMathPara xmlns:m="http://schemas.openxmlformats.org/officeDocument/2006/math">
                    <m:oMathParaPr>
                      <m:jc m:val="centerGroup"/>
                    </m:oMathParaPr>
                    <m:oMath xmlns:m="http://schemas.openxmlformats.org/officeDocument/2006/math">
                      <m:f>
                        <m:fPr>
                          <m:ctrlPr>
                            <a:rPr lang="es-ES" sz="2400" i="1">
                              <a:latin typeface="Cambria Math" panose="02040503050406030204" pitchFamily="18" charset="0"/>
                            </a:rPr>
                          </m:ctrlPr>
                        </m:fPr>
                        <m:num>
                          <m:acc>
                            <m:accPr>
                              <m:chr m:val="̅"/>
                              <m:ctrlPr>
                                <a:rPr lang="es-ES" sz="2400" i="1">
                                  <a:latin typeface="Cambria Math" panose="02040503050406030204" pitchFamily="18" charset="0"/>
                                </a:rPr>
                              </m:ctrlPr>
                            </m:accPr>
                            <m:e>
                              <m:r>
                                <a:rPr lang="es-ES" sz="2400" i="1">
                                  <a:latin typeface="Cambria Math" panose="02040503050406030204" pitchFamily="18" charset="0"/>
                                </a:rPr>
                                <m:t>𝑥</m:t>
                              </m:r>
                            </m:e>
                          </m:acc>
                          <m:r>
                            <a:rPr lang="es-ES" sz="2400" i="1">
                              <a:latin typeface="Cambria Math" panose="02040503050406030204" pitchFamily="18" charset="0"/>
                            </a:rPr>
                            <m:t>−</m:t>
                          </m:r>
                          <m:r>
                            <a:rPr lang="es-ES" sz="2400" i="1">
                              <a:latin typeface="Cambria Math" panose="02040503050406030204" pitchFamily="18" charset="0"/>
                            </a:rPr>
                            <m:t>𝜇</m:t>
                          </m:r>
                        </m:num>
                        <m:den>
                          <m:f>
                            <m:fPr>
                              <m:ctrlPr>
                                <a:rPr lang="es-ES" sz="2400" i="1">
                                  <a:latin typeface="Cambria Math" panose="02040503050406030204" pitchFamily="18" charset="0"/>
                                </a:rPr>
                              </m:ctrlPr>
                            </m:fPr>
                            <m:num>
                              <m:sSup>
                                <m:sSupPr>
                                  <m:ctrlPr>
                                    <a:rPr lang="es-ES" sz="2400" i="1">
                                      <a:latin typeface="Cambria Math" panose="02040503050406030204" pitchFamily="18" charset="0"/>
                                    </a:rPr>
                                  </m:ctrlPr>
                                </m:sSupPr>
                                <m:e>
                                  <m:r>
                                    <a:rPr lang="es-ES" sz="2400" i="1">
                                      <a:latin typeface="Cambria Math" panose="02040503050406030204" pitchFamily="18" charset="0"/>
                                    </a:rPr>
                                    <m:t>𝑠</m:t>
                                  </m:r>
                                </m:e>
                                <m:sup>
                                  <m:r>
                                    <a:rPr lang="es-ES" sz="2400" i="1">
                                      <a:latin typeface="Cambria Math" panose="02040503050406030204" pitchFamily="18" charset="0"/>
                                    </a:rPr>
                                    <m:t>′</m:t>
                                  </m:r>
                                </m:sup>
                              </m:sSup>
                            </m:num>
                            <m:den>
                              <m:rad>
                                <m:radPr>
                                  <m:degHide m:val="on"/>
                                  <m:ctrlPr>
                                    <a:rPr lang="es-ES" sz="2400" i="1">
                                      <a:latin typeface="Cambria Math" panose="02040503050406030204" pitchFamily="18" charset="0"/>
                                    </a:rPr>
                                  </m:ctrlPr>
                                </m:radPr>
                                <m:deg/>
                                <m:e>
                                  <m:r>
                                    <a:rPr lang="es-ES" sz="2400" i="1">
                                      <a:latin typeface="Cambria Math" panose="02040503050406030204" pitchFamily="18" charset="0"/>
                                    </a:rPr>
                                    <m:t>𝑛</m:t>
                                  </m:r>
                                </m:e>
                              </m:rad>
                            </m:den>
                          </m:f>
                        </m:den>
                      </m:f>
                      <m:r>
                        <a:rPr lang="es-ES" sz="2400" i="1">
                          <a:latin typeface="Cambria Math" panose="02040503050406030204" pitchFamily="18" charset="0"/>
                        </a:rPr>
                        <m:t> ~</m:t>
                      </m:r>
                      <m:sSub>
                        <m:sSubPr>
                          <m:ctrlPr>
                            <a:rPr lang="es-ES" sz="2400" i="1">
                              <a:latin typeface="Cambria Math" panose="02040503050406030204" pitchFamily="18" charset="0"/>
                            </a:rPr>
                          </m:ctrlPr>
                        </m:sSubPr>
                        <m:e>
                          <m:r>
                            <a:rPr lang="es-ES" sz="2400" i="1">
                              <a:latin typeface="Cambria Math" panose="02040503050406030204" pitchFamily="18" charset="0"/>
                            </a:rPr>
                            <m:t>𝑡</m:t>
                          </m:r>
                        </m:e>
                        <m:sub>
                          <m:r>
                            <a:rPr lang="es-ES" sz="2400" i="1">
                              <a:latin typeface="Cambria Math" panose="02040503050406030204" pitchFamily="18" charset="0"/>
                            </a:rPr>
                            <m:t>𝑛</m:t>
                          </m:r>
                          <m:r>
                            <a:rPr lang="es-ES" sz="2400" i="1">
                              <a:latin typeface="Cambria Math" panose="02040503050406030204" pitchFamily="18" charset="0"/>
                            </a:rPr>
                            <m:t>−1</m:t>
                          </m:r>
                        </m:sub>
                      </m:sSub>
                    </m:oMath>
                    <m:oMath xmlns:m="http://schemas.openxmlformats.org/officeDocument/2006/math">
                      <m:r>
                        <a:rPr lang="es-MX" sz="2400" b="0" i="1" smtClean="0">
                          <a:latin typeface="Cambria Math" panose="02040503050406030204" pitchFamily="18" charset="0"/>
                        </a:rPr>
                        <m:t>𝑃</m:t>
                      </m:r>
                      <m:d>
                        <m:dPr>
                          <m:ctrlPr>
                            <a:rPr lang="es-MX" sz="2400" b="0" i="1" smtClean="0">
                              <a:latin typeface="Cambria Math" panose="02040503050406030204" pitchFamily="18" charset="0"/>
                            </a:rPr>
                          </m:ctrlPr>
                        </m:dPr>
                        <m:e>
                          <m:sSub>
                            <m:sSubPr>
                              <m:ctrlPr>
                                <a:rPr lang="es-MX" sz="2400" b="0" i="1" smtClean="0">
                                  <a:latin typeface="Cambria Math" panose="02040503050406030204" pitchFamily="18" charset="0"/>
                                </a:rPr>
                              </m:ctrlPr>
                            </m:sSubPr>
                            <m:e>
                              <m:r>
                                <a:rPr lang="es-MX" sz="2400" b="0" i="1" smtClean="0">
                                  <a:latin typeface="Cambria Math" panose="02040503050406030204" pitchFamily="18" charset="0"/>
                                </a:rPr>
                                <m:t>𝑡</m:t>
                              </m:r>
                            </m:e>
                            <m:sub>
                              <m:r>
                                <a:rPr lang="es-MX" sz="2400" b="0" i="1" smtClean="0">
                                  <a:latin typeface="Cambria Math" panose="02040503050406030204" pitchFamily="18" charset="0"/>
                                </a:rPr>
                                <m:t>𝑙</m:t>
                              </m:r>
                            </m:sub>
                          </m:sSub>
                          <m:r>
                            <a:rPr lang="es-MX" sz="2400" b="0" i="1" smtClean="0">
                              <a:latin typeface="Cambria Math" panose="02040503050406030204" pitchFamily="18" charset="0"/>
                            </a:rPr>
                            <m:t>≤</m:t>
                          </m:r>
                          <m:sSub>
                            <m:sSubPr>
                              <m:ctrlPr>
                                <a:rPr lang="es-MX" sz="2400" b="0" i="1" smtClean="0">
                                  <a:latin typeface="Cambria Math" panose="02040503050406030204" pitchFamily="18" charset="0"/>
                                </a:rPr>
                              </m:ctrlPr>
                            </m:sSubPr>
                            <m:e>
                              <m:r>
                                <a:rPr lang="es-MX" sz="2400" b="0" i="1" smtClean="0">
                                  <a:latin typeface="Cambria Math" panose="02040503050406030204" pitchFamily="18" charset="0"/>
                                </a:rPr>
                                <m:t>𝑡</m:t>
                              </m:r>
                            </m:e>
                            <m:sub>
                              <m:r>
                                <a:rPr lang="es-MX" sz="2400" b="0" i="1" smtClean="0">
                                  <a:latin typeface="Cambria Math" panose="02040503050406030204" pitchFamily="18" charset="0"/>
                                </a:rPr>
                                <m:t>19</m:t>
                              </m:r>
                            </m:sub>
                          </m:sSub>
                          <m:r>
                            <a:rPr lang="es-MX" sz="2400" b="0" i="1" smtClean="0">
                              <a:latin typeface="Cambria Math" panose="02040503050406030204" pitchFamily="18" charset="0"/>
                            </a:rPr>
                            <m:t>≤</m:t>
                          </m:r>
                          <m:sSub>
                            <m:sSubPr>
                              <m:ctrlPr>
                                <a:rPr lang="es-MX" sz="2400" b="0" i="1" smtClean="0">
                                  <a:latin typeface="Cambria Math" panose="02040503050406030204" pitchFamily="18" charset="0"/>
                                </a:rPr>
                              </m:ctrlPr>
                            </m:sSubPr>
                            <m:e>
                              <m:r>
                                <a:rPr lang="es-MX" sz="2400" b="0" i="1" smtClean="0">
                                  <a:latin typeface="Cambria Math" panose="02040503050406030204" pitchFamily="18" charset="0"/>
                                </a:rPr>
                                <m:t>𝑡</m:t>
                              </m:r>
                            </m:e>
                            <m:sub>
                              <m:r>
                                <a:rPr lang="es-MX" sz="2400" b="0" i="1" smtClean="0">
                                  <a:latin typeface="Cambria Math" panose="02040503050406030204" pitchFamily="18" charset="0"/>
                                </a:rPr>
                                <m:t>𝑢</m:t>
                              </m:r>
                            </m:sub>
                          </m:sSub>
                        </m:e>
                      </m:d>
                      <m:r>
                        <a:rPr lang="es-MX" sz="2400" b="0" i="1" smtClean="0">
                          <a:latin typeface="Cambria Math" panose="02040503050406030204" pitchFamily="18" charset="0"/>
                        </a:rPr>
                        <m:t>=0.95</m:t>
                      </m:r>
                    </m:oMath>
                  </m:oMathPara>
                </a14:m>
                <a:endParaRPr lang="es-ES" sz="2600" dirty="0">
                  <a:latin typeface="Cambria Math" panose="02040503050406030204" pitchFamily="18" charset="0"/>
                  <a:sym typeface="Wingdings" pitchFamily="2" charset="2"/>
                </a:endParaRPr>
              </a:p>
              <a:p>
                <a:pPr marL="266700" lvl="1" indent="0">
                  <a:buNone/>
                </a:pPr>
                <a:br>
                  <a:rPr lang="es-MX" sz="2000" b="0" dirty="0">
                    <a:latin typeface="Cambria Math" panose="02040503050406030204" pitchFamily="18" charset="0"/>
                    <a:sym typeface="Wingdings" pitchFamily="2" charset="2"/>
                  </a:rPr>
                </a:br>
                <a:endParaRPr lang="es-ES" sz="2600" b="0" dirty="0">
                  <a:latin typeface="Cambria Math" panose="02040503050406030204" pitchFamily="18" charset="0"/>
                  <a:sym typeface="Wingdings" pitchFamily="2" charset="2"/>
                </a:endParaRPr>
              </a:p>
              <a:p>
                <a:pPr lvl="1"/>
                <a:endParaRPr lang="es-ES" sz="2600" dirty="0">
                  <a:solidFill>
                    <a:schemeClr val="tx1"/>
                  </a:solidFill>
                  <a:latin typeface="Cambria Math" panose="02040503050406030204" pitchFamily="18" charset="0"/>
                  <a:sym typeface="Wingdings" pitchFamily="2" charset="2"/>
                </a:endParaRPr>
              </a:p>
              <a:p>
                <a:pPr marL="266700" lvl="1" indent="0">
                  <a:buNone/>
                </a:pPr>
                <a:endParaRPr lang="es-ES" sz="2600" dirty="0">
                  <a:latin typeface="Cambria Math" panose="02040503050406030204" pitchFamily="18" charset="0"/>
                  <a:sym typeface="Wingdings" pitchFamily="2" charset="2"/>
                </a:endParaRPr>
              </a:p>
              <a:p>
                <a:pPr marL="266700" lvl="1" indent="0">
                  <a:buNone/>
                </a:pPr>
                <a:endParaRPr lang="es-ES" sz="2800" dirty="0">
                  <a:sym typeface="Wingdings" pitchFamily="2" charset="2"/>
                </a:endParaRPr>
              </a:p>
              <a:p>
                <a:pPr lvl="1"/>
                <a:endParaRPr lang="es-ES" sz="2800" dirty="0"/>
              </a:p>
              <a:p>
                <a:pPr lvl="1"/>
                <a:endParaRPr lang="es-ES" sz="2800" dirty="0"/>
              </a:p>
              <a:p>
                <a:pPr lvl="1"/>
                <a:endParaRPr lang="es-ES" sz="2800" dirty="0"/>
              </a:p>
            </p:txBody>
          </p:sp>
        </mc:Choice>
        <mc:Fallback xmlns="">
          <p:sp>
            <p:nvSpPr>
              <p:cNvPr id="4" name="Content Placeholder 3">
                <a:extLst>
                  <a:ext uri="{FF2B5EF4-FFF2-40B4-BE49-F238E27FC236}">
                    <a16:creationId xmlns:a16="http://schemas.microsoft.com/office/drawing/2014/main" id="{714750D5-10E1-439F-80ED-D90028C60C06}"/>
                  </a:ext>
                </a:extLst>
              </p:cNvPr>
              <p:cNvSpPr>
                <a:spLocks noGrp="1" noRot="1" noChangeAspect="1" noMove="1" noResize="1" noEditPoints="1" noAdjustHandles="1" noChangeArrowheads="1" noChangeShapeType="1" noTextEdit="1"/>
              </p:cNvSpPr>
              <p:nvPr>
                <p:ph idx="1"/>
              </p:nvPr>
            </p:nvSpPr>
            <p:spPr>
              <a:xfrm>
                <a:off x="431999" y="1512000"/>
                <a:ext cx="9500895" cy="4679250"/>
              </a:xfrm>
              <a:blipFill>
                <a:blip r:embed="rId3"/>
                <a:stretch>
                  <a:fillRect t="-3125" r="-2567"/>
                </a:stretch>
              </a:blipFill>
            </p:spPr>
            <p:txBody>
              <a:bodyPr/>
              <a:lstStyle/>
              <a:p>
                <a:r>
                  <a:rPr lang="es-ES">
                    <a:noFill/>
                  </a:rPr>
                  <a:t> </a:t>
                </a:r>
              </a:p>
            </p:txBody>
          </p:sp>
        </mc:Fallback>
      </mc:AlternateContent>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61</a:t>
            </a:fld>
            <a:endParaRPr lang="es-ES" noProof="1"/>
          </a:p>
        </p:txBody>
      </p:sp>
    </p:spTree>
    <p:extLst>
      <p:ext uri="{BB962C8B-B14F-4D97-AF65-F5344CB8AC3E}">
        <p14:creationId xmlns:p14="http://schemas.microsoft.com/office/powerpoint/2010/main" val="13754249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ProblemA 6</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512000"/>
            <a:ext cx="9500895" cy="4679250"/>
          </a:xfrm>
        </p:spPr>
        <p:txBody>
          <a:bodyPr/>
          <a:lstStyle/>
          <a:p>
            <a:pPr marL="266700" lvl="1" indent="0">
              <a:buNone/>
            </a:pPr>
            <a:br>
              <a:rPr lang="es-MX" sz="2000" b="0" dirty="0">
                <a:latin typeface="Cambria Math" panose="02040503050406030204" pitchFamily="18" charset="0"/>
                <a:sym typeface="Wingdings" pitchFamily="2" charset="2"/>
              </a:rPr>
            </a:br>
            <a:endParaRPr lang="es-ES" sz="2600" b="0" dirty="0">
              <a:latin typeface="Cambria Math" panose="02040503050406030204" pitchFamily="18" charset="0"/>
              <a:sym typeface="Wingdings" pitchFamily="2" charset="2"/>
            </a:endParaRPr>
          </a:p>
          <a:p>
            <a:pPr lvl="1"/>
            <a:endParaRPr lang="es-ES" sz="2600" dirty="0">
              <a:solidFill>
                <a:schemeClr val="tx1"/>
              </a:solidFill>
              <a:latin typeface="Cambria Math" panose="02040503050406030204" pitchFamily="18" charset="0"/>
              <a:sym typeface="Wingdings" pitchFamily="2" charset="2"/>
            </a:endParaRPr>
          </a:p>
          <a:p>
            <a:pPr marL="266700" lvl="1" indent="0">
              <a:buNone/>
            </a:pPr>
            <a:endParaRPr lang="es-ES" sz="2600" dirty="0">
              <a:latin typeface="Cambria Math" panose="02040503050406030204" pitchFamily="18" charset="0"/>
              <a:sym typeface="Wingdings" pitchFamily="2" charset="2"/>
            </a:endParaRPr>
          </a:p>
          <a:p>
            <a:pPr marL="266700" lvl="1" indent="0">
              <a:buNone/>
            </a:pPr>
            <a:endParaRPr lang="es-ES" sz="2800" dirty="0">
              <a:sym typeface="Wingdings" pitchFamily="2" charset="2"/>
            </a:endParaRPr>
          </a:p>
          <a:p>
            <a:pPr lvl="1"/>
            <a:endParaRPr lang="es-ES" sz="2800" dirty="0"/>
          </a:p>
          <a:p>
            <a:pPr lvl="1"/>
            <a:endParaRPr lang="es-ES" sz="2800" dirty="0"/>
          </a:p>
          <a:p>
            <a:pPr lvl="1"/>
            <a:endParaRPr lang="es-ES" sz="2800" dirty="0"/>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62</a:t>
            </a:fld>
            <a:endParaRPr lang="es-ES" noProof="1"/>
          </a:p>
        </p:txBody>
      </p:sp>
      <p:pic>
        <p:nvPicPr>
          <p:cNvPr id="5" name="Picture 4">
            <a:extLst>
              <a:ext uri="{FF2B5EF4-FFF2-40B4-BE49-F238E27FC236}">
                <a16:creationId xmlns:a16="http://schemas.microsoft.com/office/drawing/2014/main" id="{0241A2D6-C3FF-4A1B-AE5F-F6F24E1571D5}"/>
              </a:ext>
            </a:extLst>
          </p:cNvPr>
          <p:cNvPicPr>
            <a:picLocks noChangeAspect="1"/>
          </p:cNvPicPr>
          <p:nvPr/>
        </p:nvPicPr>
        <p:blipFill>
          <a:blip r:embed="rId3"/>
          <a:stretch>
            <a:fillRect/>
          </a:stretch>
        </p:blipFill>
        <p:spPr>
          <a:xfrm>
            <a:off x="466080" y="1368000"/>
            <a:ext cx="9220200" cy="5286375"/>
          </a:xfrm>
          <a:prstGeom prst="rect">
            <a:avLst/>
          </a:prstGeom>
        </p:spPr>
      </p:pic>
      <p:sp>
        <p:nvSpPr>
          <p:cNvPr id="8" name="Rectángulo redondeado 4">
            <a:extLst>
              <a:ext uri="{FF2B5EF4-FFF2-40B4-BE49-F238E27FC236}">
                <a16:creationId xmlns:a16="http://schemas.microsoft.com/office/drawing/2014/main" id="{37960856-C432-4910-92BA-D1230A9AFC21}"/>
              </a:ext>
            </a:extLst>
          </p:cNvPr>
          <p:cNvSpPr/>
          <p:nvPr/>
        </p:nvSpPr>
        <p:spPr>
          <a:xfrm>
            <a:off x="865198" y="5990204"/>
            <a:ext cx="8634495" cy="201046"/>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s-ES"/>
          </a:p>
        </p:txBody>
      </p:sp>
      <p:sp>
        <p:nvSpPr>
          <p:cNvPr id="10" name="Rectángulo redondeado 4">
            <a:extLst>
              <a:ext uri="{FF2B5EF4-FFF2-40B4-BE49-F238E27FC236}">
                <a16:creationId xmlns:a16="http://schemas.microsoft.com/office/drawing/2014/main" id="{F9273743-6E9A-4C77-9AA7-190D9F53B8E4}"/>
              </a:ext>
            </a:extLst>
          </p:cNvPr>
          <p:cNvSpPr/>
          <p:nvPr/>
        </p:nvSpPr>
        <p:spPr>
          <a:xfrm>
            <a:off x="3838668" y="2883545"/>
            <a:ext cx="655566" cy="3307705"/>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s-ES"/>
          </a:p>
        </p:txBody>
      </p:sp>
    </p:spTree>
    <p:extLst>
      <p:ext uri="{BB962C8B-B14F-4D97-AF65-F5344CB8AC3E}">
        <p14:creationId xmlns:p14="http://schemas.microsoft.com/office/powerpoint/2010/main" val="25727658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ProblemA 6</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512000"/>
                <a:ext cx="9500895" cy="4679250"/>
              </a:xfrm>
            </p:spPr>
            <p:txBody>
              <a:bodyPr/>
              <a:lstStyle/>
              <a:p>
                <a:pPr lvl="1"/>
                <a:r>
                  <a:rPr lang="es-ES" sz="2600" dirty="0">
                    <a:latin typeface="Cambria Math" panose="02040503050406030204" pitchFamily="18" charset="0"/>
                    <a:sym typeface="Wingdings" pitchFamily="2" charset="2"/>
                  </a:rPr>
                  <a:t>El tiempo de respuesta en un sistema informático sigue una distribución normal de media m=5. Se llevan a cabo 20 ensayos para medir ese tiempo. Si la varianza muestral es 2.5, obtener un intervalo que contenga el valor de la media muestral con una probabilidad del 95%</a:t>
                </a:r>
              </a:p>
              <a:p>
                <a:pPr marL="266700" lvl="1" indent="0">
                  <a:buNone/>
                </a:pPr>
                <a14:m>
                  <m:oMathPara xmlns:m="http://schemas.openxmlformats.org/officeDocument/2006/math">
                    <m:oMathParaPr>
                      <m:jc m:val="centerGroup"/>
                    </m:oMathParaPr>
                    <m:oMath xmlns:m="http://schemas.openxmlformats.org/officeDocument/2006/math">
                      <m:f>
                        <m:fPr>
                          <m:ctrlPr>
                            <a:rPr lang="es-ES" sz="2000" i="1">
                              <a:latin typeface="Cambria Math" panose="02040503050406030204" pitchFamily="18" charset="0"/>
                            </a:rPr>
                          </m:ctrlPr>
                        </m:fPr>
                        <m:num>
                          <m:acc>
                            <m:accPr>
                              <m:chr m:val="̅"/>
                              <m:ctrlPr>
                                <a:rPr lang="es-ES" sz="2000" i="1">
                                  <a:latin typeface="Cambria Math" panose="02040503050406030204" pitchFamily="18" charset="0"/>
                                </a:rPr>
                              </m:ctrlPr>
                            </m:accPr>
                            <m:e>
                              <m:r>
                                <a:rPr lang="es-ES" sz="2000" i="1">
                                  <a:latin typeface="Cambria Math" panose="02040503050406030204" pitchFamily="18" charset="0"/>
                                </a:rPr>
                                <m:t>𝑥</m:t>
                              </m:r>
                            </m:e>
                          </m:acc>
                          <m:r>
                            <a:rPr lang="es-ES" sz="2000" i="1">
                              <a:latin typeface="Cambria Math" panose="02040503050406030204" pitchFamily="18" charset="0"/>
                            </a:rPr>
                            <m:t>−</m:t>
                          </m:r>
                          <m:r>
                            <a:rPr lang="es-ES" sz="2000" i="1">
                              <a:latin typeface="Cambria Math" panose="02040503050406030204" pitchFamily="18" charset="0"/>
                            </a:rPr>
                            <m:t>𝜇</m:t>
                          </m:r>
                        </m:num>
                        <m:den>
                          <m:f>
                            <m:fPr>
                              <m:ctrlPr>
                                <a:rPr lang="es-ES" sz="2000" i="1">
                                  <a:latin typeface="Cambria Math" panose="02040503050406030204" pitchFamily="18" charset="0"/>
                                </a:rPr>
                              </m:ctrlPr>
                            </m:fPr>
                            <m:num>
                              <m:sSup>
                                <m:sSupPr>
                                  <m:ctrlPr>
                                    <a:rPr lang="es-ES" sz="2000" i="1">
                                      <a:latin typeface="Cambria Math" panose="02040503050406030204" pitchFamily="18" charset="0"/>
                                    </a:rPr>
                                  </m:ctrlPr>
                                </m:sSupPr>
                                <m:e>
                                  <m:r>
                                    <a:rPr lang="es-ES" sz="2000" i="1">
                                      <a:latin typeface="Cambria Math" panose="02040503050406030204" pitchFamily="18" charset="0"/>
                                    </a:rPr>
                                    <m:t>𝑠</m:t>
                                  </m:r>
                                </m:e>
                                <m:sup>
                                  <m:r>
                                    <a:rPr lang="es-ES" sz="2000" i="1">
                                      <a:latin typeface="Cambria Math" panose="02040503050406030204" pitchFamily="18" charset="0"/>
                                    </a:rPr>
                                    <m:t>′</m:t>
                                  </m:r>
                                </m:sup>
                              </m:sSup>
                            </m:num>
                            <m:den>
                              <m:rad>
                                <m:radPr>
                                  <m:degHide m:val="on"/>
                                  <m:ctrlPr>
                                    <a:rPr lang="es-ES" sz="2000" i="1">
                                      <a:latin typeface="Cambria Math" panose="02040503050406030204" pitchFamily="18" charset="0"/>
                                    </a:rPr>
                                  </m:ctrlPr>
                                </m:radPr>
                                <m:deg/>
                                <m:e>
                                  <m:r>
                                    <a:rPr lang="es-ES" sz="2000" i="1">
                                      <a:latin typeface="Cambria Math" panose="02040503050406030204" pitchFamily="18" charset="0"/>
                                    </a:rPr>
                                    <m:t>𝑛</m:t>
                                  </m:r>
                                </m:e>
                              </m:rad>
                            </m:den>
                          </m:f>
                        </m:den>
                      </m:f>
                      <m:r>
                        <a:rPr lang="es-ES" sz="2000" i="1">
                          <a:latin typeface="Cambria Math" panose="02040503050406030204" pitchFamily="18" charset="0"/>
                        </a:rPr>
                        <m:t> ~</m:t>
                      </m:r>
                      <m:sSub>
                        <m:sSubPr>
                          <m:ctrlPr>
                            <a:rPr lang="es-ES" sz="2000" i="1">
                              <a:latin typeface="Cambria Math" panose="02040503050406030204" pitchFamily="18" charset="0"/>
                            </a:rPr>
                          </m:ctrlPr>
                        </m:sSubPr>
                        <m:e>
                          <m:r>
                            <a:rPr lang="es-ES" sz="2000" i="1">
                              <a:latin typeface="Cambria Math" panose="02040503050406030204" pitchFamily="18" charset="0"/>
                            </a:rPr>
                            <m:t>𝑡</m:t>
                          </m:r>
                        </m:e>
                        <m:sub>
                          <m:r>
                            <a:rPr lang="es-ES" sz="2000" i="1">
                              <a:latin typeface="Cambria Math" panose="02040503050406030204" pitchFamily="18" charset="0"/>
                            </a:rPr>
                            <m:t>𝑛</m:t>
                          </m:r>
                          <m:r>
                            <a:rPr lang="es-ES" sz="2000" i="1">
                              <a:latin typeface="Cambria Math" panose="02040503050406030204" pitchFamily="18" charset="0"/>
                            </a:rPr>
                            <m:t>−1</m:t>
                          </m:r>
                        </m:sub>
                      </m:sSub>
                    </m:oMath>
                    <m:oMath xmlns:m="http://schemas.openxmlformats.org/officeDocument/2006/math">
                      <m:r>
                        <a:rPr lang="es-MX" sz="2000" b="0" i="1" smtClean="0">
                          <a:latin typeface="Cambria Math" panose="02040503050406030204" pitchFamily="18" charset="0"/>
                        </a:rPr>
                        <m:t>𝑃</m:t>
                      </m:r>
                      <m:d>
                        <m:dPr>
                          <m:ctrlPr>
                            <a:rPr lang="es-MX" sz="2000" b="0" i="1" smtClean="0">
                              <a:latin typeface="Cambria Math" panose="02040503050406030204" pitchFamily="18" charset="0"/>
                            </a:rPr>
                          </m:ctrlPr>
                        </m:dPr>
                        <m:e>
                          <m:sSub>
                            <m:sSubPr>
                              <m:ctrlPr>
                                <a:rPr lang="es-MX" sz="2000" b="0" i="1" smtClean="0">
                                  <a:latin typeface="Cambria Math" panose="02040503050406030204" pitchFamily="18" charset="0"/>
                                </a:rPr>
                              </m:ctrlPr>
                            </m:sSubPr>
                            <m:e>
                              <m:r>
                                <a:rPr lang="es-MX" sz="2000" b="0" i="1" smtClean="0">
                                  <a:latin typeface="Cambria Math" panose="02040503050406030204" pitchFamily="18" charset="0"/>
                                </a:rPr>
                                <m:t>𝑡</m:t>
                              </m:r>
                            </m:e>
                            <m:sub>
                              <m:r>
                                <a:rPr lang="es-MX" sz="2000" b="0" i="1" smtClean="0">
                                  <a:latin typeface="Cambria Math" panose="02040503050406030204" pitchFamily="18" charset="0"/>
                                </a:rPr>
                                <m:t>𝑙</m:t>
                              </m:r>
                            </m:sub>
                          </m:sSub>
                          <m:r>
                            <a:rPr lang="es-MX" sz="2000" b="0" i="1" smtClean="0">
                              <a:latin typeface="Cambria Math" panose="02040503050406030204" pitchFamily="18" charset="0"/>
                            </a:rPr>
                            <m:t>≤</m:t>
                          </m:r>
                          <m:sSub>
                            <m:sSubPr>
                              <m:ctrlPr>
                                <a:rPr lang="es-MX" sz="2000" b="0" i="1" smtClean="0">
                                  <a:latin typeface="Cambria Math" panose="02040503050406030204" pitchFamily="18" charset="0"/>
                                </a:rPr>
                              </m:ctrlPr>
                            </m:sSubPr>
                            <m:e>
                              <m:r>
                                <a:rPr lang="es-MX" sz="2000" b="0" i="1" smtClean="0">
                                  <a:latin typeface="Cambria Math" panose="02040503050406030204" pitchFamily="18" charset="0"/>
                                </a:rPr>
                                <m:t>𝑡</m:t>
                              </m:r>
                            </m:e>
                            <m:sub>
                              <m:r>
                                <a:rPr lang="es-MX" sz="2000" b="0" i="1" smtClean="0">
                                  <a:latin typeface="Cambria Math" panose="02040503050406030204" pitchFamily="18" charset="0"/>
                                </a:rPr>
                                <m:t>19</m:t>
                              </m:r>
                            </m:sub>
                          </m:sSub>
                          <m:r>
                            <a:rPr lang="es-MX" sz="2000" b="0" i="1" smtClean="0">
                              <a:latin typeface="Cambria Math" panose="02040503050406030204" pitchFamily="18" charset="0"/>
                            </a:rPr>
                            <m:t>≤</m:t>
                          </m:r>
                          <m:sSub>
                            <m:sSubPr>
                              <m:ctrlPr>
                                <a:rPr lang="es-MX" sz="2000" b="0" i="1" smtClean="0">
                                  <a:latin typeface="Cambria Math" panose="02040503050406030204" pitchFamily="18" charset="0"/>
                                </a:rPr>
                              </m:ctrlPr>
                            </m:sSubPr>
                            <m:e>
                              <m:r>
                                <a:rPr lang="es-MX" sz="2000" b="0" i="1" smtClean="0">
                                  <a:latin typeface="Cambria Math" panose="02040503050406030204" pitchFamily="18" charset="0"/>
                                </a:rPr>
                                <m:t>𝑡</m:t>
                              </m:r>
                            </m:e>
                            <m:sub>
                              <m:r>
                                <a:rPr lang="es-MX" sz="2000" b="0" i="1" smtClean="0">
                                  <a:latin typeface="Cambria Math" panose="02040503050406030204" pitchFamily="18" charset="0"/>
                                </a:rPr>
                                <m:t>𝑢</m:t>
                              </m:r>
                            </m:sub>
                          </m:sSub>
                        </m:e>
                      </m:d>
                      <m:r>
                        <a:rPr lang="es-MX" sz="2000" b="0" i="1" smtClean="0">
                          <a:latin typeface="Cambria Math" panose="02040503050406030204" pitchFamily="18" charset="0"/>
                        </a:rPr>
                        <m:t>=0.95→</m:t>
                      </m:r>
                      <m:r>
                        <a:rPr lang="es-MX" sz="2000" b="0" i="1" smtClean="0">
                          <a:latin typeface="Cambria Math" panose="02040503050406030204" pitchFamily="18" charset="0"/>
                        </a:rPr>
                        <m:t>𝑃</m:t>
                      </m:r>
                      <m:d>
                        <m:dPr>
                          <m:ctrlPr>
                            <a:rPr lang="es-MX" sz="2000" b="0" i="1" smtClean="0">
                              <a:latin typeface="Cambria Math" panose="02040503050406030204" pitchFamily="18" charset="0"/>
                            </a:rPr>
                          </m:ctrlPr>
                        </m:dPr>
                        <m:e>
                          <m:r>
                            <a:rPr lang="es-MX" sz="2000" b="0" i="1" smtClean="0">
                              <a:latin typeface="Cambria Math" panose="02040503050406030204" pitchFamily="18" charset="0"/>
                            </a:rPr>
                            <m:t>−2.086≤</m:t>
                          </m:r>
                          <m:sSub>
                            <m:sSubPr>
                              <m:ctrlPr>
                                <a:rPr lang="es-MX" sz="2000" b="0" i="1" smtClean="0">
                                  <a:latin typeface="Cambria Math" panose="02040503050406030204" pitchFamily="18" charset="0"/>
                                </a:rPr>
                              </m:ctrlPr>
                            </m:sSubPr>
                            <m:e>
                              <m:r>
                                <a:rPr lang="es-MX" sz="2000" b="0" i="1" smtClean="0">
                                  <a:latin typeface="Cambria Math" panose="02040503050406030204" pitchFamily="18" charset="0"/>
                                </a:rPr>
                                <m:t>𝑡</m:t>
                              </m:r>
                            </m:e>
                            <m:sub>
                              <m:r>
                                <a:rPr lang="es-MX" sz="2000" b="0" i="1" smtClean="0">
                                  <a:latin typeface="Cambria Math" panose="02040503050406030204" pitchFamily="18" charset="0"/>
                                </a:rPr>
                                <m:t>19</m:t>
                              </m:r>
                            </m:sub>
                          </m:sSub>
                          <m:r>
                            <a:rPr lang="es-MX" sz="2000" b="0" i="1" smtClean="0">
                              <a:latin typeface="Cambria Math" panose="02040503050406030204" pitchFamily="18" charset="0"/>
                            </a:rPr>
                            <m:t>≤2.086</m:t>
                          </m:r>
                        </m:e>
                      </m:d>
                      <m:r>
                        <a:rPr lang="es-MX" sz="2000" b="0" i="1" smtClean="0">
                          <a:latin typeface="Cambria Math" panose="02040503050406030204" pitchFamily="18" charset="0"/>
                        </a:rPr>
                        <m:t>=0.95</m:t>
                      </m:r>
                    </m:oMath>
                  </m:oMathPara>
                </a14:m>
                <a:br>
                  <a:rPr lang="es-MX" sz="2000" b="0" dirty="0">
                    <a:latin typeface="Cambria Math" panose="02040503050406030204" pitchFamily="18" charset="0"/>
                  </a:rPr>
                </a:br>
                <a:br>
                  <a:rPr lang="es-MX" sz="2000" b="0"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s-MX" sz="2000" b="0" i="1" smtClean="0">
                          <a:latin typeface="Cambria Math" panose="02040503050406030204" pitchFamily="18" charset="0"/>
                        </a:rPr>
                        <m:t>𝑃</m:t>
                      </m:r>
                      <m:d>
                        <m:dPr>
                          <m:ctrlPr>
                            <a:rPr lang="es-MX" sz="2000" b="0" i="1" smtClean="0">
                              <a:latin typeface="Cambria Math" panose="02040503050406030204" pitchFamily="18" charset="0"/>
                            </a:rPr>
                          </m:ctrlPr>
                        </m:dPr>
                        <m:e>
                          <m:r>
                            <a:rPr lang="es-MX" sz="2000" b="0" i="1" smtClean="0">
                              <a:latin typeface="Cambria Math" panose="02040503050406030204" pitchFamily="18" charset="0"/>
                            </a:rPr>
                            <m:t>−2.0</m:t>
                          </m:r>
                          <m:r>
                            <a:rPr lang="es-MX" sz="2000" b="0" i="1" smtClean="0">
                              <a:latin typeface="Cambria Math" panose="02040503050406030204" pitchFamily="18" charset="0"/>
                            </a:rPr>
                            <m:t>93</m:t>
                          </m:r>
                          <m:r>
                            <a:rPr lang="es-MX" sz="2000" b="0" i="1" smtClean="0">
                              <a:latin typeface="Cambria Math" panose="02040503050406030204" pitchFamily="18" charset="0"/>
                            </a:rPr>
                            <m:t>≤</m:t>
                          </m:r>
                          <m:f>
                            <m:fPr>
                              <m:ctrlPr>
                                <a:rPr lang="es-MX" sz="2000" b="0" i="1" smtClean="0">
                                  <a:latin typeface="Cambria Math" panose="02040503050406030204" pitchFamily="18" charset="0"/>
                                </a:rPr>
                              </m:ctrlPr>
                            </m:fPr>
                            <m:num>
                              <m:acc>
                                <m:accPr>
                                  <m:chr m:val="̅"/>
                                  <m:ctrlPr>
                                    <a:rPr lang="es-MX" sz="2000" b="0" i="1" smtClean="0">
                                      <a:latin typeface="Cambria Math" panose="02040503050406030204" pitchFamily="18" charset="0"/>
                                      <a:sym typeface="Wingdings" pitchFamily="2" charset="2"/>
                                    </a:rPr>
                                  </m:ctrlPr>
                                </m:accPr>
                                <m:e>
                                  <m:r>
                                    <a:rPr lang="es-MX" sz="2000" b="0" i="1" smtClean="0">
                                      <a:latin typeface="Cambria Math" panose="02040503050406030204" pitchFamily="18" charset="0"/>
                                      <a:sym typeface="Wingdings" pitchFamily="2" charset="2"/>
                                    </a:rPr>
                                    <m:t>𝑥</m:t>
                                  </m:r>
                                </m:e>
                              </m:acc>
                              <m:r>
                                <a:rPr lang="es-MX" sz="2400" b="0" i="1" dirty="0" smtClean="0">
                                  <a:latin typeface="Cambria Math" panose="02040503050406030204" pitchFamily="18" charset="0"/>
                                  <a:sym typeface="Wingdings" pitchFamily="2" charset="2"/>
                                </a:rPr>
                                <m:t>−</m:t>
                              </m:r>
                              <m:r>
                                <a:rPr lang="es-MX" sz="2400" b="0" i="1" dirty="0" smtClean="0">
                                  <a:latin typeface="Cambria Math" panose="02040503050406030204" pitchFamily="18" charset="0"/>
                                  <a:sym typeface="Wingdings" pitchFamily="2" charset="2"/>
                                </a:rPr>
                                <m:t>𝜇</m:t>
                              </m:r>
                            </m:num>
                            <m:den>
                              <m:f>
                                <m:fPr>
                                  <m:ctrlPr>
                                    <a:rPr lang="es-MX" sz="2000" b="0" i="1" smtClean="0">
                                      <a:latin typeface="Cambria Math" panose="02040503050406030204" pitchFamily="18" charset="0"/>
                                    </a:rPr>
                                  </m:ctrlPr>
                                </m:fPr>
                                <m:num>
                                  <m:sSup>
                                    <m:sSupPr>
                                      <m:ctrlPr>
                                        <a:rPr lang="es-MX" sz="2000" b="0" i="1" smtClean="0">
                                          <a:latin typeface="Cambria Math" panose="02040503050406030204" pitchFamily="18" charset="0"/>
                                        </a:rPr>
                                      </m:ctrlPr>
                                    </m:sSupPr>
                                    <m:e>
                                      <m:r>
                                        <a:rPr lang="es-MX" sz="2000" b="0" i="1" smtClean="0">
                                          <a:latin typeface="Cambria Math" panose="02040503050406030204" pitchFamily="18" charset="0"/>
                                        </a:rPr>
                                        <m:t>𝑠</m:t>
                                      </m:r>
                                    </m:e>
                                    <m:sup>
                                      <m:r>
                                        <a:rPr lang="es-MX" sz="2000" b="0" i="1" smtClean="0">
                                          <a:latin typeface="Cambria Math" panose="02040503050406030204" pitchFamily="18" charset="0"/>
                                        </a:rPr>
                                        <m:t>′</m:t>
                                      </m:r>
                                    </m:sup>
                                  </m:sSup>
                                </m:num>
                                <m:den>
                                  <m:rad>
                                    <m:radPr>
                                      <m:degHide m:val="on"/>
                                      <m:ctrlPr>
                                        <a:rPr lang="es-MX" sz="2000" b="0" i="1" smtClean="0">
                                          <a:latin typeface="Cambria Math" panose="02040503050406030204" pitchFamily="18" charset="0"/>
                                        </a:rPr>
                                      </m:ctrlPr>
                                    </m:radPr>
                                    <m:deg/>
                                    <m:e>
                                      <m:r>
                                        <a:rPr lang="es-MX" sz="2000" b="0" i="1" smtClean="0">
                                          <a:latin typeface="Cambria Math" panose="02040503050406030204" pitchFamily="18" charset="0"/>
                                        </a:rPr>
                                        <m:t>𝑛</m:t>
                                      </m:r>
                                    </m:e>
                                  </m:rad>
                                </m:den>
                              </m:f>
                            </m:den>
                          </m:f>
                          <m:r>
                            <a:rPr lang="es-MX" sz="2000" b="0" i="1" smtClean="0">
                              <a:latin typeface="Cambria Math" panose="02040503050406030204" pitchFamily="18" charset="0"/>
                            </a:rPr>
                            <m:t>≤2.0</m:t>
                          </m:r>
                          <m:r>
                            <a:rPr lang="es-MX" sz="2000" b="0" i="1" smtClean="0">
                              <a:latin typeface="Cambria Math" panose="02040503050406030204" pitchFamily="18" charset="0"/>
                            </a:rPr>
                            <m:t>93</m:t>
                          </m:r>
                        </m:e>
                      </m:d>
                      <m:r>
                        <a:rPr lang="es-MX" sz="2000" b="0" i="1" smtClean="0">
                          <a:latin typeface="Cambria Math" panose="02040503050406030204" pitchFamily="18" charset="0"/>
                        </a:rPr>
                        <m:t>=0.95;</m:t>
                      </m:r>
                      <m:r>
                        <a:rPr lang="es-MX" sz="2000" i="1">
                          <a:latin typeface="Cambria Math" panose="02040503050406030204" pitchFamily="18" charset="0"/>
                        </a:rPr>
                        <m:t>𝑃</m:t>
                      </m:r>
                      <m:d>
                        <m:dPr>
                          <m:ctrlPr>
                            <a:rPr lang="es-MX" sz="2000" i="1">
                              <a:latin typeface="Cambria Math" panose="02040503050406030204" pitchFamily="18" charset="0"/>
                            </a:rPr>
                          </m:ctrlPr>
                        </m:dPr>
                        <m:e>
                          <m:r>
                            <a:rPr lang="es-MX" sz="2000" i="1">
                              <a:latin typeface="Cambria Math" panose="02040503050406030204" pitchFamily="18" charset="0"/>
                            </a:rPr>
                            <m:t>−2.0</m:t>
                          </m:r>
                          <m:r>
                            <a:rPr lang="es-MX" sz="2000" b="0" i="1" smtClean="0">
                              <a:latin typeface="Cambria Math" panose="02040503050406030204" pitchFamily="18" charset="0"/>
                            </a:rPr>
                            <m:t>93</m:t>
                          </m:r>
                          <m:r>
                            <a:rPr lang="es-MX" sz="2000" i="1">
                              <a:latin typeface="Cambria Math" panose="02040503050406030204" pitchFamily="18" charset="0"/>
                            </a:rPr>
                            <m:t>≤</m:t>
                          </m:r>
                          <m:f>
                            <m:fPr>
                              <m:ctrlPr>
                                <a:rPr lang="es-MX" sz="2000" i="1">
                                  <a:latin typeface="Cambria Math" panose="02040503050406030204" pitchFamily="18" charset="0"/>
                                </a:rPr>
                              </m:ctrlPr>
                            </m:fPr>
                            <m:num>
                              <m:acc>
                                <m:accPr>
                                  <m:chr m:val="̅"/>
                                  <m:ctrlPr>
                                    <a:rPr lang="es-MX" sz="2000" i="1">
                                      <a:latin typeface="Cambria Math" panose="02040503050406030204" pitchFamily="18" charset="0"/>
                                      <a:sym typeface="Wingdings" pitchFamily="2" charset="2"/>
                                    </a:rPr>
                                  </m:ctrlPr>
                                </m:accPr>
                                <m:e>
                                  <m:r>
                                    <a:rPr lang="es-MX" sz="2000" i="1">
                                      <a:latin typeface="Cambria Math" panose="02040503050406030204" pitchFamily="18" charset="0"/>
                                      <a:sym typeface="Wingdings" pitchFamily="2" charset="2"/>
                                    </a:rPr>
                                    <m:t>𝑥</m:t>
                                  </m:r>
                                </m:e>
                              </m:acc>
                              <m:r>
                                <a:rPr lang="es-MX" sz="2400" i="1" dirty="0">
                                  <a:latin typeface="Cambria Math" panose="02040503050406030204" pitchFamily="18" charset="0"/>
                                  <a:sym typeface="Wingdings" pitchFamily="2" charset="2"/>
                                </a:rPr>
                                <m:t>−</m:t>
                              </m:r>
                              <m:r>
                                <a:rPr lang="es-MX" sz="2400" b="0" i="1" dirty="0" smtClean="0">
                                  <a:latin typeface="Cambria Math" panose="02040503050406030204" pitchFamily="18" charset="0"/>
                                  <a:sym typeface="Wingdings" pitchFamily="2" charset="2"/>
                                </a:rPr>
                                <m:t>5</m:t>
                              </m:r>
                            </m:num>
                            <m:den>
                              <m:f>
                                <m:fPr>
                                  <m:ctrlPr>
                                    <a:rPr lang="es-MX" sz="2000" i="1">
                                      <a:latin typeface="Cambria Math" panose="02040503050406030204" pitchFamily="18" charset="0"/>
                                    </a:rPr>
                                  </m:ctrlPr>
                                </m:fPr>
                                <m:num>
                                  <m:rad>
                                    <m:radPr>
                                      <m:degHide m:val="on"/>
                                      <m:ctrlPr>
                                        <a:rPr lang="es-MX" sz="2000" b="0" i="1" smtClean="0">
                                          <a:latin typeface="Cambria Math" panose="02040503050406030204" pitchFamily="18" charset="0"/>
                                        </a:rPr>
                                      </m:ctrlPr>
                                    </m:radPr>
                                    <m:deg/>
                                    <m:e>
                                      <m:r>
                                        <a:rPr lang="es-MX" sz="2000" b="0" i="1" smtClean="0">
                                          <a:latin typeface="Cambria Math" panose="02040503050406030204" pitchFamily="18" charset="0"/>
                                        </a:rPr>
                                        <m:t> 2.5</m:t>
                                      </m:r>
                                    </m:e>
                                  </m:rad>
                                </m:num>
                                <m:den>
                                  <m:rad>
                                    <m:radPr>
                                      <m:degHide m:val="on"/>
                                      <m:ctrlPr>
                                        <a:rPr lang="es-MX" sz="2000" i="1">
                                          <a:latin typeface="Cambria Math" panose="02040503050406030204" pitchFamily="18" charset="0"/>
                                        </a:rPr>
                                      </m:ctrlPr>
                                    </m:radPr>
                                    <m:deg/>
                                    <m:e>
                                      <m:r>
                                        <a:rPr lang="es-MX" sz="2000" b="0" i="1" smtClean="0">
                                          <a:latin typeface="Cambria Math" panose="02040503050406030204" pitchFamily="18" charset="0"/>
                                        </a:rPr>
                                        <m:t>20</m:t>
                                      </m:r>
                                    </m:e>
                                  </m:rad>
                                </m:den>
                              </m:f>
                            </m:den>
                          </m:f>
                          <m:r>
                            <a:rPr lang="es-MX" sz="2000" i="1">
                              <a:latin typeface="Cambria Math" panose="02040503050406030204" pitchFamily="18" charset="0"/>
                            </a:rPr>
                            <m:t>≤2.0</m:t>
                          </m:r>
                          <m:r>
                            <a:rPr lang="es-MX" sz="2000" b="0" i="1" smtClean="0">
                              <a:latin typeface="Cambria Math" panose="02040503050406030204" pitchFamily="18" charset="0"/>
                            </a:rPr>
                            <m:t>93</m:t>
                          </m:r>
                        </m:e>
                      </m:d>
                      <m:r>
                        <a:rPr lang="es-MX" sz="2000" i="1">
                          <a:latin typeface="Cambria Math" panose="02040503050406030204" pitchFamily="18" charset="0"/>
                        </a:rPr>
                        <m:t>=0.95</m:t>
                      </m:r>
                    </m:oMath>
                    <m:oMath xmlns:m="http://schemas.openxmlformats.org/officeDocument/2006/math">
                      <m:d>
                        <m:dPr>
                          <m:begChr m:val="["/>
                          <m:endChr m:val="]"/>
                          <m:ctrlPr>
                            <a:rPr lang="es-MX" sz="2000" b="0" i="1" smtClean="0">
                              <a:latin typeface="Cambria Math" panose="02040503050406030204" pitchFamily="18" charset="0"/>
                            </a:rPr>
                          </m:ctrlPr>
                        </m:dPr>
                        <m:e>
                          <m:r>
                            <a:rPr lang="es-MX" sz="2000" b="0" i="1" smtClean="0">
                              <a:latin typeface="Cambria Math" panose="02040503050406030204" pitchFamily="18" charset="0"/>
                            </a:rPr>
                            <m:t>−2.0</m:t>
                          </m:r>
                          <m:r>
                            <a:rPr lang="es-MX" sz="2000" b="0" i="1" smtClean="0">
                              <a:latin typeface="Cambria Math" panose="02040503050406030204" pitchFamily="18" charset="0"/>
                            </a:rPr>
                            <m:t>93</m:t>
                          </m:r>
                          <m:r>
                            <a:rPr lang="es-MX" sz="2000" b="0" i="1" smtClean="0">
                              <a:latin typeface="Cambria Math" panose="02040503050406030204" pitchFamily="18" charset="0"/>
                            </a:rPr>
                            <m:t> ∗</m:t>
                          </m:r>
                          <m:f>
                            <m:fPr>
                              <m:ctrlPr>
                                <a:rPr lang="es-MX" sz="2000" b="0" i="1" smtClean="0">
                                  <a:latin typeface="Cambria Math" panose="02040503050406030204" pitchFamily="18" charset="0"/>
                                </a:rPr>
                              </m:ctrlPr>
                            </m:fPr>
                            <m:num>
                              <m:r>
                                <m:rPr>
                                  <m:lit/>
                                </m:rPr>
                                <a:rPr lang="es-MX" sz="2000" b="0" i="1" smtClean="0">
                                  <a:latin typeface="Cambria Math" panose="02040503050406030204" pitchFamily="18" charset="0"/>
                                </a:rPr>
                                <m:t> </m:t>
                              </m:r>
                              <m:rad>
                                <m:radPr>
                                  <m:degHide m:val="on"/>
                                  <m:ctrlPr>
                                    <a:rPr lang="es-MX" sz="2000" b="0" i="1" smtClean="0">
                                      <a:latin typeface="Cambria Math" panose="02040503050406030204" pitchFamily="18" charset="0"/>
                                    </a:rPr>
                                  </m:ctrlPr>
                                </m:radPr>
                                <m:deg/>
                                <m:e>
                                  <m:r>
                                    <a:rPr lang="es-MX" sz="2000" b="0" i="1" smtClean="0">
                                      <a:latin typeface="Cambria Math" panose="02040503050406030204" pitchFamily="18" charset="0"/>
                                    </a:rPr>
                                    <m:t>2.5</m:t>
                                  </m:r>
                                </m:e>
                              </m:rad>
                            </m:num>
                            <m:den>
                              <m:rad>
                                <m:radPr>
                                  <m:degHide m:val="on"/>
                                  <m:ctrlPr>
                                    <a:rPr lang="es-MX" sz="2000" b="0" i="1" smtClean="0">
                                      <a:latin typeface="Cambria Math" panose="02040503050406030204" pitchFamily="18" charset="0"/>
                                    </a:rPr>
                                  </m:ctrlPr>
                                </m:radPr>
                                <m:deg/>
                                <m:e>
                                  <m:r>
                                    <a:rPr lang="es-MX" sz="2000" b="0" i="1" smtClean="0">
                                      <a:latin typeface="Cambria Math" panose="02040503050406030204" pitchFamily="18" charset="0"/>
                                    </a:rPr>
                                    <m:t>20</m:t>
                                  </m:r>
                                </m:e>
                              </m:rad>
                            </m:den>
                          </m:f>
                          <m:r>
                            <a:rPr lang="es-MX" sz="2000" b="0" i="1" smtClean="0">
                              <a:latin typeface="Cambria Math" panose="02040503050406030204" pitchFamily="18" charset="0"/>
                            </a:rPr>
                            <m:t>+5 , 2.0</m:t>
                          </m:r>
                          <m:r>
                            <a:rPr lang="es-MX" sz="2000" b="0" i="1" smtClean="0">
                              <a:latin typeface="Cambria Math" panose="02040503050406030204" pitchFamily="18" charset="0"/>
                            </a:rPr>
                            <m:t>93</m:t>
                          </m:r>
                          <m:r>
                            <a:rPr lang="es-MX" sz="2000" b="0" i="1" smtClean="0">
                              <a:latin typeface="Cambria Math" panose="02040503050406030204" pitchFamily="18" charset="0"/>
                            </a:rPr>
                            <m:t>∗</m:t>
                          </m:r>
                          <m:f>
                            <m:fPr>
                              <m:ctrlPr>
                                <a:rPr lang="es-MX" sz="2000" b="0" i="1" smtClean="0">
                                  <a:latin typeface="Cambria Math" panose="02040503050406030204" pitchFamily="18" charset="0"/>
                                </a:rPr>
                              </m:ctrlPr>
                            </m:fPr>
                            <m:num>
                              <m:rad>
                                <m:radPr>
                                  <m:degHide m:val="on"/>
                                  <m:ctrlPr>
                                    <a:rPr lang="es-MX" sz="2000" b="0" i="1" smtClean="0">
                                      <a:latin typeface="Cambria Math" panose="02040503050406030204" pitchFamily="18" charset="0"/>
                                    </a:rPr>
                                  </m:ctrlPr>
                                </m:radPr>
                                <m:deg/>
                                <m:e>
                                  <m:r>
                                    <a:rPr lang="es-MX" sz="2000" b="0" i="1" smtClean="0">
                                      <a:latin typeface="Cambria Math" panose="02040503050406030204" pitchFamily="18" charset="0"/>
                                    </a:rPr>
                                    <m:t>2.5</m:t>
                                  </m:r>
                                </m:e>
                              </m:rad>
                            </m:num>
                            <m:den>
                              <m:rad>
                                <m:radPr>
                                  <m:degHide m:val="on"/>
                                  <m:ctrlPr>
                                    <a:rPr lang="es-MX" sz="2000" b="0" i="1" smtClean="0">
                                      <a:latin typeface="Cambria Math" panose="02040503050406030204" pitchFamily="18" charset="0"/>
                                    </a:rPr>
                                  </m:ctrlPr>
                                </m:radPr>
                                <m:deg/>
                                <m:e>
                                  <m:r>
                                    <a:rPr lang="es-MX" sz="2000" b="0" i="1" smtClean="0">
                                      <a:latin typeface="Cambria Math" panose="02040503050406030204" pitchFamily="18" charset="0"/>
                                    </a:rPr>
                                    <m:t>20</m:t>
                                  </m:r>
                                </m:e>
                              </m:rad>
                            </m:den>
                          </m:f>
                          <m:r>
                            <a:rPr lang="es-MX" sz="2000" b="0" i="1" smtClean="0">
                              <a:latin typeface="Cambria Math" panose="02040503050406030204" pitchFamily="18" charset="0"/>
                            </a:rPr>
                            <m:t>+5</m:t>
                          </m:r>
                        </m:e>
                      </m:d>
                      <m:r>
                        <a:rPr lang="es-MX" sz="2000" b="0" i="1" smtClean="0">
                          <a:latin typeface="Cambria Math" panose="02040503050406030204" pitchFamily="18" charset="0"/>
                        </a:rPr>
                        <m:t>=[−4.26,2 5.7</m:t>
                      </m:r>
                      <m:r>
                        <a:rPr lang="es-MX" sz="2000" b="0" i="1" smtClean="0">
                          <a:latin typeface="Cambria Math" panose="02040503050406030204" pitchFamily="18" charset="0"/>
                        </a:rPr>
                        <m:t>4</m:t>
                      </m:r>
                      <m:r>
                        <a:rPr lang="es-MX" sz="2000" b="0" i="1" smtClean="0">
                          <a:latin typeface="Cambria Math" panose="02040503050406030204" pitchFamily="18" charset="0"/>
                        </a:rPr>
                        <m:t>]</m:t>
                      </m:r>
                    </m:oMath>
                  </m:oMathPara>
                </a14:m>
                <a:endParaRPr lang="es-ES" sz="2400" dirty="0">
                  <a:latin typeface="Cambria Math" panose="02040503050406030204" pitchFamily="18" charset="0"/>
                  <a:sym typeface="Wingdings" pitchFamily="2" charset="2"/>
                </a:endParaRPr>
              </a:p>
              <a:p>
                <a:pPr marL="266700" lvl="1" indent="0">
                  <a:buNone/>
                </a:pPr>
                <a:br>
                  <a:rPr lang="es-MX" sz="2000" b="0" dirty="0">
                    <a:latin typeface="Cambria Math" panose="02040503050406030204" pitchFamily="18" charset="0"/>
                    <a:sym typeface="Wingdings" pitchFamily="2" charset="2"/>
                  </a:rPr>
                </a:br>
                <a:endParaRPr lang="es-ES" sz="2600" b="0" dirty="0">
                  <a:latin typeface="Cambria Math" panose="02040503050406030204" pitchFamily="18" charset="0"/>
                  <a:sym typeface="Wingdings" pitchFamily="2" charset="2"/>
                </a:endParaRPr>
              </a:p>
              <a:p>
                <a:pPr lvl="1"/>
                <a:endParaRPr lang="es-ES" sz="2600" dirty="0">
                  <a:solidFill>
                    <a:schemeClr val="tx1"/>
                  </a:solidFill>
                  <a:latin typeface="Cambria Math" panose="02040503050406030204" pitchFamily="18" charset="0"/>
                  <a:sym typeface="Wingdings" pitchFamily="2" charset="2"/>
                </a:endParaRPr>
              </a:p>
              <a:p>
                <a:pPr marL="266700" lvl="1" indent="0">
                  <a:buNone/>
                </a:pPr>
                <a:endParaRPr lang="es-ES" sz="2600" dirty="0">
                  <a:latin typeface="Cambria Math" panose="02040503050406030204" pitchFamily="18" charset="0"/>
                  <a:sym typeface="Wingdings" pitchFamily="2" charset="2"/>
                </a:endParaRPr>
              </a:p>
              <a:p>
                <a:pPr marL="266700" lvl="1" indent="0">
                  <a:buNone/>
                </a:pPr>
                <a:endParaRPr lang="es-ES" sz="2800" dirty="0">
                  <a:sym typeface="Wingdings" pitchFamily="2" charset="2"/>
                </a:endParaRPr>
              </a:p>
              <a:p>
                <a:pPr lvl="1"/>
                <a:endParaRPr lang="es-ES" sz="2800" dirty="0"/>
              </a:p>
              <a:p>
                <a:pPr lvl="1"/>
                <a:endParaRPr lang="es-ES" sz="2800" dirty="0"/>
              </a:p>
              <a:p>
                <a:pPr lvl="1"/>
                <a:endParaRPr lang="es-ES" sz="2800" dirty="0"/>
              </a:p>
            </p:txBody>
          </p:sp>
        </mc:Choice>
        <mc:Fallback>
          <p:sp>
            <p:nvSpPr>
              <p:cNvPr id="4" name="Content Placeholder 3">
                <a:extLst>
                  <a:ext uri="{FF2B5EF4-FFF2-40B4-BE49-F238E27FC236}">
                    <a16:creationId xmlns:a16="http://schemas.microsoft.com/office/drawing/2014/main" id="{714750D5-10E1-439F-80ED-D90028C60C06}"/>
                  </a:ext>
                </a:extLst>
              </p:cNvPr>
              <p:cNvSpPr>
                <a:spLocks noGrp="1" noRot="1" noChangeAspect="1" noMove="1" noResize="1" noEditPoints="1" noAdjustHandles="1" noChangeArrowheads="1" noChangeShapeType="1" noTextEdit="1"/>
              </p:cNvSpPr>
              <p:nvPr>
                <p:ph idx="1"/>
              </p:nvPr>
            </p:nvSpPr>
            <p:spPr>
              <a:xfrm>
                <a:off x="431999" y="1512000"/>
                <a:ext cx="9500895" cy="4679250"/>
              </a:xfrm>
              <a:blipFill>
                <a:blip r:embed="rId3"/>
                <a:stretch>
                  <a:fillRect t="-3125" r="-2567" b="-3516"/>
                </a:stretch>
              </a:blipFill>
            </p:spPr>
            <p:txBody>
              <a:bodyPr/>
              <a:lstStyle/>
              <a:p>
                <a:r>
                  <a:rPr lang="es-ES">
                    <a:noFill/>
                  </a:rPr>
                  <a:t> </a:t>
                </a:r>
              </a:p>
            </p:txBody>
          </p:sp>
        </mc:Fallback>
      </mc:AlternateContent>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63</a:t>
            </a:fld>
            <a:endParaRPr lang="es-ES" noProof="1"/>
          </a:p>
        </p:txBody>
      </p:sp>
    </p:spTree>
    <p:extLst>
      <p:ext uri="{BB962C8B-B14F-4D97-AF65-F5344CB8AC3E}">
        <p14:creationId xmlns:p14="http://schemas.microsoft.com/office/powerpoint/2010/main" val="6852574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Distribución F-Snedecor  o F-Fisher</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512000"/>
                <a:ext cx="9500895" cy="4679250"/>
              </a:xfrm>
            </p:spPr>
            <p:txBody>
              <a:bodyPr/>
              <a:lstStyle/>
              <a:p>
                <a:pPr lvl="1"/>
                <a:r>
                  <a:rPr lang="es-ES" sz="2600" b="0" dirty="0">
                    <a:latin typeface="Cambria Math" panose="02040503050406030204" pitchFamily="18" charset="0"/>
                    <a:sym typeface="Wingdings" pitchFamily="2" charset="2"/>
                  </a:rPr>
                  <a:t>Una variable F sigue una distribución F-Snedecor (Fisher) con  n</a:t>
                </a:r>
                <a:r>
                  <a:rPr lang="es-ES" sz="2600" b="0" baseline="-25000" dirty="0">
                    <a:latin typeface="Cambria Math" panose="02040503050406030204" pitchFamily="18" charset="0"/>
                    <a:sym typeface="Wingdings" pitchFamily="2" charset="2"/>
                  </a:rPr>
                  <a:t>1</a:t>
                </a:r>
                <a:r>
                  <a:rPr lang="es-ES" sz="2600" b="0" dirty="0">
                    <a:latin typeface="Cambria Math" panose="02040503050406030204" pitchFamily="18" charset="0"/>
                    <a:sym typeface="Wingdings" pitchFamily="2" charset="2"/>
                  </a:rPr>
                  <a:t> </a:t>
                </a:r>
                <a:r>
                  <a:rPr lang="es-ES" sz="2600" dirty="0">
                    <a:latin typeface="Cambria Math" panose="02040503050406030204" pitchFamily="18" charset="0"/>
                    <a:sym typeface="Wingdings" pitchFamily="2" charset="2"/>
                  </a:rPr>
                  <a:t>y</a:t>
                </a:r>
                <a:r>
                  <a:rPr lang="es-ES" sz="2600" b="0" dirty="0">
                    <a:latin typeface="Cambria Math" panose="02040503050406030204" pitchFamily="18" charset="0"/>
                    <a:sym typeface="Wingdings" pitchFamily="2" charset="2"/>
                  </a:rPr>
                  <a:t> n</a:t>
                </a:r>
                <a:r>
                  <a:rPr lang="es-ES" sz="2600" b="0" baseline="-25000" dirty="0">
                    <a:latin typeface="Cambria Math" panose="02040503050406030204" pitchFamily="18" charset="0"/>
                    <a:sym typeface="Wingdings" pitchFamily="2" charset="2"/>
                  </a:rPr>
                  <a:t>2</a:t>
                </a:r>
                <a:r>
                  <a:rPr lang="es-ES" sz="2600" b="0" dirty="0">
                    <a:latin typeface="Cambria Math" panose="02040503050406030204" pitchFamily="18" charset="0"/>
                    <a:sym typeface="Wingdings" pitchFamily="2" charset="2"/>
                  </a:rPr>
                  <a:t> grados de libertad cuando</a:t>
                </a:r>
              </a:p>
              <a:p>
                <a:pPr marL="266700" lvl="1" indent="0">
                  <a:buNone/>
                </a:pPr>
                <a:endParaRPr lang="es-ES" sz="2600" dirty="0">
                  <a:latin typeface="Cambria Math" panose="02040503050406030204" pitchFamily="18" charset="0"/>
                  <a:sym typeface="Wingdings" pitchFamily="2" charset="2"/>
                </a:endParaRPr>
              </a:p>
              <a:p>
                <a:pPr marL="266700" lvl="1" indent="0">
                  <a:buNone/>
                </a:pPr>
                <a14:m>
                  <m:oMathPara xmlns:m="http://schemas.openxmlformats.org/officeDocument/2006/math">
                    <m:oMathParaPr>
                      <m:jc m:val="centerGroup"/>
                    </m:oMathParaPr>
                    <m:oMath xmlns:m="http://schemas.openxmlformats.org/officeDocument/2006/math">
                      <m:r>
                        <a:rPr lang="es-ES" sz="2600" b="0" i="1" smtClean="0">
                          <a:latin typeface="Cambria Math" panose="02040503050406030204" pitchFamily="18" charset="0"/>
                          <a:sym typeface="Wingdings" pitchFamily="2" charset="2"/>
                        </a:rPr>
                        <m:t>𝐹</m:t>
                      </m:r>
                      <m:r>
                        <a:rPr lang="es-ES" sz="2600" b="0" i="1" smtClean="0">
                          <a:latin typeface="Cambria Math" panose="02040503050406030204" pitchFamily="18" charset="0"/>
                          <a:sym typeface="Wingdings" pitchFamily="2" charset="2"/>
                        </a:rPr>
                        <m:t>=</m:t>
                      </m:r>
                      <m:d>
                        <m:dPr>
                          <m:ctrlPr>
                            <a:rPr lang="es-ES" sz="2600" b="0" i="1" smtClean="0">
                              <a:latin typeface="Cambria Math" panose="02040503050406030204" pitchFamily="18" charset="0"/>
                              <a:sym typeface="Wingdings" pitchFamily="2" charset="2"/>
                            </a:rPr>
                          </m:ctrlPr>
                        </m:dPr>
                        <m:e>
                          <m:f>
                            <m:fPr>
                              <m:ctrlPr>
                                <a:rPr lang="es-ES" sz="2600" b="0" i="1" smtClean="0">
                                  <a:latin typeface="Cambria Math" panose="02040503050406030204" pitchFamily="18" charset="0"/>
                                  <a:sym typeface="Wingdings" pitchFamily="2" charset="2"/>
                                </a:rPr>
                              </m:ctrlPr>
                            </m:fPr>
                            <m:num>
                              <m:r>
                                <a:rPr lang="es-ES" sz="2600" b="0" i="1" smtClean="0">
                                  <a:latin typeface="Cambria Math" panose="02040503050406030204" pitchFamily="18" charset="0"/>
                                  <a:sym typeface="Wingdings" pitchFamily="2" charset="2"/>
                                </a:rPr>
                                <m:t>𝑋</m:t>
                              </m:r>
                              <m:r>
                                <a:rPr lang="es-ES" sz="2600" b="0" i="1" smtClean="0">
                                  <a:latin typeface="Cambria Math" panose="02040503050406030204" pitchFamily="18" charset="0"/>
                                  <a:sym typeface="Wingdings" pitchFamily="2" charset="2"/>
                                </a:rPr>
                                <m:t>/</m:t>
                              </m:r>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𝑛</m:t>
                                  </m:r>
                                </m:e>
                                <m:sub>
                                  <m:r>
                                    <a:rPr lang="es-ES" sz="2600" b="0" i="1" smtClean="0">
                                      <a:latin typeface="Cambria Math" panose="02040503050406030204" pitchFamily="18" charset="0"/>
                                      <a:sym typeface="Wingdings" pitchFamily="2" charset="2"/>
                                    </a:rPr>
                                    <m:t>1</m:t>
                                  </m:r>
                                </m:sub>
                              </m:sSub>
                            </m:num>
                            <m:den>
                              <m:r>
                                <a:rPr lang="es-ES" sz="2600" b="0" i="1" smtClean="0">
                                  <a:latin typeface="Cambria Math" panose="02040503050406030204" pitchFamily="18" charset="0"/>
                                  <a:sym typeface="Wingdings" pitchFamily="2" charset="2"/>
                                </a:rPr>
                                <m:t>𝑌</m:t>
                              </m:r>
                              <m:r>
                                <a:rPr lang="es-ES" sz="2600" b="0" i="1" smtClean="0">
                                  <a:latin typeface="Cambria Math" panose="02040503050406030204" pitchFamily="18" charset="0"/>
                                  <a:sym typeface="Wingdings" pitchFamily="2" charset="2"/>
                                </a:rPr>
                                <m:t>/</m:t>
                              </m:r>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𝑛</m:t>
                                  </m:r>
                                </m:e>
                                <m:sub>
                                  <m:r>
                                    <a:rPr lang="es-ES" sz="2600" b="0" i="1" smtClean="0">
                                      <a:latin typeface="Cambria Math" panose="02040503050406030204" pitchFamily="18" charset="0"/>
                                      <a:sym typeface="Wingdings" pitchFamily="2" charset="2"/>
                                    </a:rPr>
                                    <m:t>2</m:t>
                                  </m:r>
                                </m:sub>
                              </m:sSub>
                            </m:den>
                          </m:f>
                        </m:e>
                      </m:d>
                    </m:oMath>
                    <m:oMath xmlns:m="http://schemas.openxmlformats.org/officeDocument/2006/math">
                      <m:r>
                        <a:rPr lang="es-MX" sz="2600" b="0" i="1" smtClean="0">
                          <a:latin typeface="Cambria Math" panose="02040503050406030204" pitchFamily="18" charset="0"/>
                          <a:sym typeface="Wingdings" pitchFamily="2" charset="2"/>
                        </a:rPr>
                        <m:t>𝑐𝑜𝑛</m:t>
                      </m:r>
                      <m:r>
                        <a:rPr lang="es-ES" sz="2600" b="0" i="1" smtClean="0">
                          <a:latin typeface="Cambria Math" panose="02040503050406030204" pitchFamily="18" charset="0"/>
                          <a:sym typeface="Wingdings" pitchFamily="2" charset="2"/>
                        </a:rPr>
                        <m:t> </m:t>
                      </m:r>
                      <m:r>
                        <a:rPr lang="es-ES" sz="2600" b="0" i="1" smtClean="0">
                          <a:latin typeface="Cambria Math" panose="02040503050406030204" pitchFamily="18" charset="0"/>
                          <a:sym typeface="Wingdings" pitchFamily="2" charset="2"/>
                        </a:rPr>
                        <m:t>𝑋</m:t>
                      </m:r>
                      <m:r>
                        <a:rPr lang="es-ES" sz="2600" i="1">
                          <a:latin typeface="Cambria Math" panose="02040503050406030204" pitchFamily="18" charset="0"/>
                          <a:sym typeface="Wingdings" pitchFamily="2" charset="2"/>
                        </a:rPr>
                        <m:t>~</m:t>
                      </m:r>
                      <m:sSubSup>
                        <m:sSubSupPr>
                          <m:ctrlPr>
                            <a:rPr lang="es-ES" sz="2600" b="0" i="1" smtClean="0">
                              <a:latin typeface="Cambria Math" panose="02040503050406030204" pitchFamily="18" charset="0"/>
                              <a:sym typeface="Wingdings" pitchFamily="2" charset="2"/>
                            </a:rPr>
                          </m:ctrlPr>
                        </m:sSubSupPr>
                        <m:e>
                          <m:r>
                            <a:rPr lang="es-ES" sz="2600" b="0" i="1" smtClean="0">
                              <a:latin typeface="Cambria Math" panose="02040503050406030204" pitchFamily="18" charset="0"/>
                              <a:sym typeface="Wingdings" pitchFamily="2" charset="2"/>
                            </a:rPr>
                            <m:t>𝜒</m:t>
                          </m:r>
                        </m:e>
                        <m:sub>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𝑛</m:t>
                              </m:r>
                            </m:e>
                            <m:sub>
                              <m:r>
                                <a:rPr lang="es-ES" sz="2600" b="0" i="1" smtClean="0">
                                  <a:latin typeface="Cambria Math" panose="02040503050406030204" pitchFamily="18" charset="0"/>
                                  <a:sym typeface="Wingdings" pitchFamily="2" charset="2"/>
                                </a:rPr>
                                <m:t>1</m:t>
                              </m:r>
                            </m:sub>
                          </m:sSub>
                        </m:sub>
                        <m:sup>
                          <m:r>
                            <a:rPr lang="es-ES" sz="2600" b="0" i="1" smtClean="0">
                              <a:latin typeface="Cambria Math" panose="02040503050406030204" pitchFamily="18" charset="0"/>
                              <a:sym typeface="Wingdings" pitchFamily="2" charset="2"/>
                            </a:rPr>
                            <m:t>2</m:t>
                          </m:r>
                        </m:sup>
                      </m:sSubSup>
                      <m:r>
                        <a:rPr lang="es-MX" sz="2600" b="0" i="1" smtClean="0">
                          <a:latin typeface="Cambria Math" panose="02040503050406030204" pitchFamily="18" charset="0"/>
                          <a:sym typeface="Wingdings" pitchFamily="2" charset="2"/>
                        </a:rPr>
                        <m:t>𝑦</m:t>
                      </m:r>
                      <m:r>
                        <a:rPr lang="es-ES" sz="2600" b="0" i="1" smtClean="0">
                          <a:latin typeface="Cambria Math" panose="02040503050406030204" pitchFamily="18" charset="0"/>
                          <a:sym typeface="Wingdings" pitchFamily="2" charset="2"/>
                        </a:rPr>
                        <m:t> </m:t>
                      </m:r>
                      <m:r>
                        <a:rPr lang="es-ES" sz="2600" b="0" i="1" smtClean="0">
                          <a:latin typeface="Cambria Math" panose="02040503050406030204" pitchFamily="18" charset="0"/>
                          <a:sym typeface="Wingdings" pitchFamily="2" charset="2"/>
                        </a:rPr>
                        <m:t>𝑌</m:t>
                      </m:r>
                      <m:r>
                        <a:rPr lang="es-ES" sz="2600" i="1">
                          <a:latin typeface="Cambria Math" panose="02040503050406030204" pitchFamily="18" charset="0"/>
                          <a:sym typeface="Wingdings" pitchFamily="2" charset="2"/>
                        </a:rPr>
                        <m:t>~</m:t>
                      </m:r>
                      <m:sSubSup>
                        <m:sSubSupPr>
                          <m:ctrlPr>
                            <a:rPr lang="es-ES" sz="2600" b="0" i="1" smtClean="0">
                              <a:latin typeface="Cambria Math" panose="02040503050406030204" pitchFamily="18" charset="0"/>
                              <a:sym typeface="Wingdings" pitchFamily="2" charset="2"/>
                            </a:rPr>
                          </m:ctrlPr>
                        </m:sSubSupPr>
                        <m:e>
                          <m:r>
                            <a:rPr lang="es-ES" sz="2600" b="0" i="1" smtClean="0">
                              <a:latin typeface="Cambria Math" panose="02040503050406030204" pitchFamily="18" charset="0"/>
                              <a:sym typeface="Wingdings" pitchFamily="2" charset="2"/>
                            </a:rPr>
                            <m:t>𝜒</m:t>
                          </m:r>
                        </m:e>
                        <m:sub>
                          <m:sSub>
                            <m:sSubPr>
                              <m:ctrlPr>
                                <a:rPr lang="es-ES" sz="2600" b="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𝑛</m:t>
                              </m:r>
                            </m:e>
                            <m:sub>
                              <m:r>
                                <a:rPr lang="es-ES" sz="2600" b="0" i="1" smtClean="0">
                                  <a:latin typeface="Cambria Math" panose="02040503050406030204" pitchFamily="18" charset="0"/>
                                  <a:sym typeface="Wingdings" pitchFamily="2" charset="2"/>
                                </a:rPr>
                                <m:t>2</m:t>
                              </m:r>
                            </m:sub>
                          </m:sSub>
                        </m:sub>
                        <m:sup>
                          <m:r>
                            <a:rPr lang="es-ES" sz="2600" b="0" i="1" smtClean="0">
                              <a:latin typeface="Cambria Math" panose="02040503050406030204" pitchFamily="18" charset="0"/>
                              <a:sym typeface="Wingdings" pitchFamily="2" charset="2"/>
                            </a:rPr>
                            <m:t>2</m:t>
                          </m:r>
                        </m:sup>
                      </m:sSubSup>
                      <m:r>
                        <a:rPr lang="es-MX" sz="2600" b="0" i="1" smtClean="0">
                          <a:latin typeface="Cambria Math" panose="02040503050406030204" pitchFamily="18" charset="0"/>
                          <a:sym typeface="Wingdings" pitchFamily="2" charset="2"/>
                        </a:rPr>
                        <m:t>𝑎𝑚𝑏𝑜𝑠</m:t>
                      </m:r>
                      <m:r>
                        <a:rPr lang="es-MX" sz="2600" b="0" i="1" smtClean="0">
                          <a:latin typeface="Cambria Math" panose="02040503050406030204" pitchFamily="18" charset="0"/>
                          <a:sym typeface="Wingdings" pitchFamily="2" charset="2"/>
                        </a:rPr>
                        <m:t> </m:t>
                      </m:r>
                      <m:r>
                        <a:rPr lang="es-MX" sz="2600" b="0" i="1" smtClean="0">
                          <a:latin typeface="Cambria Math" panose="02040503050406030204" pitchFamily="18" charset="0"/>
                          <a:sym typeface="Wingdings" pitchFamily="2" charset="2"/>
                        </a:rPr>
                        <m:t>𝑖𝑛𝑑𝑒𝑝𝑒𝑛𝑑𝑖𝑒𝑛𝑡𝑒𝑠</m:t>
                      </m:r>
                    </m:oMath>
                  </m:oMathPara>
                </a14:m>
                <a:endParaRPr lang="es-ES" sz="2600" dirty="0">
                  <a:latin typeface="Cambria Math" panose="02040503050406030204" pitchFamily="18" charset="0"/>
                  <a:sym typeface="Wingdings" pitchFamily="2" charset="2"/>
                </a:endParaRPr>
              </a:p>
              <a:p>
                <a:pPr marL="266700" lvl="1" indent="0">
                  <a:buNone/>
                </a:pPr>
                <a:endParaRPr lang="es-ES" sz="2600" b="0" dirty="0">
                  <a:latin typeface="Cambria Math" panose="02040503050406030204" pitchFamily="18" charset="0"/>
                  <a:sym typeface="Wingdings" pitchFamily="2" charset="2"/>
                </a:endParaRPr>
              </a:p>
              <a:p>
                <a:pPr lvl="1"/>
                <a:r>
                  <a:rPr lang="es-ES" sz="2600" b="0" dirty="0">
                    <a:latin typeface="Cambria Math" panose="02040503050406030204" pitchFamily="18" charset="0"/>
                    <a:sym typeface="Wingdings" pitchFamily="2" charset="2"/>
                  </a:rPr>
                  <a:t>Como veremos cuando estudiemos ANOVA, esta distribución se emplea para compara diferentes fuentes de variabilidad. Cuando muestreamos de dos poblaciones normales:</a:t>
                </a:r>
              </a:p>
              <a:p>
                <a:pPr marL="266700" lvl="1" indent="0">
                  <a:buNone/>
                </a:pPr>
                <a14:m>
                  <m:oMathPara xmlns:m="http://schemas.openxmlformats.org/officeDocument/2006/math">
                    <m:oMathParaPr>
                      <m:jc m:val="centerGroup"/>
                    </m:oMathParaPr>
                    <m:oMath xmlns:m="http://schemas.openxmlformats.org/officeDocument/2006/math">
                      <m:f>
                        <m:fPr>
                          <m:ctrlPr>
                            <a:rPr lang="es-ES" sz="3200" b="0" i="1" smtClean="0">
                              <a:latin typeface="Cambria Math" panose="02040503050406030204" pitchFamily="18" charset="0"/>
                              <a:sym typeface="Wingdings" pitchFamily="2" charset="2"/>
                            </a:rPr>
                          </m:ctrlPr>
                        </m:fPr>
                        <m:num>
                          <m:sSubSup>
                            <m:sSubSupPr>
                              <m:ctrlPr>
                                <a:rPr lang="es-ES" sz="3200" b="0" i="1" smtClean="0">
                                  <a:latin typeface="Cambria Math" panose="02040503050406030204" pitchFamily="18" charset="0"/>
                                  <a:sym typeface="Wingdings" pitchFamily="2" charset="2"/>
                                </a:rPr>
                              </m:ctrlPr>
                            </m:sSubSupPr>
                            <m:e>
                              <m:r>
                                <a:rPr lang="es-ES" sz="3200" b="0" i="1" smtClean="0">
                                  <a:latin typeface="Cambria Math" panose="02040503050406030204" pitchFamily="18" charset="0"/>
                                  <a:sym typeface="Wingdings" pitchFamily="2" charset="2"/>
                                </a:rPr>
                                <m:t>𝑠</m:t>
                              </m:r>
                            </m:e>
                            <m:sub>
                              <m:r>
                                <a:rPr lang="es-ES" sz="3200" b="0" i="1" smtClean="0">
                                  <a:latin typeface="Cambria Math" panose="02040503050406030204" pitchFamily="18" charset="0"/>
                                  <a:sym typeface="Wingdings" pitchFamily="2" charset="2"/>
                                </a:rPr>
                                <m:t>1</m:t>
                              </m:r>
                            </m:sub>
                            <m:sup>
                              <m:r>
                                <a:rPr lang="es-ES" sz="3200" b="0" i="1" smtClean="0">
                                  <a:latin typeface="Cambria Math" panose="02040503050406030204" pitchFamily="18" charset="0"/>
                                  <a:sym typeface="Wingdings" pitchFamily="2" charset="2"/>
                                </a:rPr>
                                <m:t>′2</m:t>
                              </m:r>
                            </m:sup>
                          </m:sSubSup>
                          <m:r>
                            <a:rPr lang="es-ES" sz="3200" b="0" i="1" smtClean="0">
                              <a:latin typeface="Cambria Math" panose="02040503050406030204" pitchFamily="18" charset="0"/>
                              <a:sym typeface="Wingdings" pitchFamily="2" charset="2"/>
                            </a:rPr>
                            <m:t>/</m:t>
                          </m:r>
                          <m:sSubSup>
                            <m:sSubSupPr>
                              <m:ctrlPr>
                                <a:rPr lang="es-ES" sz="3200" b="0" i="1" smtClean="0">
                                  <a:latin typeface="Cambria Math" panose="02040503050406030204" pitchFamily="18" charset="0"/>
                                  <a:sym typeface="Wingdings" pitchFamily="2" charset="2"/>
                                </a:rPr>
                              </m:ctrlPr>
                            </m:sSubSupPr>
                            <m:e>
                              <m:r>
                                <a:rPr lang="es-ES" sz="3200" b="0" i="1" smtClean="0">
                                  <a:latin typeface="Cambria Math" panose="02040503050406030204" pitchFamily="18" charset="0"/>
                                  <a:sym typeface="Wingdings" pitchFamily="2" charset="2"/>
                                </a:rPr>
                                <m:t>𝜎</m:t>
                              </m:r>
                            </m:e>
                            <m:sub>
                              <m:r>
                                <a:rPr lang="es-ES" sz="3200" b="0" i="1" smtClean="0">
                                  <a:latin typeface="Cambria Math" panose="02040503050406030204" pitchFamily="18" charset="0"/>
                                  <a:sym typeface="Wingdings" pitchFamily="2" charset="2"/>
                                </a:rPr>
                                <m:t>1</m:t>
                              </m:r>
                            </m:sub>
                            <m:sup>
                              <m:r>
                                <a:rPr lang="es-ES" sz="3200" b="0" i="1" smtClean="0">
                                  <a:latin typeface="Cambria Math" panose="02040503050406030204" pitchFamily="18" charset="0"/>
                                  <a:sym typeface="Wingdings" pitchFamily="2" charset="2"/>
                                </a:rPr>
                                <m:t>2</m:t>
                              </m:r>
                            </m:sup>
                          </m:sSubSup>
                        </m:num>
                        <m:den>
                          <m:sSubSup>
                            <m:sSubSupPr>
                              <m:ctrlPr>
                                <a:rPr lang="es-ES" sz="3200" b="0" i="1" smtClean="0">
                                  <a:latin typeface="Cambria Math" panose="02040503050406030204" pitchFamily="18" charset="0"/>
                                  <a:sym typeface="Wingdings" pitchFamily="2" charset="2"/>
                                </a:rPr>
                              </m:ctrlPr>
                            </m:sSubSupPr>
                            <m:e>
                              <m:r>
                                <a:rPr lang="es-ES" sz="3200" b="0" i="1" smtClean="0">
                                  <a:latin typeface="Cambria Math" panose="02040503050406030204" pitchFamily="18" charset="0"/>
                                  <a:sym typeface="Wingdings" pitchFamily="2" charset="2"/>
                                </a:rPr>
                                <m:t>𝑠</m:t>
                              </m:r>
                            </m:e>
                            <m:sub>
                              <m:r>
                                <a:rPr lang="es-ES" sz="3200" b="0" i="1" smtClean="0">
                                  <a:latin typeface="Cambria Math" panose="02040503050406030204" pitchFamily="18" charset="0"/>
                                  <a:sym typeface="Wingdings" pitchFamily="2" charset="2"/>
                                </a:rPr>
                                <m:t>2</m:t>
                              </m:r>
                            </m:sub>
                            <m:sup>
                              <m:r>
                                <a:rPr lang="es-ES" sz="3200" b="0" i="1" smtClean="0">
                                  <a:latin typeface="Cambria Math" panose="02040503050406030204" pitchFamily="18" charset="0"/>
                                  <a:sym typeface="Wingdings" pitchFamily="2" charset="2"/>
                                </a:rPr>
                                <m:t>′2</m:t>
                              </m:r>
                            </m:sup>
                          </m:sSubSup>
                          <m:r>
                            <a:rPr lang="es-ES" sz="3200" b="0" i="1" smtClean="0">
                              <a:latin typeface="Cambria Math" panose="02040503050406030204" pitchFamily="18" charset="0"/>
                              <a:sym typeface="Wingdings" pitchFamily="2" charset="2"/>
                            </a:rPr>
                            <m:t>/</m:t>
                          </m:r>
                          <m:sSubSup>
                            <m:sSubSupPr>
                              <m:ctrlPr>
                                <a:rPr lang="es-ES" sz="3200" b="0" i="1" smtClean="0">
                                  <a:latin typeface="Cambria Math" panose="02040503050406030204" pitchFamily="18" charset="0"/>
                                  <a:sym typeface="Wingdings" pitchFamily="2" charset="2"/>
                                </a:rPr>
                              </m:ctrlPr>
                            </m:sSubSupPr>
                            <m:e>
                              <m:r>
                                <a:rPr lang="es-ES" sz="3200" b="0" i="1" smtClean="0">
                                  <a:latin typeface="Cambria Math" panose="02040503050406030204" pitchFamily="18" charset="0"/>
                                  <a:sym typeface="Wingdings" pitchFamily="2" charset="2"/>
                                </a:rPr>
                                <m:t>𝜎</m:t>
                              </m:r>
                            </m:e>
                            <m:sub>
                              <m:r>
                                <a:rPr lang="es-ES" sz="3200" b="0" i="1" smtClean="0">
                                  <a:latin typeface="Cambria Math" panose="02040503050406030204" pitchFamily="18" charset="0"/>
                                  <a:sym typeface="Wingdings" pitchFamily="2" charset="2"/>
                                </a:rPr>
                                <m:t>2</m:t>
                              </m:r>
                            </m:sub>
                            <m:sup>
                              <m:r>
                                <a:rPr lang="es-ES" sz="3200" b="0" i="1" smtClean="0">
                                  <a:latin typeface="Cambria Math" panose="02040503050406030204" pitchFamily="18" charset="0"/>
                                  <a:sym typeface="Wingdings" pitchFamily="2" charset="2"/>
                                </a:rPr>
                                <m:t>2</m:t>
                              </m:r>
                            </m:sup>
                          </m:sSubSup>
                        </m:den>
                      </m:f>
                      <m:r>
                        <a:rPr lang="es-ES" sz="3200" b="0" i="1" smtClean="0">
                          <a:latin typeface="Cambria Math" panose="02040503050406030204" pitchFamily="18" charset="0"/>
                          <a:sym typeface="Wingdings" pitchFamily="2" charset="2"/>
                        </a:rPr>
                        <m:t> </m:t>
                      </m:r>
                      <m:r>
                        <a:rPr lang="es-ES" sz="3200" i="1">
                          <a:latin typeface="Cambria Math" panose="02040503050406030204" pitchFamily="18" charset="0"/>
                          <a:sym typeface="Wingdings" pitchFamily="2" charset="2"/>
                        </a:rPr>
                        <m:t>~</m:t>
                      </m:r>
                      <m:r>
                        <a:rPr lang="es-ES" sz="3200" b="0" i="1" smtClean="0">
                          <a:latin typeface="Cambria Math" panose="02040503050406030204" pitchFamily="18" charset="0"/>
                          <a:sym typeface="Wingdings" pitchFamily="2" charset="2"/>
                        </a:rPr>
                        <m:t> </m:t>
                      </m:r>
                      <m:sSub>
                        <m:sSubPr>
                          <m:ctrlPr>
                            <a:rPr lang="es-ES" sz="3200" b="0" i="1" smtClean="0">
                              <a:latin typeface="Cambria Math" panose="02040503050406030204" pitchFamily="18" charset="0"/>
                              <a:sym typeface="Wingdings" pitchFamily="2" charset="2"/>
                            </a:rPr>
                          </m:ctrlPr>
                        </m:sSubPr>
                        <m:e>
                          <m:r>
                            <a:rPr lang="es-ES" sz="3200" b="0" i="1" smtClean="0">
                              <a:latin typeface="Cambria Math" panose="02040503050406030204" pitchFamily="18" charset="0"/>
                              <a:sym typeface="Wingdings" pitchFamily="2" charset="2"/>
                            </a:rPr>
                            <m:t>𝐹</m:t>
                          </m:r>
                        </m:e>
                        <m:sub>
                          <m:sSub>
                            <m:sSubPr>
                              <m:ctrlPr>
                                <a:rPr lang="es-ES" sz="3200" b="0" i="1" smtClean="0">
                                  <a:latin typeface="Cambria Math" panose="02040503050406030204" pitchFamily="18" charset="0"/>
                                  <a:sym typeface="Wingdings" pitchFamily="2" charset="2"/>
                                </a:rPr>
                              </m:ctrlPr>
                            </m:sSubPr>
                            <m:e>
                              <m:r>
                                <a:rPr lang="es-ES" sz="3200" b="0" i="1" smtClean="0">
                                  <a:latin typeface="Cambria Math" panose="02040503050406030204" pitchFamily="18" charset="0"/>
                                  <a:sym typeface="Wingdings" pitchFamily="2" charset="2"/>
                                </a:rPr>
                                <m:t>𝑛</m:t>
                              </m:r>
                            </m:e>
                            <m:sub>
                              <m:r>
                                <a:rPr lang="es-ES" sz="3200" b="0" i="1" smtClean="0">
                                  <a:latin typeface="Cambria Math" panose="02040503050406030204" pitchFamily="18" charset="0"/>
                                  <a:sym typeface="Wingdings" pitchFamily="2" charset="2"/>
                                </a:rPr>
                                <m:t>1</m:t>
                              </m:r>
                            </m:sub>
                          </m:sSub>
                          <m:r>
                            <a:rPr lang="es-ES" sz="3200" b="0" i="1" smtClean="0">
                              <a:latin typeface="Cambria Math" panose="02040503050406030204" pitchFamily="18" charset="0"/>
                              <a:sym typeface="Wingdings" pitchFamily="2" charset="2"/>
                            </a:rPr>
                            <m:t>−1,</m:t>
                          </m:r>
                          <m:sSub>
                            <m:sSubPr>
                              <m:ctrlPr>
                                <a:rPr lang="es-ES" sz="3200" b="0" i="1" smtClean="0">
                                  <a:latin typeface="Cambria Math" panose="02040503050406030204" pitchFamily="18" charset="0"/>
                                  <a:sym typeface="Wingdings" pitchFamily="2" charset="2"/>
                                </a:rPr>
                              </m:ctrlPr>
                            </m:sSubPr>
                            <m:e>
                              <m:r>
                                <a:rPr lang="es-ES" sz="3200" b="0" i="1" smtClean="0">
                                  <a:latin typeface="Cambria Math" panose="02040503050406030204" pitchFamily="18" charset="0"/>
                                  <a:sym typeface="Wingdings" pitchFamily="2" charset="2"/>
                                </a:rPr>
                                <m:t>𝑛</m:t>
                              </m:r>
                            </m:e>
                            <m:sub>
                              <m:r>
                                <a:rPr lang="es-ES" sz="3200" b="0" i="1" smtClean="0">
                                  <a:latin typeface="Cambria Math" panose="02040503050406030204" pitchFamily="18" charset="0"/>
                                  <a:sym typeface="Wingdings" pitchFamily="2" charset="2"/>
                                </a:rPr>
                                <m:t>2</m:t>
                              </m:r>
                            </m:sub>
                          </m:sSub>
                          <m:r>
                            <a:rPr lang="es-ES" sz="3200" b="0" i="1" smtClean="0">
                              <a:latin typeface="Cambria Math" panose="02040503050406030204" pitchFamily="18" charset="0"/>
                              <a:sym typeface="Wingdings" pitchFamily="2" charset="2"/>
                            </a:rPr>
                            <m:t>−1</m:t>
                          </m:r>
                        </m:sub>
                      </m:sSub>
                    </m:oMath>
                  </m:oMathPara>
                </a14:m>
                <a:endParaRPr lang="es-ES" sz="2600" b="0" dirty="0">
                  <a:latin typeface="Cambria Math" panose="02040503050406030204" pitchFamily="18" charset="0"/>
                  <a:sym typeface="Wingdings" pitchFamily="2" charset="2"/>
                </a:endParaRPr>
              </a:p>
              <a:p>
                <a:pPr marL="266700" lvl="1" indent="0">
                  <a:buNone/>
                </a:pPr>
                <a:endParaRPr lang="es-ES" sz="2600" i="1" dirty="0">
                  <a:latin typeface="Cambria Math" panose="02040503050406030204" pitchFamily="18" charset="0"/>
                  <a:sym typeface="Wingdings" pitchFamily="2" charset="2"/>
                </a:endParaRPr>
              </a:p>
              <a:p>
                <a:pPr lvl="1"/>
                <a:endParaRPr lang="es-ES" sz="2800" dirty="0"/>
              </a:p>
              <a:p>
                <a:pPr lvl="1"/>
                <a:endParaRPr lang="es-ES" sz="2800" dirty="0"/>
              </a:p>
              <a:p>
                <a:pPr lvl="1"/>
                <a:endParaRPr lang="es-ES" sz="2800" dirty="0"/>
              </a:p>
            </p:txBody>
          </p:sp>
        </mc:Choice>
        <mc:Fallback xmlns="">
          <p:sp>
            <p:nvSpPr>
              <p:cNvPr id="4" name="Content Placeholder 3">
                <a:extLst>
                  <a:ext uri="{FF2B5EF4-FFF2-40B4-BE49-F238E27FC236}">
                    <a16:creationId xmlns:a16="http://schemas.microsoft.com/office/drawing/2014/main" id="{714750D5-10E1-439F-80ED-D90028C60C06}"/>
                  </a:ext>
                </a:extLst>
              </p:cNvPr>
              <p:cNvSpPr>
                <a:spLocks noGrp="1" noRot="1" noChangeAspect="1" noMove="1" noResize="1" noEditPoints="1" noAdjustHandles="1" noChangeArrowheads="1" noChangeShapeType="1" noTextEdit="1"/>
              </p:cNvSpPr>
              <p:nvPr>
                <p:ph idx="1"/>
              </p:nvPr>
            </p:nvSpPr>
            <p:spPr>
              <a:xfrm>
                <a:off x="431999" y="1512000"/>
                <a:ext cx="9500895" cy="4679250"/>
              </a:xfrm>
              <a:blipFill>
                <a:blip r:embed="rId3"/>
                <a:stretch>
                  <a:fillRect t="-3125" r="-1861" b="-4948"/>
                </a:stretch>
              </a:blipFill>
            </p:spPr>
            <p:txBody>
              <a:bodyPr/>
              <a:lstStyle/>
              <a:p>
                <a:r>
                  <a:rPr lang="es-ES">
                    <a:noFill/>
                  </a:rPr>
                  <a:t> </a:t>
                </a:r>
              </a:p>
            </p:txBody>
          </p:sp>
        </mc:Fallback>
      </mc:AlternateContent>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64</a:t>
            </a:fld>
            <a:endParaRPr lang="es-ES" noProof="1"/>
          </a:p>
        </p:txBody>
      </p:sp>
    </p:spTree>
    <p:extLst>
      <p:ext uri="{BB962C8B-B14F-4D97-AF65-F5344CB8AC3E}">
        <p14:creationId xmlns:p14="http://schemas.microsoft.com/office/powerpoint/2010/main" val="2817047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Distribución F-SNEDECOR o F-Fisher</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512000"/>
            <a:ext cx="9500895" cy="4679250"/>
          </a:xfrm>
        </p:spPr>
        <p:txBody>
          <a:bodyPr/>
          <a:lstStyle/>
          <a:p>
            <a:pPr lvl="1"/>
            <a:endParaRPr lang="es-ES" sz="2800" dirty="0"/>
          </a:p>
          <a:p>
            <a:pPr lvl="1"/>
            <a:endParaRPr lang="es-ES" sz="2800" dirty="0"/>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65</a:t>
            </a:fld>
            <a:endParaRPr lang="es-ES" noProof="1"/>
          </a:p>
        </p:txBody>
      </p:sp>
      <p:pic>
        <p:nvPicPr>
          <p:cNvPr id="6" name="Imagen 5">
            <a:extLst>
              <a:ext uri="{FF2B5EF4-FFF2-40B4-BE49-F238E27FC236}">
                <a16:creationId xmlns:a16="http://schemas.microsoft.com/office/drawing/2014/main" id="{1DB53727-2E9B-AE4D-B6DA-6A40683582D2}"/>
              </a:ext>
            </a:extLst>
          </p:cNvPr>
          <p:cNvPicPr>
            <a:picLocks noChangeAspect="1"/>
          </p:cNvPicPr>
          <p:nvPr/>
        </p:nvPicPr>
        <p:blipFill>
          <a:blip r:embed="rId3"/>
          <a:stretch>
            <a:fillRect/>
          </a:stretch>
        </p:blipFill>
        <p:spPr>
          <a:xfrm>
            <a:off x="431801" y="1470621"/>
            <a:ext cx="6965339" cy="5013750"/>
          </a:xfrm>
          <a:prstGeom prst="rect">
            <a:avLst/>
          </a:prstGeom>
        </p:spPr>
      </p:pic>
      <p:sp>
        <p:nvSpPr>
          <p:cNvPr id="7" name="Llamada rectangular redondeada 6">
            <a:extLst>
              <a:ext uri="{FF2B5EF4-FFF2-40B4-BE49-F238E27FC236}">
                <a16:creationId xmlns:a16="http://schemas.microsoft.com/office/drawing/2014/main" id="{23E059CF-6E39-DA4E-9C69-DB7EB81543BF}"/>
              </a:ext>
            </a:extLst>
          </p:cNvPr>
          <p:cNvSpPr/>
          <p:nvPr/>
        </p:nvSpPr>
        <p:spPr>
          <a:xfrm>
            <a:off x="7397140" y="3310301"/>
            <a:ext cx="3964932" cy="2213754"/>
          </a:xfrm>
          <a:prstGeom prst="wedgeRoundRectCallout">
            <a:avLst>
              <a:gd name="adj1" fmla="val -122050"/>
              <a:gd name="adj2" fmla="val 34313"/>
              <a:gd name="adj3" fmla="val 16667"/>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b="1" dirty="0">
                <a:solidFill>
                  <a:schemeClr val="tx1"/>
                </a:solidFill>
              </a:rPr>
              <a:t>La asimetría decrece a medida que n1 y n2 crecen.</a:t>
            </a:r>
            <a:br>
              <a:rPr lang="es-ES" b="1" dirty="0">
                <a:solidFill>
                  <a:schemeClr val="tx1"/>
                </a:solidFill>
              </a:rPr>
            </a:br>
            <a:br>
              <a:rPr lang="es-ES" b="1" dirty="0">
                <a:solidFill>
                  <a:schemeClr val="tx1"/>
                </a:solidFill>
              </a:rPr>
            </a:br>
            <a:r>
              <a:rPr lang="es-ES" b="1" dirty="0">
                <a:solidFill>
                  <a:schemeClr val="tx1"/>
                </a:solidFill>
              </a:rPr>
              <a:t>La media es siempre cercana a 1: n2/(n2-2) para n2&gt;2</a:t>
            </a:r>
            <a:endParaRPr lang="es-ES" dirty="0"/>
          </a:p>
        </p:txBody>
      </p:sp>
    </p:spTree>
    <p:extLst>
      <p:ext uri="{BB962C8B-B14F-4D97-AF65-F5344CB8AC3E}">
        <p14:creationId xmlns:p14="http://schemas.microsoft.com/office/powerpoint/2010/main" val="40841587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ProblemA 7</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512000"/>
            <a:ext cx="9500895" cy="4679250"/>
          </a:xfrm>
        </p:spPr>
        <p:txBody>
          <a:bodyPr/>
          <a:lstStyle/>
          <a:p>
            <a:pPr lvl="1"/>
            <a:r>
              <a:rPr lang="es-ES" sz="2600" dirty="0">
                <a:latin typeface="Cambria Math" panose="02040503050406030204" pitchFamily="18" charset="0"/>
                <a:sym typeface="Wingdings" pitchFamily="2" charset="2"/>
              </a:rPr>
              <a:t>La temperatura de un circuito electrónico después de una hora de funcionamiento sigue una distribución normal. Si se extraen dos muestras de la población de circuitos con tamaños N1=10 y N2=18 ¿Cuál es la probabilidad de obtener una varianza muestra de la primera muestra más de 2.5 veces mayor que la segunda varianza muestral?</a:t>
            </a:r>
          </a:p>
          <a:p>
            <a:pPr marL="266700" lvl="1" indent="0">
              <a:buNone/>
            </a:pPr>
            <a:br>
              <a:rPr lang="es-MX" sz="2000" b="0" dirty="0">
                <a:latin typeface="Cambria Math" panose="02040503050406030204" pitchFamily="18" charset="0"/>
                <a:sym typeface="Wingdings" pitchFamily="2" charset="2"/>
              </a:rPr>
            </a:br>
            <a:endParaRPr lang="es-ES" sz="2600" b="0" dirty="0">
              <a:latin typeface="Cambria Math" panose="02040503050406030204" pitchFamily="18" charset="0"/>
              <a:sym typeface="Wingdings" pitchFamily="2" charset="2"/>
            </a:endParaRPr>
          </a:p>
          <a:p>
            <a:pPr lvl="1"/>
            <a:endParaRPr lang="es-ES" sz="2600" dirty="0">
              <a:solidFill>
                <a:schemeClr val="tx1"/>
              </a:solidFill>
              <a:latin typeface="Cambria Math" panose="02040503050406030204" pitchFamily="18" charset="0"/>
              <a:sym typeface="Wingdings" pitchFamily="2" charset="2"/>
            </a:endParaRPr>
          </a:p>
          <a:p>
            <a:pPr marL="266700" lvl="1" indent="0">
              <a:buNone/>
            </a:pPr>
            <a:endParaRPr lang="es-ES" sz="2600" dirty="0">
              <a:latin typeface="Cambria Math" panose="02040503050406030204" pitchFamily="18" charset="0"/>
              <a:sym typeface="Wingdings" pitchFamily="2" charset="2"/>
            </a:endParaRPr>
          </a:p>
          <a:p>
            <a:pPr marL="266700" lvl="1" indent="0">
              <a:buNone/>
            </a:pPr>
            <a:endParaRPr lang="es-ES" sz="2800" dirty="0">
              <a:sym typeface="Wingdings" pitchFamily="2" charset="2"/>
            </a:endParaRPr>
          </a:p>
          <a:p>
            <a:pPr lvl="1"/>
            <a:endParaRPr lang="es-ES" sz="2800" dirty="0"/>
          </a:p>
          <a:p>
            <a:pPr lvl="1"/>
            <a:endParaRPr lang="es-ES" sz="2800" dirty="0"/>
          </a:p>
          <a:p>
            <a:pPr lvl="1"/>
            <a:endParaRPr lang="es-ES" sz="2800" dirty="0"/>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66</a:t>
            </a:fld>
            <a:endParaRPr lang="es-ES" noProof="1"/>
          </a:p>
        </p:txBody>
      </p:sp>
    </p:spTree>
    <p:extLst>
      <p:ext uri="{BB962C8B-B14F-4D97-AF65-F5344CB8AC3E}">
        <p14:creationId xmlns:p14="http://schemas.microsoft.com/office/powerpoint/2010/main" val="31151900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ProblemA 7</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512000"/>
                <a:ext cx="9500895" cy="4679250"/>
              </a:xfrm>
            </p:spPr>
            <p:txBody>
              <a:bodyPr/>
              <a:lstStyle/>
              <a:p>
                <a:pPr lvl="1"/>
                <a:r>
                  <a:rPr lang="es-ES" sz="2600" dirty="0">
                    <a:latin typeface="Cambria Math" panose="02040503050406030204" pitchFamily="18" charset="0"/>
                    <a:sym typeface="Wingdings" pitchFamily="2" charset="2"/>
                  </a:rPr>
                  <a:t>La temperatura de un circuito electrónico después de una hora de funcionamiento sigue una distribución normal. Si se extraen dos muestras de la población de circuitos con tamaños N1=10 y N2=18 ¿Cuál es la probabilidad de obtener una varianza muestra de la primera muestra más de 2.5 veces mayor que la segunda varianza muestral?</a:t>
                </a:r>
              </a:p>
              <a:p>
                <a:pPr marL="266700" lvl="1" indent="0">
                  <a:buNone/>
                </a:pPr>
                <a14:m>
                  <m:oMathPara xmlns:m="http://schemas.openxmlformats.org/officeDocument/2006/math">
                    <m:oMathParaPr>
                      <m:jc m:val="centerGroup"/>
                    </m:oMathParaPr>
                    <m:oMath xmlns:m="http://schemas.openxmlformats.org/officeDocument/2006/math">
                      <m:f>
                        <m:fPr>
                          <m:ctrlPr>
                            <a:rPr lang="es-ES" sz="2000" i="1">
                              <a:latin typeface="Cambria Math" panose="02040503050406030204" pitchFamily="18" charset="0"/>
                              <a:sym typeface="Wingdings" pitchFamily="2" charset="2"/>
                            </a:rPr>
                          </m:ctrlPr>
                        </m:fPr>
                        <m:num>
                          <m:sSubSup>
                            <m:sSubSupPr>
                              <m:ctrlPr>
                                <a:rPr lang="es-ES" sz="2000" i="1">
                                  <a:latin typeface="Cambria Math" panose="02040503050406030204" pitchFamily="18" charset="0"/>
                                  <a:sym typeface="Wingdings" pitchFamily="2" charset="2"/>
                                </a:rPr>
                              </m:ctrlPr>
                            </m:sSubSupPr>
                            <m:e>
                              <m:r>
                                <a:rPr lang="es-ES" sz="2000" i="1">
                                  <a:latin typeface="Cambria Math" panose="02040503050406030204" pitchFamily="18" charset="0"/>
                                  <a:sym typeface="Wingdings" pitchFamily="2" charset="2"/>
                                </a:rPr>
                                <m:t>𝑠</m:t>
                              </m:r>
                            </m:e>
                            <m:sub>
                              <m:r>
                                <a:rPr lang="es-ES" sz="2000" i="1">
                                  <a:latin typeface="Cambria Math" panose="02040503050406030204" pitchFamily="18" charset="0"/>
                                  <a:sym typeface="Wingdings" pitchFamily="2" charset="2"/>
                                </a:rPr>
                                <m:t>1</m:t>
                              </m:r>
                            </m:sub>
                            <m:sup>
                              <m:r>
                                <a:rPr lang="es-ES" sz="2000" i="1">
                                  <a:latin typeface="Cambria Math" panose="02040503050406030204" pitchFamily="18" charset="0"/>
                                  <a:sym typeface="Wingdings" pitchFamily="2" charset="2"/>
                                </a:rPr>
                                <m:t>′2</m:t>
                              </m:r>
                            </m:sup>
                          </m:sSubSup>
                          <m:r>
                            <a:rPr lang="es-ES" sz="2000" i="1">
                              <a:latin typeface="Cambria Math" panose="02040503050406030204" pitchFamily="18" charset="0"/>
                              <a:sym typeface="Wingdings" pitchFamily="2" charset="2"/>
                            </a:rPr>
                            <m:t>/</m:t>
                          </m:r>
                          <m:sSubSup>
                            <m:sSubSupPr>
                              <m:ctrlPr>
                                <a:rPr lang="es-ES" sz="2000" i="1">
                                  <a:latin typeface="Cambria Math" panose="02040503050406030204" pitchFamily="18" charset="0"/>
                                  <a:sym typeface="Wingdings" pitchFamily="2" charset="2"/>
                                </a:rPr>
                              </m:ctrlPr>
                            </m:sSubSupPr>
                            <m:e>
                              <m:r>
                                <a:rPr lang="es-ES" sz="2000" i="1">
                                  <a:latin typeface="Cambria Math" panose="02040503050406030204" pitchFamily="18" charset="0"/>
                                  <a:sym typeface="Wingdings" pitchFamily="2" charset="2"/>
                                </a:rPr>
                                <m:t>𝜎</m:t>
                              </m:r>
                            </m:e>
                            <m:sub>
                              <m:r>
                                <a:rPr lang="es-ES" sz="2000" i="1">
                                  <a:latin typeface="Cambria Math" panose="02040503050406030204" pitchFamily="18" charset="0"/>
                                  <a:sym typeface="Wingdings" pitchFamily="2" charset="2"/>
                                </a:rPr>
                                <m:t>1</m:t>
                              </m:r>
                            </m:sub>
                            <m:sup>
                              <m:r>
                                <a:rPr lang="es-ES" sz="2000" i="1">
                                  <a:latin typeface="Cambria Math" panose="02040503050406030204" pitchFamily="18" charset="0"/>
                                  <a:sym typeface="Wingdings" pitchFamily="2" charset="2"/>
                                </a:rPr>
                                <m:t>2</m:t>
                              </m:r>
                            </m:sup>
                          </m:sSubSup>
                        </m:num>
                        <m:den>
                          <m:sSubSup>
                            <m:sSubSupPr>
                              <m:ctrlPr>
                                <a:rPr lang="es-ES" sz="2000" i="1">
                                  <a:latin typeface="Cambria Math" panose="02040503050406030204" pitchFamily="18" charset="0"/>
                                  <a:sym typeface="Wingdings" pitchFamily="2" charset="2"/>
                                </a:rPr>
                              </m:ctrlPr>
                            </m:sSubSupPr>
                            <m:e>
                              <m:r>
                                <a:rPr lang="es-ES" sz="2000" i="1">
                                  <a:latin typeface="Cambria Math" panose="02040503050406030204" pitchFamily="18" charset="0"/>
                                  <a:sym typeface="Wingdings" pitchFamily="2" charset="2"/>
                                </a:rPr>
                                <m:t>𝑠</m:t>
                              </m:r>
                            </m:e>
                            <m:sub>
                              <m:r>
                                <a:rPr lang="es-ES" sz="2000" i="1">
                                  <a:latin typeface="Cambria Math" panose="02040503050406030204" pitchFamily="18" charset="0"/>
                                  <a:sym typeface="Wingdings" pitchFamily="2" charset="2"/>
                                </a:rPr>
                                <m:t>2</m:t>
                              </m:r>
                            </m:sub>
                            <m:sup>
                              <m:r>
                                <a:rPr lang="es-ES" sz="2000" i="1">
                                  <a:latin typeface="Cambria Math" panose="02040503050406030204" pitchFamily="18" charset="0"/>
                                  <a:sym typeface="Wingdings" pitchFamily="2" charset="2"/>
                                </a:rPr>
                                <m:t>′2</m:t>
                              </m:r>
                            </m:sup>
                          </m:sSubSup>
                          <m:r>
                            <a:rPr lang="es-ES" sz="2000" i="1">
                              <a:latin typeface="Cambria Math" panose="02040503050406030204" pitchFamily="18" charset="0"/>
                              <a:sym typeface="Wingdings" pitchFamily="2" charset="2"/>
                            </a:rPr>
                            <m:t>/</m:t>
                          </m:r>
                          <m:sSubSup>
                            <m:sSubSupPr>
                              <m:ctrlPr>
                                <a:rPr lang="es-ES" sz="2000" i="1">
                                  <a:latin typeface="Cambria Math" panose="02040503050406030204" pitchFamily="18" charset="0"/>
                                  <a:sym typeface="Wingdings" pitchFamily="2" charset="2"/>
                                </a:rPr>
                              </m:ctrlPr>
                            </m:sSubSupPr>
                            <m:e>
                              <m:r>
                                <a:rPr lang="es-ES" sz="2000" i="1">
                                  <a:latin typeface="Cambria Math" panose="02040503050406030204" pitchFamily="18" charset="0"/>
                                  <a:sym typeface="Wingdings" pitchFamily="2" charset="2"/>
                                </a:rPr>
                                <m:t>𝜎</m:t>
                              </m:r>
                            </m:e>
                            <m:sub>
                              <m:r>
                                <a:rPr lang="es-ES" sz="2000" i="1">
                                  <a:latin typeface="Cambria Math" panose="02040503050406030204" pitchFamily="18" charset="0"/>
                                  <a:sym typeface="Wingdings" pitchFamily="2" charset="2"/>
                                </a:rPr>
                                <m:t>2</m:t>
                              </m:r>
                            </m:sub>
                            <m:sup>
                              <m:r>
                                <a:rPr lang="es-ES" sz="2000" i="1">
                                  <a:latin typeface="Cambria Math" panose="02040503050406030204" pitchFamily="18" charset="0"/>
                                  <a:sym typeface="Wingdings" pitchFamily="2" charset="2"/>
                                </a:rPr>
                                <m:t>2</m:t>
                              </m:r>
                            </m:sup>
                          </m:sSubSup>
                        </m:den>
                      </m:f>
                      <m:r>
                        <a:rPr lang="es-ES" sz="2000" i="1">
                          <a:latin typeface="Cambria Math" panose="02040503050406030204" pitchFamily="18" charset="0"/>
                          <a:sym typeface="Wingdings" pitchFamily="2" charset="2"/>
                        </a:rPr>
                        <m:t> ~ </m:t>
                      </m:r>
                      <m:sSub>
                        <m:sSubPr>
                          <m:ctrlPr>
                            <a:rPr lang="es-ES" sz="2000" i="1">
                              <a:latin typeface="Cambria Math" panose="02040503050406030204" pitchFamily="18" charset="0"/>
                              <a:sym typeface="Wingdings" pitchFamily="2" charset="2"/>
                            </a:rPr>
                          </m:ctrlPr>
                        </m:sSubPr>
                        <m:e>
                          <m:r>
                            <a:rPr lang="es-ES" sz="2000" i="1">
                              <a:latin typeface="Cambria Math" panose="02040503050406030204" pitchFamily="18" charset="0"/>
                              <a:sym typeface="Wingdings" pitchFamily="2" charset="2"/>
                            </a:rPr>
                            <m:t>𝐹</m:t>
                          </m:r>
                        </m:e>
                        <m:sub>
                          <m:sSub>
                            <m:sSubPr>
                              <m:ctrlPr>
                                <a:rPr lang="es-ES" sz="2000" i="1">
                                  <a:latin typeface="Cambria Math" panose="02040503050406030204" pitchFamily="18" charset="0"/>
                                  <a:sym typeface="Wingdings" pitchFamily="2" charset="2"/>
                                </a:rPr>
                              </m:ctrlPr>
                            </m:sSubPr>
                            <m:e>
                              <m:r>
                                <a:rPr lang="es-ES" sz="2000" i="1">
                                  <a:latin typeface="Cambria Math" panose="02040503050406030204" pitchFamily="18" charset="0"/>
                                  <a:sym typeface="Wingdings" pitchFamily="2" charset="2"/>
                                </a:rPr>
                                <m:t>𝑛</m:t>
                              </m:r>
                            </m:e>
                            <m:sub>
                              <m:r>
                                <a:rPr lang="es-ES" sz="2000" i="1">
                                  <a:latin typeface="Cambria Math" panose="02040503050406030204" pitchFamily="18" charset="0"/>
                                  <a:sym typeface="Wingdings" pitchFamily="2" charset="2"/>
                                </a:rPr>
                                <m:t>1</m:t>
                              </m:r>
                            </m:sub>
                          </m:sSub>
                          <m:r>
                            <a:rPr lang="es-ES" sz="2000" i="1">
                              <a:latin typeface="Cambria Math" panose="02040503050406030204" pitchFamily="18" charset="0"/>
                              <a:sym typeface="Wingdings" pitchFamily="2" charset="2"/>
                            </a:rPr>
                            <m:t>−1,</m:t>
                          </m:r>
                          <m:sSub>
                            <m:sSubPr>
                              <m:ctrlPr>
                                <a:rPr lang="es-ES" sz="2000" i="1">
                                  <a:latin typeface="Cambria Math" panose="02040503050406030204" pitchFamily="18" charset="0"/>
                                  <a:sym typeface="Wingdings" pitchFamily="2" charset="2"/>
                                </a:rPr>
                              </m:ctrlPr>
                            </m:sSubPr>
                            <m:e>
                              <m:r>
                                <a:rPr lang="es-ES" sz="2000" i="1">
                                  <a:latin typeface="Cambria Math" panose="02040503050406030204" pitchFamily="18" charset="0"/>
                                  <a:sym typeface="Wingdings" pitchFamily="2" charset="2"/>
                                </a:rPr>
                                <m:t>𝑛</m:t>
                              </m:r>
                            </m:e>
                            <m:sub>
                              <m:r>
                                <a:rPr lang="es-ES" sz="2000" i="1">
                                  <a:latin typeface="Cambria Math" panose="02040503050406030204" pitchFamily="18" charset="0"/>
                                  <a:sym typeface="Wingdings" pitchFamily="2" charset="2"/>
                                </a:rPr>
                                <m:t>2</m:t>
                              </m:r>
                            </m:sub>
                          </m:sSub>
                          <m:r>
                            <a:rPr lang="es-ES" sz="2000" i="1">
                              <a:latin typeface="Cambria Math" panose="02040503050406030204" pitchFamily="18" charset="0"/>
                              <a:sym typeface="Wingdings" pitchFamily="2" charset="2"/>
                            </a:rPr>
                            <m:t>−1</m:t>
                          </m:r>
                        </m:sub>
                      </m:sSub>
                    </m:oMath>
                  </m:oMathPara>
                </a14:m>
                <a:br>
                  <a:rPr lang="es-MX" sz="2000" dirty="0">
                    <a:latin typeface="Cambria Math" panose="02040503050406030204" pitchFamily="18" charset="0"/>
                    <a:sym typeface="Wingdings" pitchFamily="2" charset="2"/>
                  </a:rPr>
                </a:br>
                <a:endParaRPr lang="es-MX" sz="2000" dirty="0">
                  <a:latin typeface="Cambria Math" panose="02040503050406030204" pitchFamily="18" charset="0"/>
                  <a:sym typeface="Wingdings" pitchFamily="2" charset="2"/>
                </a:endParaRPr>
              </a:p>
              <a:p>
                <a:pPr marL="266700" lvl="1" indent="0">
                  <a:buNone/>
                </a:pPr>
                <a:endParaRPr lang="es-MX" sz="2000" dirty="0">
                  <a:latin typeface="Cambria Math" panose="02040503050406030204" pitchFamily="18" charset="0"/>
                  <a:sym typeface="Wingdings" pitchFamily="2" charset="2"/>
                </a:endParaRPr>
              </a:p>
              <a:p>
                <a:pPr marL="266700" lvl="1" indent="0">
                  <a:buNone/>
                </a:pPr>
                <a14:m>
                  <m:oMathPara xmlns:m="http://schemas.openxmlformats.org/officeDocument/2006/math">
                    <m:oMathParaPr>
                      <m:jc m:val="centerGroup"/>
                    </m:oMathParaPr>
                    <m:oMath xmlns:m="http://schemas.openxmlformats.org/officeDocument/2006/math">
                      <m:f>
                        <m:fPr>
                          <m:ctrlPr>
                            <a:rPr lang="es-ES" sz="2000" i="1">
                              <a:latin typeface="Cambria Math" panose="02040503050406030204" pitchFamily="18" charset="0"/>
                              <a:sym typeface="Wingdings" pitchFamily="2" charset="2"/>
                            </a:rPr>
                          </m:ctrlPr>
                        </m:fPr>
                        <m:num>
                          <m:sSubSup>
                            <m:sSubSupPr>
                              <m:ctrlPr>
                                <a:rPr lang="es-ES" sz="2000" i="1">
                                  <a:latin typeface="Cambria Math" panose="02040503050406030204" pitchFamily="18" charset="0"/>
                                  <a:sym typeface="Wingdings" pitchFamily="2" charset="2"/>
                                </a:rPr>
                              </m:ctrlPr>
                            </m:sSubSupPr>
                            <m:e>
                              <m:r>
                                <a:rPr lang="es-ES" sz="2000" i="1">
                                  <a:latin typeface="Cambria Math" panose="02040503050406030204" pitchFamily="18" charset="0"/>
                                  <a:sym typeface="Wingdings" pitchFamily="2" charset="2"/>
                                </a:rPr>
                                <m:t>𝑠</m:t>
                              </m:r>
                            </m:e>
                            <m:sub>
                              <m:r>
                                <a:rPr lang="es-ES" sz="2000" i="1">
                                  <a:latin typeface="Cambria Math" panose="02040503050406030204" pitchFamily="18" charset="0"/>
                                  <a:sym typeface="Wingdings" pitchFamily="2" charset="2"/>
                                </a:rPr>
                                <m:t>1</m:t>
                              </m:r>
                            </m:sub>
                            <m:sup>
                              <m:r>
                                <a:rPr lang="es-ES" sz="2000" i="1">
                                  <a:latin typeface="Cambria Math" panose="02040503050406030204" pitchFamily="18" charset="0"/>
                                  <a:sym typeface="Wingdings" pitchFamily="2" charset="2"/>
                                </a:rPr>
                                <m:t>′2</m:t>
                              </m:r>
                            </m:sup>
                          </m:sSubSup>
                          <m:r>
                            <a:rPr lang="es-ES" sz="2000" i="1">
                              <a:latin typeface="Cambria Math" panose="02040503050406030204" pitchFamily="18" charset="0"/>
                              <a:sym typeface="Wingdings" pitchFamily="2" charset="2"/>
                            </a:rPr>
                            <m:t>/</m:t>
                          </m:r>
                          <m:r>
                            <a:rPr lang="es-MX" sz="2000" b="0" i="1" smtClean="0">
                              <a:latin typeface="Cambria Math" panose="02040503050406030204" pitchFamily="18" charset="0"/>
                              <a:sym typeface="Wingdings" pitchFamily="2" charset="2"/>
                            </a:rPr>
                            <m:t>𝜎</m:t>
                          </m:r>
                        </m:num>
                        <m:den>
                          <m:sSubSup>
                            <m:sSubSupPr>
                              <m:ctrlPr>
                                <a:rPr lang="es-ES" sz="2000" i="1">
                                  <a:latin typeface="Cambria Math" panose="02040503050406030204" pitchFamily="18" charset="0"/>
                                  <a:sym typeface="Wingdings" pitchFamily="2" charset="2"/>
                                </a:rPr>
                              </m:ctrlPr>
                            </m:sSubSupPr>
                            <m:e>
                              <m:r>
                                <a:rPr lang="es-ES" sz="2000" i="1">
                                  <a:latin typeface="Cambria Math" panose="02040503050406030204" pitchFamily="18" charset="0"/>
                                  <a:sym typeface="Wingdings" pitchFamily="2" charset="2"/>
                                </a:rPr>
                                <m:t>𝑠</m:t>
                              </m:r>
                            </m:e>
                            <m:sub>
                              <m:r>
                                <a:rPr lang="es-ES" sz="2000" i="1">
                                  <a:latin typeface="Cambria Math" panose="02040503050406030204" pitchFamily="18" charset="0"/>
                                  <a:sym typeface="Wingdings" pitchFamily="2" charset="2"/>
                                </a:rPr>
                                <m:t>2</m:t>
                              </m:r>
                            </m:sub>
                            <m:sup>
                              <m:r>
                                <a:rPr lang="es-ES" sz="2000" i="1">
                                  <a:latin typeface="Cambria Math" panose="02040503050406030204" pitchFamily="18" charset="0"/>
                                  <a:sym typeface="Wingdings" pitchFamily="2" charset="2"/>
                                </a:rPr>
                                <m:t>′2</m:t>
                              </m:r>
                            </m:sup>
                          </m:sSubSup>
                          <m:r>
                            <a:rPr lang="es-ES" sz="2000" i="1">
                              <a:latin typeface="Cambria Math" panose="02040503050406030204" pitchFamily="18" charset="0"/>
                              <a:sym typeface="Wingdings" pitchFamily="2" charset="2"/>
                            </a:rPr>
                            <m:t>/</m:t>
                          </m:r>
                          <m:r>
                            <a:rPr lang="es-MX" sz="2000" b="0" i="1" smtClean="0">
                              <a:latin typeface="Cambria Math" panose="02040503050406030204" pitchFamily="18" charset="0"/>
                              <a:sym typeface="Wingdings" pitchFamily="2" charset="2"/>
                            </a:rPr>
                            <m:t>𝜎</m:t>
                          </m:r>
                        </m:den>
                      </m:f>
                      <m:r>
                        <a:rPr lang="es-MX" sz="2000" b="0" i="1" smtClean="0">
                          <a:latin typeface="Cambria Math" panose="02040503050406030204" pitchFamily="18" charset="0"/>
                          <a:sym typeface="Wingdings" pitchFamily="2" charset="2"/>
                        </a:rPr>
                        <m:t>=</m:t>
                      </m:r>
                      <m:f>
                        <m:fPr>
                          <m:ctrlPr>
                            <a:rPr lang="es-MX" sz="2000" b="0" i="1" smtClean="0">
                              <a:latin typeface="Cambria Math" panose="02040503050406030204" pitchFamily="18" charset="0"/>
                              <a:sym typeface="Wingdings" pitchFamily="2" charset="2"/>
                            </a:rPr>
                          </m:ctrlPr>
                        </m:fPr>
                        <m:num>
                          <m:sSubSup>
                            <m:sSubSupPr>
                              <m:ctrlPr>
                                <a:rPr lang="es-MX" sz="2000" b="0" i="1" smtClean="0">
                                  <a:latin typeface="Cambria Math" panose="02040503050406030204" pitchFamily="18" charset="0"/>
                                  <a:sym typeface="Wingdings" pitchFamily="2" charset="2"/>
                                </a:rPr>
                              </m:ctrlPr>
                            </m:sSubSupPr>
                            <m:e>
                              <m:sSup>
                                <m:sSupPr>
                                  <m:ctrlPr>
                                    <a:rPr lang="es-MX" sz="2000" b="0" i="1" smtClean="0">
                                      <a:latin typeface="Cambria Math" panose="02040503050406030204" pitchFamily="18" charset="0"/>
                                      <a:sym typeface="Wingdings" pitchFamily="2" charset="2"/>
                                    </a:rPr>
                                  </m:ctrlPr>
                                </m:sSupPr>
                                <m:e>
                                  <m:r>
                                    <a:rPr lang="es-MX" sz="2000" b="0" i="1" smtClean="0">
                                      <a:latin typeface="Cambria Math" panose="02040503050406030204" pitchFamily="18" charset="0"/>
                                      <a:sym typeface="Wingdings" pitchFamily="2" charset="2"/>
                                    </a:rPr>
                                    <m:t>𝑠</m:t>
                                  </m:r>
                                </m:e>
                                <m:sup>
                                  <m:r>
                                    <a:rPr lang="es-MX" sz="2000" b="0" i="1" smtClean="0">
                                      <a:latin typeface="Cambria Math" panose="02040503050406030204" pitchFamily="18" charset="0"/>
                                      <a:sym typeface="Wingdings" pitchFamily="2" charset="2"/>
                                    </a:rPr>
                                    <m:t>′</m:t>
                                  </m:r>
                                </m:sup>
                              </m:sSup>
                            </m:e>
                            <m:sub>
                              <m:r>
                                <a:rPr lang="es-MX" sz="2000" b="0" i="1" smtClean="0">
                                  <a:latin typeface="Cambria Math" panose="02040503050406030204" pitchFamily="18" charset="0"/>
                                  <a:sym typeface="Wingdings" pitchFamily="2" charset="2"/>
                                </a:rPr>
                                <m:t>1</m:t>
                              </m:r>
                            </m:sub>
                            <m:sup>
                              <m:r>
                                <a:rPr lang="es-MX" sz="2000" b="0" i="1" smtClean="0">
                                  <a:latin typeface="Cambria Math" panose="02040503050406030204" pitchFamily="18" charset="0"/>
                                  <a:sym typeface="Wingdings" pitchFamily="2" charset="2"/>
                                </a:rPr>
                                <m:t>2</m:t>
                              </m:r>
                            </m:sup>
                          </m:sSubSup>
                        </m:num>
                        <m:den>
                          <m:sSubSup>
                            <m:sSubSupPr>
                              <m:ctrlPr>
                                <a:rPr lang="es-MX" sz="2000" b="0" i="1" smtClean="0">
                                  <a:latin typeface="Cambria Math" panose="02040503050406030204" pitchFamily="18" charset="0"/>
                                  <a:sym typeface="Wingdings" pitchFamily="2" charset="2"/>
                                </a:rPr>
                              </m:ctrlPr>
                            </m:sSubSupPr>
                            <m:e>
                              <m:r>
                                <a:rPr lang="es-MX" sz="2000" b="0" i="1" smtClean="0">
                                  <a:latin typeface="Cambria Math" panose="02040503050406030204" pitchFamily="18" charset="0"/>
                                  <a:sym typeface="Wingdings" pitchFamily="2" charset="2"/>
                                </a:rPr>
                                <m:t>𝑠</m:t>
                              </m:r>
                            </m:e>
                            <m:sub>
                              <m:r>
                                <a:rPr lang="es-MX" sz="2000" b="0" i="1" smtClean="0">
                                  <a:latin typeface="Cambria Math" panose="02040503050406030204" pitchFamily="18" charset="0"/>
                                  <a:sym typeface="Wingdings" pitchFamily="2" charset="2"/>
                                </a:rPr>
                                <m:t>2</m:t>
                              </m:r>
                            </m:sub>
                            <m:sup>
                              <m:r>
                                <a:rPr lang="es-MX" sz="2000" b="0" i="1" smtClean="0">
                                  <a:latin typeface="Cambria Math" panose="02040503050406030204" pitchFamily="18" charset="0"/>
                                  <a:sym typeface="Wingdings" pitchFamily="2" charset="2"/>
                                </a:rPr>
                                <m:t>′2</m:t>
                              </m:r>
                            </m:sup>
                          </m:sSubSup>
                        </m:den>
                      </m:f>
                      <m:r>
                        <a:rPr lang="es-ES" sz="2000" i="1">
                          <a:latin typeface="Cambria Math" panose="02040503050406030204" pitchFamily="18" charset="0"/>
                          <a:sym typeface="Wingdings" pitchFamily="2" charset="2"/>
                        </a:rPr>
                        <m:t> ~ </m:t>
                      </m:r>
                      <m:sSub>
                        <m:sSubPr>
                          <m:ctrlPr>
                            <a:rPr lang="es-ES" sz="2000" i="1">
                              <a:latin typeface="Cambria Math" panose="02040503050406030204" pitchFamily="18" charset="0"/>
                              <a:sym typeface="Wingdings" pitchFamily="2" charset="2"/>
                            </a:rPr>
                          </m:ctrlPr>
                        </m:sSubPr>
                        <m:e>
                          <m:r>
                            <a:rPr lang="es-ES" sz="2000" i="1">
                              <a:latin typeface="Cambria Math" panose="02040503050406030204" pitchFamily="18" charset="0"/>
                              <a:sym typeface="Wingdings" pitchFamily="2" charset="2"/>
                            </a:rPr>
                            <m:t>𝐹</m:t>
                          </m:r>
                        </m:e>
                        <m:sub>
                          <m:r>
                            <a:rPr lang="es-MX" sz="2000" b="0" i="1" smtClean="0">
                              <a:latin typeface="Cambria Math" panose="02040503050406030204" pitchFamily="18" charset="0"/>
                              <a:sym typeface="Wingdings" pitchFamily="2" charset="2"/>
                            </a:rPr>
                            <m:t>9</m:t>
                          </m:r>
                          <m:r>
                            <a:rPr lang="es-ES" sz="2000" i="1">
                              <a:latin typeface="Cambria Math" panose="02040503050406030204" pitchFamily="18" charset="0"/>
                              <a:sym typeface="Wingdings" pitchFamily="2" charset="2"/>
                            </a:rPr>
                            <m:t>,</m:t>
                          </m:r>
                          <m:r>
                            <a:rPr lang="es-MX" sz="2000" b="0" i="1" smtClean="0">
                              <a:latin typeface="Cambria Math" panose="02040503050406030204" pitchFamily="18" charset="0"/>
                              <a:sym typeface="Wingdings" pitchFamily="2" charset="2"/>
                            </a:rPr>
                            <m:t>17</m:t>
                          </m:r>
                        </m:sub>
                      </m:sSub>
                      <m:r>
                        <a:rPr lang="es-MX" sz="2000" b="0" i="1" smtClean="0">
                          <a:latin typeface="Cambria Math" panose="02040503050406030204" pitchFamily="18" charset="0"/>
                          <a:sym typeface="Wingdings" pitchFamily="2" charset="2"/>
                        </a:rPr>
                        <m:t>;       </m:t>
                      </m:r>
                      <m:r>
                        <a:rPr lang="es-MX" sz="2000" b="0" i="1" smtClean="0">
                          <a:latin typeface="Cambria Math" panose="02040503050406030204" pitchFamily="18" charset="0"/>
                          <a:sym typeface="Wingdings" pitchFamily="2" charset="2"/>
                        </a:rPr>
                        <m:t>𝑃</m:t>
                      </m:r>
                      <m:d>
                        <m:dPr>
                          <m:ctrlPr>
                            <a:rPr lang="es-MX" sz="2000" b="0" i="1" smtClean="0">
                              <a:latin typeface="Cambria Math" panose="02040503050406030204" pitchFamily="18" charset="0"/>
                              <a:sym typeface="Wingdings" pitchFamily="2" charset="2"/>
                            </a:rPr>
                          </m:ctrlPr>
                        </m:dPr>
                        <m:e>
                          <m:sSub>
                            <m:sSubPr>
                              <m:ctrlPr>
                                <a:rPr lang="es-MX" sz="2000" b="0" i="1" smtClean="0">
                                  <a:latin typeface="Cambria Math" panose="02040503050406030204" pitchFamily="18" charset="0"/>
                                  <a:sym typeface="Wingdings" pitchFamily="2" charset="2"/>
                                </a:rPr>
                              </m:ctrlPr>
                            </m:sSubPr>
                            <m:e>
                              <m:r>
                                <a:rPr lang="es-MX" sz="2000" b="0" i="1" smtClean="0">
                                  <a:latin typeface="Cambria Math" panose="02040503050406030204" pitchFamily="18" charset="0"/>
                                  <a:sym typeface="Wingdings" pitchFamily="2" charset="2"/>
                                </a:rPr>
                                <m:t>𝐹</m:t>
                              </m:r>
                            </m:e>
                            <m:sub>
                              <m:r>
                                <a:rPr lang="es-MX" sz="2000" b="0" i="1" smtClean="0">
                                  <a:latin typeface="Cambria Math" panose="02040503050406030204" pitchFamily="18" charset="0"/>
                                  <a:sym typeface="Wingdings" pitchFamily="2" charset="2"/>
                                </a:rPr>
                                <m:t>9,17</m:t>
                              </m:r>
                            </m:sub>
                          </m:sSub>
                          <m:r>
                            <a:rPr lang="es-MX" sz="2000" b="0" i="1" smtClean="0">
                              <a:latin typeface="Cambria Math" panose="02040503050406030204" pitchFamily="18" charset="0"/>
                              <a:sym typeface="Wingdings" pitchFamily="2" charset="2"/>
                            </a:rPr>
                            <m:t>&gt;2.5</m:t>
                          </m:r>
                        </m:e>
                      </m:d>
                    </m:oMath>
                  </m:oMathPara>
                </a14:m>
                <a:endParaRPr lang="es-ES" sz="2000" dirty="0">
                  <a:latin typeface="Cambria Math" panose="02040503050406030204" pitchFamily="18" charset="0"/>
                  <a:sym typeface="Wingdings" pitchFamily="2" charset="2"/>
                </a:endParaRPr>
              </a:p>
              <a:p>
                <a:pPr marL="266700" lvl="1" indent="0">
                  <a:buNone/>
                </a:pPr>
                <a:br>
                  <a:rPr lang="es-MX" sz="2000" b="0" dirty="0">
                    <a:latin typeface="Cambria Math" panose="02040503050406030204" pitchFamily="18" charset="0"/>
                    <a:sym typeface="Wingdings" pitchFamily="2" charset="2"/>
                  </a:rPr>
                </a:br>
                <a:endParaRPr lang="es-ES" sz="2600" b="0" dirty="0">
                  <a:latin typeface="Cambria Math" panose="02040503050406030204" pitchFamily="18" charset="0"/>
                  <a:sym typeface="Wingdings" pitchFamily="2" charset="2"/>
                </a:endParaRPr>
              </a:p>
              <a:p>
                <a:pPr lvl="1"/>
                <a:endParaRPr lang="es-ES" sz="2600" dirty="0">
                  <a:solidFill>
                    <a:schemeClr val="tx1"/>
                  </a:solidFill>
                  <a:latin typeface="Cambria Math" panose="02040503050406030204" pitchFamily="18" charset="0"/>
                  <a:sym typeface="Wingdings" pitchFamily="2" charset="2"/>
                </a:endParaRPr>
              </a:p>
              <a:p>
                <a:pPr marL="266700" lvl="1" indent="0">
                  <a:buNone/>
                </a:pPr>
                <a:endParaRPr lang="es-ES" sz="2600" dirty="0">
                  <a:latin typeface="Cambria Math" panose="02040503050406030204" pitchFamily="18" charset="0"/>
                  <a:sym typeface="Wingdings" pitchFamily="2" charset="2"/>
                </a:endParaRPr>
              </a:p>
              <a:p>
                <a:pPr marL="266700" lvl="1" indent="0">
                  <a:buNone/>
                </a:pPr>
                <a:endParaRPr lang="es-ES" sz="2800" dirty="0">
                  <a:sym typeface="Wingdings" pitchFamily="2" charset="2"/>
                </a:endParaRPr>
              </a:p>
              <a:p>
                <a:pPr lvl="1"/>
                <a:endParaRPr lang="es-ES" sz="2800" dirty="0"/>
              </a:p>
              <a:p>
                <a:pPr lvl="1"/>
                <a:endParaRPr lang="es-ES" sz="2800" dirty="0"/>
              </a:p>
              <a:p>
                <a:pPr lvl="1"/>
                <a:endParaRPr lang="es-ES" sz="2800" dirty="0"/>
              </a:p>
            </p:txBody>
          </p:sp>
        </mc:Choice>
        <mc:Fallback xmlns="">
          <p:sp>
            <p:nvSpPr>
              <p:cNvPr id="4" name="Content Placeholder 3">
                <a:extLst>
                  <a:ext uri="{FF2B5EF4-FFF2-40B4-BE49-F238E27FC236}">
                    <a16:creationId xmlns:a16="http://schemas.microsoft.com/office/drawing/2014/main" id="{714750D5-10E1-439F-80ED-D90028C60C06}"/>
                  </a:ext>
                </a:extLst>
              </p:cNvPr>
              <p:cNvSpPr>
                <a:spLocks noGrp="1" noRot="1" noChangeAspect="1" noMove="1" noResize="1" noEditPoints="1" noAdjustHandles="1" noChangeArrowheads="1" noChangeShapeType="1" noTextEdit="1"/>
              </p:cNvSpPr>
              <p:nvPr>
                <p:ph idx="1"/>
              </p:nvPr>
            </p:nvSpPr>
            <p:spPr>
              <a:xfrm>
                <a:off x="431999" y="1512000"/>
                <a:ext cx="9500895" cy="4679250"/>
              </a:xfrm>
              <a:blipFill>
                <a:blip r:embed="rId3"/>
                <a:stretch>
                  <a:fillRect t="-3125" r="-1733"/>
                </a:stretch>
              </a:blipFill>
            </p:spPr>
            <p:txBody>
              <a:bodyPr/>
              <a:lstStyle/>
              <a:p>
                <a:r>
                  <a:rPr lang="es-ES">
                    <a:noFill/>
                  </a:rPr>
                  <a:t> </a:t>
                </a:r>
              </a:p>
            </p:txBody>
          </p:sp>
        </mc:Fallback>
      </mc:AlternateContent>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67</a:t>
            </a:fld>
            <a:endParaRPr lang="es-ES" noProof="1"/>
          </a:p>
        </p:txBody>
      </p:sp>
    </p:spTree>
    <p:extLst>
      <p:ext uri="{BB962C8B-B14F-4D97-AF65-F5344CB8AC3E}">
        <p14:creationId xmlns:p14="http://schemas.microsoft.com/office/powerpoint/2010/main" val="26919264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ProblemA 7</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512000"/>
            <a:ext cx="9500895" cy="4679250"/>
          </a:xfrm>
        </p:spPr>
        <p:txBody>
          <a:bodyPr/>
          <a:lstStyle/>
          <a:p>
            <a:pPr marL="266700" lvl="1" indent="0">
              <a:buNone/>
            </a:pPr>
            <a:br>
              <a:rPr lang="es-MX" sz="2000" b="0" dirty="0">
                <a:latin typeface="Cambria Math" panose="02040503050406030204" pitchFamily="18" charset="0"/>
                <a:sym typeface="Wingdings" pitchFamily="2" charset="2"/>
              </a:rPr>
            </a:br>
            <a:endParaRPr lang="es-ES" sz="2600" b="0" dirty="0">
              <a:latin typeface="Cambria Math" panose="02040503050406030204" pitchFamily="18" charset="0"/>
              <a:sym typeface="Wingdings" pitchFamily="2" charset="2"/>
            </a:endParaRPr>
          </a:p>
          <a:p>
            <a:pPr lvl="1"/>
            <a:endParaRPr lang="es-ES" sz="2600" dirty="0">
              <a:solidFill>
                <a:schemeClr val="tx1"/>
              </a:solidFill>
              <a:latin typeface="Cambria Math" panose="02040503050406030204" pitchFamily="18" charset="0"/>
              <a:sym typeface="Wingdings" pitchFamily="2" charset="2"/>
            </a:endParaRPr>
          </a:p>
          <a:p>
            <a:pPr marL="266700" lvl="1" indent="0">
              <a:buNone/>
            </a:pPr>
            <a:endParaRPr lang="es-ES" sz="2600" dirty="0">
              <a:latin typeface="Cambria Math" panose="02040503050406030204" pitchFamily="18" charset="0"/>
              <a:sym typeface="Wingdings" pitchFamily="2" charset="2"/>
            </a:endParaRPr>
          </a:p>
          <a:p>
            <a:pPr marL="266700" lvl="1" indent="0">
              <a:buNone/>
            </a:pPr>
            <a:endParaRPr lang="es-ES" sz="2800" dirty="0">
              <a:sym typeface="Wingdings" pitchFamily="2" charset="2"/>
            </a:endParaRPr>
          </a:p>
          <a:p>
            <a:pPr lvl="1"/>
            <a:endParaRPr lang="es-ES" sz="2800" dirty="0"/>
          </a:p>
          <a:p>
            <a:pPr lvl="1"/>
            <a:endParaRPr lang="es-ES" sz="2800" dirty="0"/>
          </a:p>
          <a:p>
            <a:pPr lvl="1"/>
            <a:endParaRPr lang="es-ES" sz="2800" dirty="0"/>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68</a:t>
            </a:fld>
            <a:endParaRPr lang="es-ES" noProof="1"/>
          </a:p>
        </p:txBody>
      </p:sp>
      <p:pic>
        <p:nvPicPr>
          <p:cNvPr id="5" name="Picture 4">
            <a:extLst>
              <a:ext uri="{FF2B5EF4-FFF2-40B4-BE49-F238E27FC236}">
                <a16:creationId xmlns:a16="http://schemas.microsoft.com/office/drawing/2014/main" id="{C3926188-ED80-4F93-B083-9AA669C0B274}"/>
              </a:ext>
            </a:extLst>
          </p:cNvPr>
          <p:cNvPicPr>
            <a:picLocks noChangeAspect="1"/>
          </p:cNvPicPr>
          <p:nvPr/>
        </p:nvPicPr>
        <p:blipFill>
          <a:blip r:embed="rId3"/>
          <a:stretch>
            <a:fillRect/>
          </a:stretch>
        </p:blipFill>
        <p:spPr>
          <a:xfrm>
            <a:off x="305646" y="1008000"/>
            <a:ext cx="10039350" cy="5667375"/>
          </a:xfrm>
          <a:prstGeom prst="rect">
            <a:avLst/>
          </a:prstGeom>
        </p:spPr>
      </p:pic>
      <p:sp>
        <p:nvSpPr>
          <p:cNvPr id="7" name="Llamada rectangular redondeada 6">
            <a:extLst>
              <a:ext uri="{FF2B5EF4-FFF2-40B4-BE49-F238E27FC236}">
                <a16:creationId xmlns:a16="http://schemas.microsoft.com/office/drawing/2014/main" id="{615C0BDF-BE4E-443C-946A-3DD68343F5A6}"/>
              </a:ext>
            </a:extLst>
          </p:cNvPr>
          <p:cNvSpPr/>
          <p:nvPr/>
        </p:nvSpPr>
        <p:spPr>
          <a:xfrm>
            <a:off x="3668103" y="3636246"/>
            <a:ext cx="3964932" cy="2213754"/>
          </a:xfrm>
          <a:prstGeom prst="wedgeRoundRectCallout">
            <a:avLst>
              <a:gd name="adj1" fmla="val -120609"/>
              <a:gd name="adj2" fmla="val 19469"/>
              <a:gd name="adj3" fmla="val 16667"/>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b="1" dirty="0">
                <a:solidFill>
                  <a:schemeClr val="tx1"/>
                </a:solidFill>
              </a:rPr>
              <a:t>Grados de libertad del denominador</a:t>
            </a:r>
            <a:endParaRPr lang="es-ES" dirty="0"/>
          </a:p>
        </p:txBody>
      </p:sp>
    </p:spTree>
    <p:extLst>
      <p:ext uri="{BB962C8B-B14F-4D97-AF65-F5344CB8AC3E}">
        <p14:creationId xmlns:p14="http://schemas.microsoft.com/office/powerpoint/2010/main" val="5136246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ProblemA 7</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512000"/>
            <a:ext cx="9500895" cy="4679250"/>
          </a:xfrm>
        </p:spPr>
        <p:txBody>
          <a:bodyPr/>
          <a:lstStyle/>
          <a:p>
            <a:pPr marL="266700" lvl="1" indent="0">
              <a:buNone/>
            </a:pPr>
            <a:br>
              <a:rPr lang="es-MX" sz="2000" b="0" dirty="0">
                <a:latin typeface="Cambria Math" panose="02040503050406030204" pitchFamily="18" charset="0"/>
                <a:sym typeface="Wingdings" pitchFamily="2" charset="2"/>
              </a:rPr>
            </a:br>
            <a:endParaRPr lang="es-ES" sz="2600" b="0" dirty="0">
              <a:latin typeface="Cambria Math" panose="02040503050406030204" pitchFamily="18" charset="0"/>
              <a:sym typeface="Wingdings" pitchFamily="2" charset="2"/>
            </a:endParaRPr>
          </a:p>
          <a:p>
            <a:pPr lvl="1"/>
            <a:endParaRPr lang="es-ES" sz="2600" dirty="0">
              <a:solidFill>
                <a:schemeClr val="tx1"/>
              </a:solidFill>
              <a:latin typeface="Cambria Math" panose="02040503050406030204" pitchFamily="18" charset="0"/>
              <a:sym typeface="Wingdings" pitchFamily="2" charset="2"/>
            </a:endParaRPr>
          </a:p>
          <a:p>
            <a:pPr marL="266700" lvl="1" indent="0">
              <a:buNone/>
            </a:pPr>
            <a:endParaRPr lang="es-ES" sz="2600" dirty="0">
              <a:latin typeface="Cambria Math" panose="02040503050406030204" pitchFamily="18" charset="0"/>
              <a:sym typeface="Wingdings" pitchFamily="2" charset="2"/>
            </a:endParaRPr>
          </a:p>
          <a:p>
            <a:pPr marL="266700" lvl="1" indent="0">
              <a:buNone/>
            </a:pPr>
            <a:endParaRPr lang="es-ES" sz="2800" dirty="0">
              <a:sym typeface="Wingdings" pitchFamily="2" charset="2"/>
            </a:endParaRPr>
          </a:p>
          <a:p>
            <a:pPr lvl="1"/>
            <a:endParaRPr lang="es-ES" sz="2800" dirty="0"/>
          </a:p>
          <a:p>
            <a:pPr lvl="1"/>
            <a:endParaRPr lang="es-ES" sz="2800" dirty="0"/>
          </a:p>
          <a:p>
            <a:pPr lvl="1"/>
            <a:endParaRPr lang="es-ES" sz="2800" dirty="0"/>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69</a:t>
            </a:fld>
            <a:endParaRPr lang="es-ES" noProof="1"/>
          </a:p>
        </p:txBody>
      </p:sp>
      <p:pic>
        <p:nvPicPr>
          <p:cNvPr id="5" name="Picture 4">
            <a:extLst>
              <a:ext uri="{FF2B5EF4-FFF2-40B4-BE49-F238E27FC236}">
                <a16:creationId xmlns:a16="http://schemas.microsoft.com/office/drawing/2014/main" id="{C3926188-ED80-4F93-B083-9AA669C0B274}"/>
              </a:ext>
            </a:extLst>
          </p:cNvPr>
          <p:cNvPicPr>
            <a:picLocks noChangeAspect="1"/>
          </p:cNvPicPr>
          <p:nvPr/>
        </p:nvPicPr>
        <p:blipFill>
          <a:blip r:embed="rId3"/>
          <a:stretch>
            <a:fillRect/>
          </a:stretch>
        </p:blipFill>
        <p:spPr>
          <a:xfrm>
            <a:off x="305646" y="1008000"/>
            <a:ext cx="10039350" cy="5667375"/>
          </a:xfrm>
          <a:prstGeom prst="rect">
            <a:avLst/>
          </a:prstGeom>
        </p:spPr>
      </p:pic>
      <p:sp>
        <p:nvSpPr>
          <p:cNvPr id="7" name="Llamada rectangular redondeada 6">
            <a:extLst>
              <a:ext uri="{FF2B5EF4-FFF2-40B4-BE49-F238E27FC236}">
                <a16:creationId xmlns:a16="http://schemas.microsoft.com/office/drawing/2014/main" id="{615C0BDF-BE4E-443C-946A-3DD68343F5A6}"/>
              </a:ext>
            </a:extLst>
          </p:cNvPr>
          <p:cNvSpPr/>
          <p:nvPr/>
        </p:nvSpPr>
        <p:spPr>
          <a:xfrm>
            <a:off x="3668103" y="3636246"/>
            <a:ext cx="3964932" cy="2213754"/>
          </a:xfrm>
          <a:prstGeom prst="wedgeRoundRectCallout">
            <a:avLst>
              <a:gd name="adj1" fmla="val 95599"/>
              <a:gd name="adj2" fmla="val -91539"/>
              <a:gd name="adj3" fmla="val 16667"/>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b="1" dirty="0">
                <a:solidFill>
                  <a:schemeClr val="tx1"/>
                </a:solidFill>
              </a:rPr>
              <a:t>Grados de libertad del numerador</a:t>
            </a:r>
            <a:endParaRPr lang="es-ES" dirty="0"/>
          </a:p>
        </p:txBody>
      </p:sp>
    </p:spTree>
    <p:extLst>
      <p:ext uri="{BB962C8B-B14F-4D97-AF65-F5344CB8AC3E}">
        <p14:creationId xmlns:p14="http://schemas.microsoft.com/office/powerpoint/2010/main" val="3095677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MX" noProof="1"/>
              <a:t>TIPOS DE INFERENCIA ESTADÍSTICA</a:t>
            </a:r>
            <a:endParaRPr lang="es-ES" noProof="1"/>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r>
              <a:rPr lang="es-MX" noProof="1"/>
              <a:t>Paramétrica y no paramétrica</a:t>
            </a:r>
            <a:endParaRPr lang="es-ES" noProof="1"/>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7</a:t>
            </a:fld>
            <a:endParaRPr lang="es-ES" noProof="1"/>
          </a:p>
        </p:txBody>
      </p:sp>
      <p:sp>
        <p:nvSpPr>
          <p:cNvPr id="5" name="Marcador de contenido 4">
            <a:extLst>
              <a:ext uri="{FF2B5EF4-FFF2-40B4-BE49-F238E27FC236}">
                <a16:creationId xmlns:a16="http://schemas.microsoft.com/office/drawing/2014/main" id="{B569D850-6BB1-E349-8FA1-42EA3C593BBF}"/>
              </a:ext>
            </a:extLst>
          </p:cNvPr>
          <p:cNvSpPr>
            <a:spLocks noGrp="1"/>
          </p:cNvSpPr>
          <p:nvPr>
            <p:ph idx="1"/>
          </p:nvPr>
        </p:nvSpPr>
        <p:spPr/>
        <p:txBody>
          <a:bodyPr/>
          <a:lstStyle/>
          <a:p>
            <a:endParaRPr lang="es-ES" dirty="0"/>
          </a:p>
        </p:txBody>
      </p:sp>
      <p:pic>
        <p:nvPicPr>
          <p:cNvPr id="6" name="Imagen 5">
            <a:extLst>
              <a:ext uri="{FF2B5EF4-FFF2-40B4-BE49-F238E27FC236}">
                <a16:creationId xmlns:a16="http://schemas.microsoft.com/office/drawing/2014/main" id="{9ABA91D0-8078-6B4D-94E5-89B9DBF6BA2D}"/>
              </a:ext>
            </a:extLst>
          </p:cNvPr>
          <p:cNvPicPr>
            <a:picLocks noChangeAspect="1"/>
          </p:cNvPicPr>
          <p:nvPr/>
        </p:nvPicPr>
        <p:blipFill>
          <a:blip r:embed="rId3"/>
          <a:stretch>
            <a:fillRect/>
          </a:stretch>
        </p:blipFill>
        <p:spPr>
          <a:xfrm>
            <a:off x="620989" y="3073422"/>
            <a:ext cx="1277862" cy="1277862"/>
          </a:xfrm>
          <a:prstGeom prst="rect">
            <a:avLst/>
          </a:prstGeom>
        </p:spPr>
      </p:pic>
      <p:sp>
        <p:nvSpPr>
          <p:cNvPr id="8" name="CuadroTexto 7">
            <a:extLst>
              <a:ext uri="{FF2B5EF4-FFF2-40B4-BE49-F238E27FC236}">
                <a16:creationId xmlns:a16="http://schemas.microsoft.com/office/drawing/2014/main" id="{2D046617-72C2-8841-9840-628A358544E5}"/>
              </a:ext>
            </a:extLst>
          </p:cNvPr>
          <p:cNvSpPr txBox="1"/>
          <p:nvPr/>
        </p:nvSpPr>
        <p:spPr>
          <a:xfrm>
            <a:off x="2916621" y="2491901"/>
            <a:ext cx="3090041" cy="369332"/>
          </a:xfrm>
          <a:prstGeom prst="rect">
            <a:avLst/>
          </a:prstGeom>
          <a:noFill/>
        </p:spPr>
        <p:txBody>
          <a:bodyPr wrap="square" rtlCol="0">
            <a:spAutoFit/>
          </a:bodyPr>
          <a:lstStyle/>
          <a:p>
            <a:r>
              <a:rPr lang="es-ES" b="1" dirty="0"/>
              <a:t>Inferencia paramétrica</a:t>
            </a:r>
          </a:p>
        </p:txBody>
      </p:sp>
      <p:sp>
        <p:nvSpPr>
          <p:cNvPr id="132" name="CuadroTexto 131">
            <a:extLst>
              <a:ext uri="{FF2B5EF4-FFF2-40B4-BE49-F238E27FC236}">
                <a16:creationId xmlns:a16="http://schemas.microsoft.com/office/drawing/2014/main" id="{170188A7-DD65-0846-BE66-D1992C71DFF8}"/>
              </a:ext>
            </a:extLst>
          </p:cNvPr>
          <p:cNvSpPr txBox="1"/>
          <p:nvPr/>
        </p:nvSpPr>
        <p:spPr>
          <a:xfrm>
            <a:off x="2916620" y="4756881"/>
            <a:ext cx="3090041" cy="369332"/>
          </a:xfrm>
          <a:prstGeom prst="rect">
            <a:avLst/>
          </a:prstGeom>
          <a:noFill/>
        </p:spPr>
        <p:txBody>
          <a:bodyPr wrap="square" rtlCol="0">
            <a:spAutoFit/>
          </a:bodyPr>
          <a:lstStyle/>
          <a:p>
            <a:r>
              <a:rPr lang="es-ES" b="1" dirty="0"/>
              <a:t>Inferencia no paramétrica</a:t>
            </a:r>
          </a:p>
        </p:txBody>
      </p:sp>
      <p:cxnSp>
        <p:nvCxnSpPr>
          <p:cNvPr id="13" name="Conector recto de flecha 12">
            <a:extLst>
              <a:ext uri="{FF2B5EF4-FFF2-40B4-BE49-F238E27FC236}">
                <a16:creationId xmlns:a16="http://schemas.microsoft.com/office/drawing/2014/main" id="{E0705E49-06FA-B142-A7DA-C62ADC81DC9F}"/>
              </a:ext>
            </a:extLst>
          </p:cNvPr>
          <p:cNvCxnSpPr>
            <a:stCxn id="6" idx="3"/>
            <a:endCxn id="8" idx="1"/>
          </p:cNvCxnSpPr>
          <p:nvPr/>
        </p:nvCxnSpPr>
        <p:spPr>
          <a:xfrm flipV="1">
            <a:off x="1898851" y="2676567"/>
            <a:ext cx="1017770" cy="10357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4" name="Conector recto de flecha 133">
            <a:extLst>
              <a:ext uri="{FF2B5EF4-FFF2-40B4-BE49-F238E27FC236}">
                <a16:creationId xmlns:a16="http://schemas.microsoft.com/office/drawing/2014/main" id="{F71DB0E8-2865-3447-98B6-CB6A84CF1D9F}"/>
              </a:ext>
            </a:extLst>
          </p:cNvPr>
          <p:cNvCxnSpPr>
            <a:cxnSpLocks/>
            <a:stCxn id="6" idx="3"/>
            <a:endCxn id="132" idx="1"/>
          </p:cNvCxnSpPr>
          <p:nvPr/>
        </p:nvCxnSpPr>
        <p:spPr>
          <a:xfrm>
            <a:off x="1898851" y="3712353"/>
            <a:ext cx="1017769" cy="122919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4" name="CuadroTexto 83">
            <a:extLst>
              <a:ext uri="{FF2B5EF4-FFF2-40B4-BE49-F238E27FC236}">
                <a16:creationId xmlns:a16="http://schemas.microsoft.com/office/drawing/2014/main" id="{A8958A6B-20B1-4141-9D7E-10B5E831BFBA}"/>
              </a:ext>
            </a:extLst>
          </p:cNvPr>
          <p:cNvSpPr txBox="1"/>
          <p:nvPr/>
        </p:nvSpPr>
        <p:spPr>
          <a:xfrm>
            <a:off x="1305151" y="1715120"/>
            <a:ext cx="1769532" cy="1477328"/>
          </a:xfrm>
          <a:prstGeom prst="rect">
            <a:avLst/>
          </a:prstGeom>
          <a:noFill/>
        </p:spPr>
        <p:txBody>
          <a:bodyPr wrap="square" rtlCol="0">
            <a:spAutoFit/>
          </a:bodyPr>
          <a:lstStyle/>
          <a:p>
            <a:r>
              <a:rPr lang="es-ES" dirty="0"/>
              <a:t>Conozco la distribución de la población pero no sus parámetros</a:t>
            </a:r>
          </a:p>
        </p:txBody>
      </p:sp>
      <p:sp>
        <p:nvSpPr>
          <p:cNvPr id="135" name="CuadroTexto 134">
            <a:extLst>
              <a:ext uri="{FF2B5EF4-FFF2-40B4-BE49-F238E27FC236}">
                <a16:creationId xmlns:a16="http://schemas.microsoft.com/office/drawing/2014/main" id="{D5264BDC-FF25-3B4C-ACDD-FC8D36863439}"/>
              </a:ext>
            </a:extLst>
          </p:cNvPr>
          <p:cNvSpPr txBox="1"/>
          <p:nvPr/>
        </p:nvSpPr>
        <p:spPr>
          <a:xfrm>
            <a:off x="885301" y="4572215"/>
            <a:ext cx="2609232" cy="1200329"/>
          </a:xfrm>
          <a:prstGeom prst="rect">
            <a:avLst/>
          </a:prstGeom>
          <a:noFill/>
        </p:spPr>
        <p:txBody>
          <a:bodyPr wrap="square" rtlCol="0">
            <a:spAutoFit/>
          </a:bodyPr>
          <a:lstStyle/>
          <a:p>
            <a:r>
              <a:rPr lang="es-ES" dirty="0"/>
              <a:t>No conozco la distribución de la población ni sus parámetros</a:t>
            </a:r>
          </a:p>
        </p:txBody>
      </p:sp>
    </p:spTree>
    <p:extLst>
      <p:ext uri="{BB962C8B-B14F-4D97-AF65-F5344CB8AC3E}">
        <p14:creationId xmlns:p14="http://schemas.microsoft.com/office/powerpoint/2010/main" val="1604258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ProblemA 7</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512000"/>
            <a:ext cx="9500895" cy="4679250"/>
          </a:xfrm>
        </p:spPr>
        <p:txBody>
          <a:bodyPr/>
          <a:lstStyle/>
          <a:p>
            <a:pPr marL="266700" lvl="1" indent="0">
              <a:buNone/>
            </a:pPr>
            <a:br>
              <a:rPr lang="es-MX" sz="2000" b="0" dirty="0">
                <a:latin typeface="Cambria Math" panose="02040503050406030204" pitchFamily="18" charset="0"/>
                <a:sym typeface="Wingdings" pitchFamily="2" charset="2"/>
              </a:rPr>
            </a:br>
            <a:endParaRPr lang="es-ES" sz="2600" b="0" dirty="0">
              <a:latin typeface="Cambria Math" panose="02040503050406030204" pitchFamily="18" charset="0"/>
              <a:sym typeface="Wingdings" pitchFamily="2" charset="2"/>
            </a:endParaRPr>
          </a:p>
          <a:p>
            <a:pPr lvl="1"/>
            <a:endParaRPr lang="es-ES" sz="2600" dirty="0">
              <a:solidFill>
                <a:schemeClr val="tx1"/>
              </a:solidFill>
              <a:latin typeface="Cambria Math" panose="02040503050406030204" pitchFamily="18" charset="0"/>
              <a:sym typeface="Wingdings" pitchFamily="2" charset="2"/>
            </a:endParaRPr>
          </a:p>
          <a:p>
            <a:pPr marL="266700" lvl="1" indent="0">
              <a:buNone/>
            </a:pPr>
            <a:endParaRPr lang="es-ES" sz="2600" dirty="0">
              <a:latin typeface="Cambria Math" panose="02040503050406030204" pitchFamily="18" charset="0"/>
              <a:sym typeface="Wingdings" pitchFamily="2" charset="2"/>
            </a:endParaRPr>
          </a:p>
          <a:p>
            <a:pPr marL="266700" lvl="1" indent="0">
              <a:buNone/>
            </a:pPr>
            <a:endParaRPr lang="es-ES" sz="2800" dirty="0">
              <a:sym typeface="Wingdings" pitchFamily="2" charset="2"/>
            </a:endParaRPr>
          </a:p>
          <a:p>
            <a:pPr lvl="1"/>
            <a:endParaRPr lang="es-ES" sz="2800" dirty="0"/>
          </a:p>
          <a:p>
            <a:pPr lvl="1"/>
            <a:endParaRPr lang="es-ES" sz="2800" dirty="0"/>
          </a:p>
          <a:p>
            <a:pPr lvl="1"/>
            <a:endParaRPr lang="es-ES" sz="2800" dirty="0"/>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70</a:t>
            </a:fld>
            <a:endParaRPr lang="es-ES" noProof="1"/>
          </a:p>
        </p:txBody>
      </p:sp>
      <p:pic>
        <p:nvPicPr>
          <p:cNvPr id="5" name="Picture 4">
            <a:extLst>
              <a:ext uri="{FF2B5EF4-FFF2-40B4-BE49-F238E27FC236}">
                <a16:creationId xmlns:a16="http://schemas.microsoft.com/office/drawing/2014/main" id="{C3926188-ED80-4F93-B083-9AA669C0B274}"/>
              </a:ext>
            </a:extLst>
          </p:cNvPr>
          <p:cNvPicPr>
            <a:picLocks noChangeAspect="1"/>
          </p:cNvPicPr>
          <p:nvPr/>
        </p:nvPicPr>
        <p:blipFill>
          <a:blip r:embed="rId3"/>
          <a:stretch>
            <a:fillRect/>
          </a:stretch>
        </p:blipFill>
        <p:spPr>
          <a:xfrm>
            <a:off x="305646" y="1008000"/>
            <a:ext cx="10039350" cy="5667375"/>
          </a:xfrm>
          <a:prstGeom prst="rect">
            <a:avLst/>
          </a:prstGeom>
        </p:spPr>
      </p:pic>
      <p:sp>
        <p:nvSpPr>
          <p:cNvPr id="7" name="Llamada rectangular redondeada 6">
            <a:extLst>
              <a:ext uri="{FF2B5EF4-FFF2-40B4-BE49-F238E27FC236}">
                <a16:creationId xmlns:a16="http://schemas.microsoft.com/office/drawing/2014/main" id="{615C0BDF-BE4E-443C-946A-3DD68343F5A6}"/>
              </a:ext>
            </a:extLst>
          </p:cNvPr>
          <p:cNvSpPr/>
          <p:nvPr/>
        </p:nvSpPr>
        <p:spPr>
          <a:xfrm>
            <a:off x="2433663" y="3977496"/>
            <a:ext cx="3964932" cy="2213754"/>
          </a:xfrm>
          <a:prstGeom prst="wedgeRoundRectCallout">
            <a:avLst>
              <a:gd name="adj1" fmla="val -30321"/>
              <a:gd name="adj2" fmla="val -98974"/>
              <a:gd name="adj3" fmla="val 16667"/>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b="1" dirty="0">
                <a:solidFill>
                  <a:schemeClr val="tx1"/>
                </a:solidFill>
              </a:rPr>
              <a:t>Probabilidad de observar mayores que un f</a:t>
            </a:r>
            <a:endParaRPr lang="es-ES" dirty="0"/>
          </a:p>
        </p:txBody>
      </p:sp>
    </p:spTree>
    <p:extLst>
      <p:ext uri="{BB962C8B-B14F-4D97-AF65-F5344CB8AC3E}">
        <p14:creationId xmlns:p14="http://schemas.microsoft.com/office/powerpoint/2010/main" val="42106237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ProblemA 7</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512000"/>
            <a:ext cx="9500895" cy="4679250"/>
          </a:xfrm>
        </p:spPr>
        <p:txBody>
          <a:bodyPr/>
          <a:lstStyle/>
          <a:p>
            <a:pPr marL="266700" lvl="1" indent="0">
              <a:buNone/>
            </a:pPr>
            <a:br>
              <a:rPr lang="es-MX" sz="2000" b="0" dirty="0">
                <a:latin typeface="Cambria Math" panose="02040503050406030204" pitchFamily="18" charset="0"/>
                <a:sym typeface="Wingdings" pitchFamily="2" charset="2"/>
              </a:rPr>
            </a:br>
            <a:endParaRPr lang="es-ES" sz="2600" b="0" dirty="0">
              <a:latin typeface="Cambria Math" panose="02040503050406030204" pitchFamily="18" charset="0"/>
              <a:sym typeface="Wingdings" pitchFamily="2" charset="2"/>
            </a:endParaRPr>
          </a:p>
          <a:p>
            <a:pPr lvl="1"/>
            <a:endParaRPr lang="es-ES" sz="2600" dirty="0">
              <a:solidFill>
                <a:schemeClr val="tx1"/>
              </a:solidFill>
              <a:latin typeface="Cambria Math" panose="02040503050406030204" pitchFamily="18" charset="0"/>
              <a:sym typeface="Wingdings" pitchFamily="2" charset="2"/>
            </a:endParaRPr>
          </a:p>
          <a:p>
            <a:pPr marL="266700" lvl="1" indent="0">
              <a:buNone/>
            </a:pPr>
            <a:endParaRPr lang="es-ES" sz="2600" dirty="0">
              <a:latin typeface="Cambria Math" panose="02040503050406030204" pitchFamily="18" charset="0"/>
              <a:sym typeface="Wingdings" pitchFamily="2" charset="2"/>
            </a:endParaRPr>
          </a:p>
          <a:p>
            <a:pPr marL="266700" lvl="1" indent="0">
              <a:buNone/>
            </a:pPr>
            <a:endParaRPr lang="es-ES" sz="2800" dirty="0">
              <a:sym typeface="Wingdings" pitchFamily="2" charset="2"/>
            </a:endParaRPr>
          </a:p>
          <a:p>
            <a:pPr lvl="1"/>
            <a:endParaRPr lang="es-ES" sz="2800" dirty="0"/>
          </a:p>
          <a:p>
            <a:pPr lvl="1"/>
            <a:endParaRPr lang="es-ES" sz="2800" dirty="0"/>
          </a:p>
          <a:p>
            <a:pPr lvl="1"/>
            <a:endParaRPr lang="es-ES" sz="2800" dirty="0"/>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71</a:t>
            </a:fld>
            <a:endParaRPr lang="es-ES" noProof="1"/>
          </a:p>
        </p:txBody>
      </p:sp>
      <p:pic>
        <p:nvPicPr>
          <p:cNvPr id="5" name="Picture 4">
            <a:extLst>
              <a:ext uri="{FF2B5EF4-FFF2-40B4-BE49-F238E27FC236}">
                <a16:creationId xmlns:a16="http://schemas.microsoft.com/office/drawing/2014/main" id="{C3926188-ED80-4F93-B083-9AA669C0B274}"/>
              </a:ext>
            </a:extLst>
          </p:cNvPr>
          <p:cNvPicPr>
            <a:picLocks noChangeAspect="1"/>
          </p:cNvPicPr>
          <p:nvPr/>
        </p:nvPicPr>
        <p:blipFill>
          <a:blip r:embed="rId3"/>
          <a:stretch>
            <a:fillRect/>
          </a:stretch>
        </p:blipFill>
        <p:spPr>
          <a:xfrm>
            <a:off x="305646" y="1008000"/>
            <a:ext cx="10039350" cy="5667375"/>
          </a:xfrm>
          <a:prstGeom prst="rect">
            <a:avLst/>
          </a:prstGeom>
        </p:spPr>
      </p:pic>
      <p:sp>
        <p:nvSpPr>
          <p:cNvPr id="7" name="Llamada rectangular redondeada 6">
            <a:extLst>
              <a:ext uri="{FF2B5EF4-FFF2-40B4-BE49-F238E27FC236}">
                <a16:creationId xmlns:a16="http://schemas.microsoft.com/office/drawing/2014/main" id="{615C0BDF-BE4E-443C-946A-3DD68343F5A6}"/>
              </a:ext>
            </a:extLst>
          </p:cNvPr>
          <p:cNvSpPr/>
          <p:nvPr/>
        </p:nvSpPr>
        <p:spPr>
          <a:xfrm>
            <a:off x="2433663" y="3977496"/>
            <a:ext cx="3964932" cy="2213754"/>
          </a:xfrm>
          <a:prstGeom prst="wedgeRoundRectCallout">
            <a:avLst>
              <a:gd name="adj1" fmla="val -30090"/>
              <a:gd name="adj2" fmla="val -74604"/>
              <a:gd name="adj3" fmla="val 16667"/>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ES" b="1" dirty="0">
                <a:solidFill>
                  <a:schemeClr val="tx1"/>
                </a:solidFill>
              </a:rPr>
              <a:t>Valor de f</a:t>
            </a:r>
            <a:endParaRPr lang="es-ES" dirty="0"/>
          </a:p>
        </p:txBody>
      </p:sp>
    </p:spTree>
    <p:extLst>
      <p:ext uri="{BB962C8B-B14F-4D97-AF65-F5344CB8AC3E}">
        <p14:creationId xmlns:p14="http://schemas.microsoft.com/office/powerpoint/2010/main" val="2747504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ProblemA 7</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512000"/>
            <a:ext cx="9500895" cy="4679250"/>
          </a:xfrm>
        </p:spPr>
        <p:txBody>
          <a:bodyPr/>
          <a:lstStyle/>
          <a:p>
            <a:pPr marL="266700" lvl="1" indent="0">
              <a:buNone/>
            </a:pPr>
            <a:br>
              <a:rPr lang="es-MX" sz="2000" b="0" dirty="0">
                <a:latin typeface="Cambria Math" panose="02040503050406030204" pitchFamily="18" charset="0"/>
                <a:sym typeface="Wingdings" pitchFamily="2" charset="2"/>
              </a:rPr>
            </a:br>
            <a:endParaRPr lang="es-ES" sz="2600" b="0" dirty="0">
              <a:latin typeface="Cambria Math" panose="02040503050406030204" pitchFamily="18" charset="0"/>
              <a:sym typeface="Wingdings" pitchFamily="2" charset="2"/>
            </a:endParaRPr>
          </a:p>
          <a:p>
            <a:pPr lvl="1"/>
            <a:endParaRPr lang="es-ES" sz="2600" dirty="0">
              <a:solidFill>
                <a:schemeClr val="tx1"/>
              </a:solidFill>
              <a:latin typeface="Cambria Math" panose="02040503050406030204" pitchFamily="18" charset="0"/>
              <a:sym typeface="Wingdings" pitchFamily="2" charset="2"/>
            </a:endParaRPr>
          </a:p>
          <a:p>
            <a:pPr marL="266700" lvl="1" indent="0">
              <a:buNone/>
            </a:pPr>
            <a:endParaRPr lang="es-ES" sz="2600" dirty="0">
              <a:latin typeface="Cambria Math" panose="02040503050406030204" pitchFamily="18" charset="0"/>
              <a:sym typeface="Wingdings" pitchFamily="2" charset="2"/>
            </a:endParaRPr>
          </a:p>
          <a:p>
            <a:pPr marL="266700" lvl="1" indent="0">
              <a:buNone/>
            </a:pPr>
            <a:endParaRPr lang="es-ES" sz="2800" dirty="0">
              <a:sym typeface="Wingdings" pitchFamily="2" charset="2"/>
            </a:endParaRPr>
          </a:p>
          <a:p>
            <a:pPr lvl="1"/>
            <a:endParaRPr lang="es-ES" sz="2800" dirty="0"/>
          </a:p>
          <a:p>
            <a:pPr lvl="1"/>
            <a:endParaRPr lang="es-ES" sz="2800" dirty="0"/>
          </a:p>
          <a:p>
            <a:pPr lvl="1"/>
            <a:endParaRPr lang="es-ES" sz="2800" dirty="0"/>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72</a:t>
            </a:fld>
            <a:endParaRPr lang="es-ES" noProof="1"/>
          </a:p>
        </p:txBody>
      </p:sp>
      <p:pic>
        <p:nvPicPr>
          <p:cNvPr id="5" name="Picture 4">
            <a:extLst>
              <a:ext uri="{FF2B5EF4-FFF2-40B4-BE49-F238E27FC236}">
                <a16:creationId xmlns:a16="http://schemas.microsoft.com/office/drawing/2014/main" id="{C3926188-ED80-4F93-B083-9AA669C0B274}"/>
              </a:ext>
            </a:extLst>
          </p:cNvPr>
          <p:cNvPicPr>
            <a:picLocks noChangeAspect="1"/>
          </p:cNvPicPr>
          <p:nvPr/>
        </p:nvPicPr>
        <p:blipFill>
          <a:blip r:embed="rId3"/>
          <a:stretch>
            <a:fillRect/>
          </a:stretch>
        </p:blipFill>
        <p:spPr>
          <a:xfrm>
            <a:off x="305646" y="1008000"/>
            <a:ext cx="10039350" cy="5667375"/>
          </a:xfrm>
          <a:prstGeom prst="rect">
            <a:avLst/>
          </a:prstGeom>
        </p:spPr>
      </p:pic>
      <p:sp>
        <p:nvSpPr>
          <p:cNvPr id="8" name="Rectángulo redondeado 4">
            <a:extLst>
              <a:ext uri="{FF2B5EF4-FFF2-40B4-BE49-F238E27FC236}">
                <a16:creationId xmlns:a16="http://schemas.microsoft.com/office/drawing/2014/main" id="{C25A0AC6-F7B5-435A-A96A-DB3B196FD591}"/>
              </a:ext>
            </a:extLst>
          </p:cNvPr>
          <p:cNvSpPr/>
          <p:nvPr/>
        </p:nvSpPr>
        <p:spPr>
          <a:xfrm>
            <a:off x="9087323" y="2542295"/>
            <a:ext cx="971923" cy="4133080"/>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s-ES"/>
          </a:p>
        </p:txBody>
      </p:sp>
      <p:sp>
        <p:nvSpPr>
          <p:cNvPr id="10" name="Rectángulo redondeado 4">
            <a:extLst>
              <a:ext uri="{FF2B5EF4-FFF2-40B4-BE49-F238E27FC236}">
                <a16:creationId xmlns:a16="http://schemas.microsoft.com/office/drawing/2014/main" id="{CECDA87B-1E8F-491A-9755-08168FC8FFCC}"/>
              </a:ext>
            </a:extLst>
          </p:cNvPr>
          <p:cNvSpPr/>
          <p:nvPr/>
        </p:nvSpPr>
        <p:spPr>
          <a:xfrm>
            <a:off x="479723" y="5084064"/>
            <a:ext cx="9057469" cy="182880"/>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s-ES"/>
          </a:p>
        </p:txBody>
      </p:sp>
    </p:spTree>
    <p:extLst>
      <p:ext uri="{BB962C8B-B14F-4D97-AF65-F5344CB8AC3E}">
        <p14:creationId xmlns:p14="http://schemas.microsoft.com/office/powerpoint/2010/main" val="8151415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ProblemA 7</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512000"/>
                <a:ext cx="9500895" cy="4679250"/>
              </a:xfrm>
            </p:spPr>
            <p:txBody>
              <a:bodyPr/>
              <a:lstStyle/>
              <a:p>
                <a:pPr lvl="1"/>
                <a:r>
                  <a:rPr lang="es-ES" sz="2600" dirty="0">
                    <a:latin typeface="Cambria Math" panose="02040503050406030204" pitchFamily="18" charset="0"/>
                    <a:sym typeface="Wingdings" pitchFamily="2" charset="2"/>
                  </a:rPr>
                  <a:t>La temperatura de un circuito electrónico después de una hora de funcionamiento sigue una distribución normal. Si se extraen dos muestras de la población de circuitos con tamaños N1=10 y N2=18 ¿Cuál es la probabilidad de obtener una varianza muestra de la primera muestra más de 2.5 veces mayor que la segunda varianza muestral?</a:t>
                </a:r>
              </a:p>
              <a:p>
                <a:pPr marL="266700" lvl="1" indent="0">
                  <a:buNone/>
                </a:pPr>
                <a14:m>
                  <m:oMathPara xmlns:m="http://schemas.openxmlformats.org/officeDocument/2006/math">
                    <m:oMathParaPr>
                      <m:jc m:val="centerGroup"/>
                    </m:oMathParaPr>
                    <m:oMath xmlns:m="http://schemas.openxmlformats.org/officeDocument/2006/math">
                      <m:f>
                        <m:fPr>
                          <m:ctrlPr>
                            <a:rPr lang="es-ES" sz="2000" i="1">
                              <a:latin typeface="Cambria Math" panose="02040503050406030204" pitchFamily="18" charset="0"/>
                              <a:sym typeface="Wingdings" pitchFamily="2" charset="2"/>
                            </a:rPr>
                          </m:ctrlPr>
                        </m:fPr>
                        <m:num>
                          <m:sSubSup>
                            <m:sSubSupPr>
                              <m:ctrlPr>
                                <a:rPr lang="es-ES" sz="2000" i="1">
                                  <a:latin typeface="Cambria Math" panose="02040503050406030204" pitchFamily="18" charset="0"/>
                                  <a:sym typeface="Wingdings" pitchFamily="2" charset="2"/>
                                </a:rPr>
                              </m:ctrlPr>
                            </m:sSubSupPr>
                            <m:e>
                              <m:r>
                                <a:rPr lang="es-ES" sz="2000" i="1">
                                  <a:latin typeface="Cambria Math" panose="02040503050406030204" pitchFamily="18" charset="0"/>
                                  <a:sym typeface="Wingdings" pitchFamily="2" charset="2"/>
                                </a:rPr>
                                <m:t>𝑠</m:t>
                              </m:r>
                            </m:e>
                            <m:sub>
                              <m:r>
                                <a:rPr lang="es-ES" sz="2000" i="1">
                                  <a:latin typeface="Cambria Math" panose="02040503050406030204" pitchFamily="18" charset="0"/>
                                  <a:sym typeface="Wingdings" pitchFamily="2" charset="2"/>
                                </a:rPr>
                                <m:t>1</m:t>
                              </m:r>
                            </m:sub>
                            <m:sup>
                              <m:r>
                                <a:rPr lang="es-ES" sz="2000" i="1">
                                  <a:latin typeface="Cambria Math" panose="02040503050406030204" pitchFamily="18" charset="0"/>
                                  <a:sym typeface="Wingdings" pitchFamily="2" charset="2"/>
                                </a:rPr>
                                <m:t>′2</m:t>
                              </m:r>
                            </m:sup>
                          </m:sSubSup>
                          <m:r>
                            <a:rPr lang="es-ES" sz="2000" i="1">
                              <a:latin typeface="Cambria Math" panose="02040503050406030204" pitchFamily="18" charset="0"/>
                              <a:sym typeface="Wingdings" pitchFamily="2" charset="2"/>
                            </a:rPr>
                            <m:t>/</m:t>
                          </m:r>
                          <m:sSubSup>
                            <m:sSubSupPr>
                              <m:ctrlPr>
                                <a:rPr lang="es-ES" sz="2000" i="1">
                                  <a:latin typeface="Cambria Math" panose="02040503050406030204" pitchFamily="18" charset="0"/>
                                  <a:sym typeface="Wingdings" pitchFamily="2" charset="2"/>
                                </a:rPr>
                              </m:ctrlPr>
                            </m:sSubSupPr>
                            <m:e>
                              <m:r>
                                <a:rPr lang="es-ES" sz="2000" i="1">
                                  <a:latin typeface="Cambria Math" panose="02040503050406030204" pitchFamily="18" charset="0"/>
                                  <a:sym typeface="Wingdings" pitchFamily="2" charset="2"/>
                                </a:rPr>
                                <m:t>𝜎</m:t>
                              </m:r>
                            </m:e>
                            <m:sub>
                              <m:r>
                                <a:rPr lang="es-ES" sz="2000" i="1">
                                  <a:latin typeface="Cambria Math" panose="02040503050406030204" pitchFamily="18" charset="0"/>
                                  <a:sym typeface="Wingdings" pitchFamily="2" charset="2"/>
                                </a:rPr>
                                <m:t>1</m:t>
                              </m:r>
                            </m:sub>
                            <m:sup>
                              <m:r>
                                <a:rPr lang="es-ES" sz="2000" i="1">
                                  <a:latin typeface="Cambria Math" panose="02040503050406030204" pitchFamily="18" charset="0"/>
                                  <a:sym typeface="Wingdings" pitchFamily="2" charset="2"/>
                                </a:rPr>
                                <m:t>2</m:t>
                              </m:r>
                            </m:sup>
                          </m:sSubSup>
                        </m:num>
                        <m:den>
                          <m:sSubSup>
                            <m:sSubSupPr>
                              <m:ctrlPr>
                                <a:rPr lang="es-ES" sz="2000" i="1">
                                  <a:latin typeface="Cambria Math" panose="02040503050406030204" pitchFamily="18" charset="0"/>
                                  <a:sym typeface="Wingdings" pitchFamily="2" charset="2"/>
                                </a:rPr>
                              </m:ctrlPr>
                            </m:sSubSupPr>
                            <m:e>
                              <m:r>
                                <a:rPr lang="es-ES" sz="2000" i="1">
                                  <a:latin typeface="Cambria Math" panose="02040503050406030204" pitchFamily="18" charset="0"/>
                                  <a:sym typeface="Wingdings" pitchFamily="2" charset="2"/>
                                </a:rPr>
                                <m:t>𝑠</m:t>
                              </m:r>
                            </m:e>
                            <m:sub>
                              <m:r>
                                <a:rPr lang="es-ES" sz="2000" i="1">
                                  <a:latin typeface="Cambria Math" panose="02040503050406030204" pitchFamily="18" charset="0"/>
                                  <a:sym typeface="Wingdings" pitchFamily="2" charset="2"/>
                                </a:rPr>
                                <m:t>2</m:t>
                              </m:r>
                            </m:sub>
                            <m:sup>
                              <m:r>
                                <a:rPr lang="es-ES" sz="2000" i="1">
                                  <a:latin typeface="Cambria Math" panose="02040503050406030204" pitchFamily="18" charset="0"/>
                                  <a:sym typeface="Wingdings" pitchFamily="2" charset="2"/>
                                </a:rPr>
                                <m:t>′2</m:t>
                              </m:r>
                            </m:sup>
                          </m:sSubSup>
                          <m:r>
                            <a:rPr lang="es-ES" sz="2000" i="1">
                              <a:latin typeface="Cambria Math" panose="02040503050406030204" pitchFamily="18" charset="0"/>
                              <a:sym typeface="Wingdings" pitchFamily="2" charset="2"/>
                            </a:rPr>
                            <m:t>/</m:t>
                          </m:r>
                          <m:sSubSup>
                            <m:sSubSupPr>
                              <m:ctrlPr>
                                <a:rPr lang="es-ES" sz="2000" i="1">
                                  <a:latin typeface="Cambria Math" panose="02040503050406030204" pitchFamily="18" charset="0"/>
                                  <a:sym typeface="Wingdings" pitchFamily="2" charset="2"/>
                                </a:rPr>
                              </m:ctrlPr>
                            </m:sSubSupPr>
                            <m:e>
                              <m:r>
                                <a:rPr lang="es-ES" sz="2000" i="1">
                                  <a:latin typeface="Cambria Math" panose="02040503050406030204" pitchFamily="18" charset="0"/>
                                  <a:sym typeface="Wingdings" pitchFamily="2" charset="2"/>
                                </a:rPr>
                                <m:t>𝜎</m:t>
                              </m:r>
                            </m:e>
                            <m:sub>
                              <m:r>
                                <a:rPr lang="es-ES" sz="2000" i="1">
                                  <a:latin typeface="Cambria Math" panose="02040503050406030204" pitchFamily="18" charset="0"/>
                                  <a:sym typeface="Wingdings" pitchFamily="2" charset="2"/>
                                </a:rPr>
                                <m:t>2</m:t>
                              </m:r>
                            </m:sub>
                            <m:sup>
                              <m:r>
                                <a:rPr lang="es-ES" sz="2000" i="1">
                                  <a:latin typeface="Cambria Math" panose="02040503050406030204" pitchFamily="18" charset="0"/>
                                  <a:sym typeface="Wingdings" pitchFamily="2" charset="2"/>
                                </a:rPr>
                                <m:t>2</m:t>
                              </m:r>
                            </m:sup>
                          </m:sSubSup>
                        </m:den>
                      </m:f>
                      <m:r>
                        <a:rPr lang="es-ES" sz="2000" i="1">
                          <a:latin typeface="Cambria Math" panose="02040503050406030204" pitchFamily="18" charset="0"/>
                          <a:sym typeface="Wingdings" pitchFamily="2" charset="2"/>
                        </a:rPr>
                        <m:t> ~ </m:t>
                      </m:r>
                      <m:sSub>
                        <m:sSubPr>
                          <m:ctrlPr>
                            <a:rPr lang="es-ES" sz="2000" i="1">
                              <a:latin typeface="Cambria Math" panose="02040503050406030204" pitchFamily="18" charset="0"/>
                              <a:sym typeface="Wingdings" pitchFamily="2" charset="2"/>
                            </a:rPr>
                          </m:ctrlPr>
                        </m:sSubPr>
                        <m:e>
                          <m:r>
                            <a:rPr lang="es-ES" sz="2000" i="1">
                              <a:latin typeface="Cambria Math" panose="02040503050406030204" pitchFamily="18" charset="0"/>
                              <a:sym typeface="Wingdings" pitchFamily="2" charset="2"/>
                            </a:rPr>
                            <m:t>𝐹</m:t>
                          </m:r>
                        </m:e>
                        <m:sub>
                          <m:sSub>
                            <m:sSubPr>
                              <m:ctrlPr>
                                <a:rPr lang="es-ES" sz="2000" i="1">
                                  <a:latin typeface="Cambria Math" panose="02040503050406030204" pitchFamily="18" charset="0"/>
                                  <a:sym typeface="Wingdings" pitchFamily="2" charset="2"/>
                                </a:rPr>
                              </m:ctrlPr>
                            </m:sSubPr>
                            <m:e>
                              <m:r>
                                <a:rPr lang="es-ES" sz="2000" i="1">
                                  <a:latin typeface="Cambria Math" panose="02040503050406030204" pitchFamily="18" charset="0"/>
                                  <a:sym typeface="Wingdings" pitchFamily="2" charset="2"/>
                                </a:rPr>
                                <m:t>𝑛</m:t>
                              </m:r>
                            </m:e>
                            <m:sub>
                              <m:r>
                                <a:rPr lang="es-ES" sz="2000" i="1">
                                  <a:latin typeface="Cambria Math" panose="02040503050406030204" pitchFamily="18" charset="0"/>
                                  <a:sym typeface="Wingdings" pitchFamily="2" charset="2"/>
                                </a:rPr>
                                <m:t>1</m:t>
                              </m:r>
                            </m:sub>
                          </m:sSub>
                          <m:r>
                            <a:rPr lang="es-ES" sz="2000" i="1">
                              <a:latin typeface="Cambria Math" panose="02040503050406030204" pitchFamily="18" charset="0"/>
                              <a:sym typeface="Wingdings" pitchFamily="2" charset="2"/>
                            </a:rPr>
                            <m:t>−1,</m:t>
                          </m:r>
                          <m:sSub>
                            <m:sSubPr>
                              <m:ctrlPr>
                                <a:rPr lang="es-ES" sz="2000" i="1">
                                  <a:latin typeface="Cambria Math" panose="02040503050406030204" pitchFamily="18" charset="0"/>
                                  <a:sym typeface="Wingdings" pitchFamily="2" charset="2"/>
                                </a:rPr>
                              </m:ctrlPr>
                            </m:sSubPr>
                            <m:e>
                              <m:r>
                                <a:rPr lang="es-ES" sz="2000" i="1">
                                  <a:latin typeface="Cambria Math" panose="02040503050406030204" pitchFamily="18" charset="0"/>
                                  <a:sym typeface="Wingdings" pitchFamily="2" charset="2"/>
                                </a:rPr>
                                <m:t>𝑛</m:t>
                              </m:r>
                            </m:e>
                            <m:sub>
                              <m:r>
                                <a:rPr lang="es-ES" sz="2000" i="1">
                                  <a:latin typeface="Cambria Math" panose="02040503050406030204" pitchFamily="18" charset="0"/>
                                  <a:sym typeface="Wingdings" pitchFamily="2" charset="2"/>
                                </a:rPr>
                                <m:t>2</m:t>
                              </m:r>
                            </m:sub>
                          </m:sSub>
                          <m:r>
                            <a:rPr lang="es-ES" sz="2000" i="1">
                              <a:latin typeface="Cambria Math" panose="02040503050406030204" pitchFamily="18" charset="0"/>
                              <a:sym typeface="Wingdings" pitchFamily="2" charset="2"/>
                            </a:rPr>
                            <m:t>−1</m:t>
                          </m:r>
                        </m:sub>
                      </m:sSub>
                    </m:oMath>
                  </m:oMathPara>
                </a14:m>
                <a:br>
                  <a:rPr lang="es-MX" sz="2000" dirty="0">
                    <a:latin typeface="Cambria Math" panose="02040503050406030204" pitchFamily="18" charset="0"/>
                    <a:sym typeface="Wingdings" pitchFamily="2" charset="2"/>
                  </a:rPr>
                </a:br>
                <a:endParaRPr lang="es-MX" sz="2000" dirty="0">
                  <a:latin typeface="Cambria Math" panose="02040503050406030204" pitchFamily="18" charset="0"/>
                  <a:sym typeface="Wingdings" pitchFamily="2" charset="2"/>
                </a:endParaRPr>
              </a:p>
              <a:p>
                <a:pPr marL="266700" lvl="1" indent="0">
                  <a:buNone/>
                </a:pPr>
                <a:endParaRPr lang="es-MX" sz="2000" dirty="0">
                  <a:latin typeface="Cambria Math" panose="02040503050406030204" pitchFamily="18" charset="0"/>
                  <a:sym typeface="Wingdings" pitchFamily="2" charset="2"/>
                </a:endParaRPr>
              </a:p>
              <a:p>
                <a:pPr marL="266700" lvl="1" indent="0">
                  <a:buNone/>
                </a:pPr>
                <a14:m>
                  <m:oMathPara xmlns:m="http://schemas.openxmlformats.org/officeDocument/2006/math">
                    <m:oMathParaPr>
                      <m:jc m:val="centerGroup"/>
                    </m:oMathParaPr>
                    <m:oMath xmlns:m="http://schemas.openxmlformats.org/officeDocument/2006/math">
                      <m:f>
                        <m:fPr>
                          <m:ctrlPr>
                            <a:rPr lang="es-ES" sz="2000" i="1">
                              <a:latin typeface="Cambria Math" panose="02040503050406030204" pitchFamily="18" charset="0"/>
                              <a:sym typeface="Wingdings" pitchFamily="2" charset="2"/>
                            </a:rPr>
                          </m:ctrlPr>
                        </m:fPr>
                        <m:num>
                          <m:sSubSup>
                            <m:sSubSupPr>
                              <m:ctrlPr>
                                <a:rPr lang="es-ES" sz="2000" i="1">
                                  <a:latin typeface="Cambria Math" panose="02040503050406030204" pitchFamily="18" charset="0"/>
                                  <a:sym typeface="Wingdings" pitchFamily="2" charset="2"/>
                                </a:rPr>
                              </m:ctrlPr>
                            </m:sSubSupPr>
                            <m:e>
                              <m:r>
                                <a:rPr lang="es-ES" sz="2000" i="1">
                                  <a:latin typeface="Cambria Math" panose="02040503050406030204" pitchFamily="18" charset="0"/>
                                  <a:sym typeface="Wingdings" pitchFamily="2" charset="2"/>
                                </a:rPr>
                                <m:t>𝑠</m:t>
                              </m:r>
                            </m:e>
                            <m:sub>
                              <m:r>
                                <a:rPr lang="es-ES" sz="2000" i="1">
                                  <a:latin typeface="Cambria Math" panose="02040503050406030204" pitchFamily="18" charset="0"/>
                                  <a:sym typeface="Wingdings" pitchFamily="2" charset="2"/>
                                </a:rPr>
                                <m:t>1</m:t>
                              </m:r>
                            </m:sub>
                            <m:sup>
                              <m:r>
                                <a:rPr lang="es-ES" sz="2000" i="1">
                                  <a:latin typeface="Cambria Math" panose="02040503050406030204" pitchFamily="18" charset="0"/>
                                  <a:sym typeface="Wingdings" pitchFamily="2" charset="2"/>
                                </a:rPr>
                                <m:t>′2</m:t>
                              </m:r>
                            </m:sup>
                          </m:sSubSup>
                          <m:r>
                            <a:rPr lang="es-ES" sz="2000" i="1">
                              <a:latin typeface="Cambria Math" panose="02040503050406030204" pitchFamily="18" charset="0"/>
                              <a:sym typeface="Wingdings" pitchFamily="2" charset="2"/>
                            </a:rPr>
                            <m:t>/</m:t>
                          </m:r>
                          <m:r>
                            <a:rPr lang="es-MX" sz="2000" b="0" i="1" smtClean="0">
                              <a:latin typeface="Cambria Math" panose="02040503050406030204" pitchFamily="18" charset="0"/>
                              <a:sym typeface="Wingdings" pitchFamily="2" charset="2"/>
                            </a:rPr>
                            <m:t>𝜎</m:t>
                          </m:r>
                        </m:num>
                        <m:den>
                          <m:sSubSup>
                            <m:sSubSupPr>
                              <m:ctrlPr>
                                <a:rPr lang="es-ES" sz="2000" i="1">
                                  <a:latin typeface="Cambria Math" panose="02040503050406030204" pitchFamily="18" charset="0"/>
                                  <a:sym typeface="Wingdings" pitchFamily="2" charset="2"/>
                                </a:rPr>
                              </m:ctrlPr>
                            </m:sSubSupPr>
                            <m:e>
                              <m:r>
                                <a:rPr lang="es-ES" sz="2000" i="1">
                                  <a:latin typeface="Cambria Math" panose="02040503050406030204" pitchFamily="18" charset="0"/>
                                  <a:sym typeface="Wingdings" pitchFamily="2" charset="2"/>
                                </a:rPr>
                                <m:t>𝑠</m:t>
                              </m:r>
                            </m:e>
                            <m:sub>
                              <m:r>
                                <a:rPr lang="es-ES" sz="2000" i="1">
                                  <a:latin typeface="Cambria Math" panose="02040503050406030204" pitchFamily="18" charset="0"/>
                                  <a:sym typeface="Wingdings" pitchFamily="2" charset="2"/>
                                </a:rPr>
                                <m:t>2</m:t>
                              </m:r>
                            </m:sub>
                            <m:sup>
                              <m:r>
                                <a:rPr lang="es-ES" sz="2000" i="1">
                                  <a:latin typeface="Cambria Math" panose="02040503050406030204" pitchFamily="18" charset="0"/>
                                  <a:sym typeface="Wingdings" pitchFamily="2" charset="2"/>
                                </a:rPr>
                                <m:t>′2</m:t>
                              </m:r>
                            </m:sup>
                          </m:sSubSup>
                          <m:r>
                            <a:rPr lang="es-ES" sz="2000" i="1">
                              <a:latin typeface="Cambria Math" panose="02040503050406030204" pitchFamily="18" charset="0"/>
                              <a:sym typeface="Wingdings" pitchFamily="2" charset="2"/>
                            </a:rPr>
                            <m:t>/</m:t>
                          </m:r>
                          <m:r>
                            <a:rPr lang="es-MX" sz="2000" b="0" i="1" smtClean="0">
                              <a:latin typeface="Cambria Math" panose="02040503050406030204" pitchFamily="18" charset="0"/>
                              <a:sym typeface="Wingdings" pitchFamily="2" charset="2"/>
                            </a:rPr>
                            <m:t>𝜎</m:t>
                          </m:r>
                        </m:den>
                      </m:f>
                      <m:r>
                        <a:rPr lang="es-MX" sz="2000" b="0" i="1" smtClean="0">
                          <a:latin typeface="Cambria Math" panose="02040503050406030204" pitchFamily="18" charset="0"/>
                          <a:sym typeface="Wingdings" pitchFamily="2" charset="2"/>
                        </a:rPr>
                        <m:t>=</m:t>
                      </m:r>
                      <m:f>
                        <m:fPr>
                          <m:ctrlPr>
                            <a:rPr lang="es-MX" sz="2000" b="0" i="1" smtClean="0">
                              <a:latin typeface="Cambria Math" panose="02040503050406030204" pitchFamily="18" charset="0"/>
                              <a:sym typeface="Wingdings" pitchFamily="2" charset="2"/>
                            </a:rPr>
                          </m:ctrlPr>
                        </m:fPr>
                        <m:num>
                          <m:sSubSup>
                            <m:sSubSupPr>
                              <m:ctrlPr>
                                <a:rPr lang="es-MX" sz="2000" b="0" i="1" smtClean="0">
                                  <a:latin typeface="Cambria Math" panose="02040503050406030204" pitchFamily="18" charset="0"/>
                                  <a:sym typeface="Wingdings" pitchFamily="2" charset="2"/>
                                </a:rPr>
                              </m:ctrlPr>
                            </m:sSubSupPr>
                            <m:e>
                              <m:sSup>
                                <m:sSupPr>
                                  <m:ctrlPr>
                                    <a:rPr lang="es-MX" sz="2000" b="0" i="1" smtClean="0">
                                      <a:latin typeface="Cambria Math" panose="02040503050406030204" pitchFamily="18" charset="0"/>
                                      <a:sym typeface="Wingdings" pitchFamily="2" charset="2"/>
                                    </a:rPr>
                                  </m:ctrlPr>
                                </m:sSupPr>
                                <m:e>
                                  <m:r>
                                    <a:rPr lang="es-MX" sz="2000" b="0" i="1" smtClean="0">
                                      <a:latin typeface="Cambria Math" panose="02040503050406030204" pitchFamily="18" charset="0"/>
                                      <a:sym typeface="Wingdings" pitchFamily="2" charset="2"/>
                                    </a:rPr>
                                    <m:t>𝑠</m:t>
                                  </m:r>
                                </m:e>
                                <m:sup>
                                  <m:r>
                                    <a:rPr lang="es-MX" sz="2000" b="0" i="1" smtClean="0">
                                      <a:latin typeface="Cambria Math" panose="02040503050406030204" pitchFamily="18" charset="0"/>
                                      <a:sym typeface="Wingdings" pitchFamily="2" charset="2"/>
                                    </a:rPr>
                                    <m:t>′</m:t>
                                  </m:r>
                                </m:sup>
                              </m:sSup>
                            </m:e>
                            <m:sub>
                              <m:r>
                                <a:rPr lang="es-MX" sz="2000" b="0" i="1" smtClean="0">
                                  <a:latin typeface="Cambria Math" panose="02040503050406030204" pitchFamily="18" charset="0"/>
                                  <a:sym typeface="Wingdings" pitchFamily="2" charset="2"/>
                                </a:rPr>
                                <m:t>1</m:t>
                              </m:r>
                            </m:sub>
                            <m:sup>
                              <m:r>
                                <a:rPr lang="es-MX" sz="2000" b="0" i="1" smtClean="0">
                                  <a:latin typeface="Cambria Math" panose="02040503050406030204" pitchFamily="18" charset="0"/>
                                  <a:sym typeface="Wingdings" pitchFamily="2" charset="2"/>
                                </a:rPr>
                                <m:t>2</m:t>
                              </m:r>
                            </m:sup>
                          </m:sSubSup>
                        </m:num>
                        <m:den>
                          <m:sSubSup>
                            <m:sSubSupPr>
                              <m:ctrlPr>
                                <a:rPr lang="es-MX" sz="2000" b="0" i="1" smtClean="0">
                                  <a:latin typeface="Cambria Math" panose="02040503050406030204" pitchFamily="18" charset="0"/>
                                  <a:sym typeface="Wingdings" pitchFamily="2" charset="2"/>
                                </a:rPr>
                              </m:ctrlPr>
                            </m:sSubSupPr>
                            <m:e>
                              <m:r>
                                <a:rPr lang="es-MX" sz="2000" b="0" i="1" smtClean="0">
                                  <a:latin typeface="Cambria Math" panose="02040503050406030204" pitchFamily="18" charset="0"/>
                                  <a:sym typeface="Wingdings" pitchFamily="2" charset="2"/>
                                </a:rPr>
                                <m:t>𝑠</m:t>
                              </m:r>
                            </m:e>
                            <m:sub>
                              <m:r>
                                <a:rPr lang="es-MX" sz="2000" b="0" i="1" smtClean="0">
                                  <a:latin typeface="Cambria Math" panose="02040503050406030204" pitchFamily="18" charset="0"/>
                                  <a:sym typeface="Wingdings" pitchFamily="2" charset="2"/>
                                </a:rPr>
                                <m:t>2</m:t>
                              </m:r>
                            </m:sub>
                            <m:sup>
                              <m:r>
                                <a:rPr lang="es-MX" sz="2000" b="0" i="1" smtClean="0">
                                  <a:latin typeface="Cambria Math" panose="02040503050406030204" pitchFamily="18" charset="0"/>
                                  <a:sym typeface="Wingdings" pitchFamily="2" charset="2"/>
                                </a:rPr>
                                <m:t>′2</m:t>
                              </m:r>
                            </m:sup>
                          </m:sSubSup>
                        </m:den>
                      </m:f>
                      <m:r>
                        <a:rPr lang="es-ES" sz="2000" i="1">
                          <a:latin typeface="Cambria Math" panose="02040503050406030204" pitchFamily="18" charset="0"/>
                          <a:sym typeface="Wingdings" pitchFamily="2" charset="2"/>
                        </a:rPr>
                        <m:t> ~ </m:t>
                      </m:r>
                      <m:sSub>
                        <m:sSubPr>
                          <m:ctrlPr>
                            <a:rPr lang="es-ES" sz="2000" i="1">
                              <a:latin typeface="Cambria Math" panose="02040503050406030204" pitchFamily="18" charset="0"/>
                              <a:sym typeface="Wingdings" pitchFamily="2" charset="2"/>
                            </a:rPr>
                          </m:ctrlPr>
                        </m:sSubPr>
                        <m:e>
                          <m:r>
                            <a:rPr lang="es-ES" sz="2000" i="1">
                              <a:latin typeface="Cambria Math" panose="02040503050406030204" pitchFamily="18" charset="0"/>
                              <a:sym typeface="Wingdings" pitchFamily="2" charset="2"/>
                            </a:rPr>
                            <m:t>𝐹</m:t>
                          </m:r>
                        </m:e>
                        <m:sub>
                          <m:r>
                            <a:rPr lang="es-MX" sz="2000" b="0" i="1" smtClean="0">
                              <a:latin typeface="Cambria Math" panose="02040503050406030204" pitchFamily="18" charset="0"/>
                              <a:sym typeface="Wingdings" pitchFamily="2" charset="2"/>
                            </a:rPr>
                            <m:t>9</m:t>
                          </m:r>
                          <m:r>
                            <a:rPr lang="es-ES" sz="2000" i="1">
                              <a:latin typeface="Cambria Math" panose="02040503050406030204" pitchFamily="18" charset="0"/>
                              <a:sym typeface="Wingdings" pitchFamily="2" charset="2"/>
                            </a:rPr>
                            <m:t>,</m:t>
                          </m:r>
                          <m:r>
                            <a:rPr lang="es-MX" sz="2000" b="0" i="1" smtClean="0">
                              <a:latin typeface="Cambria Math" panose="02040503050406030204" pitchFamily="18" charset="0"/>
                              <a:sym typeface="Wingdings" pitchFamily="2" charset="2"/>
                            </a:rPr>
                            <m:t>17</m:t>
                          </m:r>
                        </m:sub>
                      </m:sSub>
                      <m:r>
                        <a:rPr lang="es-MX" sz="2000" b="0" i="1" smtClean="0">
                          <a:latin typeface="Cambria Math" panose="02040503050406030204" pitchFamily="18" charset="0"/>
                          <a:sym typeface="Wingdings" pitchFamily="2" charset="2"/>
                        </a:rPr>
                        <m:t>;       </m:t>
                      </m:r>
                      <m:r>
                        <a:rPr lang="es-MX" sz="2000" b="0" i="1" smtClean="0">
                          <a:latin typeface="Cambria Math" panose="02040503050406030204" pitchFamily="18" charset="0"/>
                          <a:sym typeface="Wingdings" pitchFamily="2" charset="2"/>
                        </a:rPr>
                        <m:t>𝑃</m:t>
                      </m:r>
                      <m:d>
                        <m:dPr>
                          <m:ctrlPr>
                            <a:rPr lang="es-MX" sz="2000" b="0" i="1" smtClean="0">
                              <a:latin typeface="Cambria Math" panose="02040503050406030204" pitchFamily="18" charset="0"/>
                              <a:sym typeface="Wingdings" pitchFamily="2" charset="2"/>
                            </a:rPr>
                          </m:ctrlPr>
                        </m:dPr>
                        <m:e>
                          <m:sSub>
                            <m:sSubPr>
                              <m:ctrlPr>
                                <a:rPr lang="es-MX" sz="2000" b="0" i="1" smtClean="0">
                                  <a:latin typeface="Cambria Math" panose="02040503050406030204" pitchFamily="18" charset="0"/>
                                  <a:sym typeface="Wingdings" pitchFamily="2" charset="2"/>
                                </a:rPr>
                              </m:ctrlPr>
                            </m:sSubPr>
                            <m:e>
                              <m:r>
                                <a:rPr lang="es-MX" sz="2000" b="0" i="1" smtClean="0">
                                  <a:latin typeface="Cambria Math" panose="02040503050406030204" pitchFamily="18" charset="0"/>
                                  <a:sym typeface="Wingdings" pitchFamily="2" charset="2"/>
                                </a:rPr>
                                <m:t>𝐹</m:t>
                              </m:r>
                            </m:e>
                            <m:sub>
                              <m:r>
                                <a:rPr lang="es-MX" sz="2000" b="0" i="1" smtClean="0">
                                  <a:latin typeface="Cambria Math" panose="02040503050406030204" pitchFamily="18" charset="0"/>
                                  <a:sym typeface="Wingdings" pitchFamily="2" charset="2"/>
                                </a:rPr>
                                <m:t>9,17</m:t>
                              </m:r>
                            </m:sub>
                          </m:sSub>
                          <m:r>
                            <a:rPr lang="es-MX" sz="2000" b="0" i="1" smtClean="0">
                              <a:latin typeface="Cambria Math" panose="02040503050406030204" pitchFamily="18" charset="0"/>
                              <a:sym typeface="Wingdings" pitchFamily="2" charset="2"/>
                            </a:rPr>
                            <m:t>&gt;2.5</m:t>
                          </m:r>
                        </m:e>
                      </m:d>
                      <m:r>
                        <a:rPr lang="es-MX" sz="2000" b="0" i="1" smtClean="0">
                          <a:latin typeface="Cambria Math" panose="02040503050406030204" pitchFamily="18" charset="0"/>
                          <a:sym typeface="Wingdings" pitchFamily="2" charset="2"/>
                        </a:rPr>
                        <m:t>=0.05</m:t>
                      </m:r>
                    </m:oMath>
                  </m:oMathPara>
                </a14:m>
                <a:endParaRPr lang="es-ES" sz="2000" dirty="0">
                  <a:latin typeface="Cambria Math" panose="02040503050406030204" pitchFamily="18" charset="0"/>
                  <a:sym typeface="Wingdings" pitchFamily="2" charset="2"/>
                </a:endParaRPr>
              </a:p>
              <a:p>
                <a:pPr marL="266700" lvl="1" indent="0">
                  <a:buNone/>
                </a:pPr>
                <a:br>
                  <a:rPr lang="es-MX" sz="2000" b="0" dirty="0">
                    <a:latin typeface="Cambria Math" panose="02040503050406030204" pitchFamily="18" charset="0"/>
                    <a:sym typeface="Wingdings" pitchFamily="2" charset="2"/>
                  </a:rPr>
                </a:br>
                <a:endParaRPr lang="es-ES" sz="2600" b="0" dirty="0">
                  <a:latin typeface="Cambria Math" panose="02040503050406030204" pitchFamily="18" charset="0"/>
                  <a:sym typeface="Wingdings" pitchFamily="2" charset="2"/>
                </a:endParaRPr>
              </a:p>
              <a:p>
                <a:pPr lvl="1"/>
                <a:endParaRPr lang="es-ES" sz="2600" dirty="0">
                  <a:solidFill>
                    <a:schemeClr val="tx1"/>
                  </a:solidFill>
                  <a:latin typeface="Cambria Math" panose="02040503050406030204" pitchFamily="18" charset="0"/>
                  <a:sym typeface="Wingdings" pitchFamily="2" charset="2"/>
                </a:endParaRPr>
              </a:p>
              <a:p>
                <a:pPr marL="266700" lvl="1" indent="0">
                  <a:buNone/>
                </a:pPr>
                <a:endParaRPr lang="es-ES" sz="2600" dirty="0">
                  <a:latin typeface="Cambria Math" panose="02040503050406030204" pitchFamily="18" charset="0"/>
                  <a:sym typeface="Wingdings" pitchFamily="2" charset="2"/>
                </a:endParaRPr>
              </a:p>
              <a:p>
                <a:pPr marL="266700" lvl="1" indent="0">
                  <a:buNone/>
                </a:pPr>
                <a:endParaRPr lang="es-ES" sz="2800" dirty="0">
                  <a:sym typeface="Wingdings" pitchFamily="2" charset="2"/>
                </a:endParaRPr>
              </a:p>
              <a:p>
                <a:pPr lvl="1"/>
                <a:endParaRPr lang="es-ES" sz="2800" dirty="0"/>
              </a:p>
              <a:p>
                <a:pPr lvl="1"/>
                <a:endParaRPr lang="es-ES" sz="2800" dirty="0"/>
              </a:p>
              <a:p>
                <a:pPr lvl="1"/>
                <a:endParaRPr lang="es-ES" sz="2800" dirty="0"/>
              </a:p>
            </p:txBody>
          </p:sp>
        </mc:Choice>
        <mc:Fallback xmlns="">
          <p:sp>
            <p:nvSpPr>
              <p:cNvPr id="4" name="Content Placeholder 3">
                <a:extLst>
                  <a:ext uri="{FF2B5EF4-FFF2-40B4-BE49-F238E27FC236}">
                    <a16:creationId xmlns:a16="http://schemas.microsoft.com/office/drawing/2014/main" id="{714750D5-10E1-439F-80ED-D90028C60C06}"/>
                  </a:ext>
                </a:extLst>
              </p:cNvPr>
              <p:cNvSpPr>
                <a:spLocks noGrp="1" noRot="1" noChangeAspect="1" noMove="1" noResize="1" noEditPoints="1" noAdjustHandles="1" noChangeArrowheads="1" noChangeShapeType="1" noTextEdit="1"/>
              </p:cNvSpPr>
              <p:nvPr>
                <p:ph idx="1"/>
              </p:nvPr>
            </p:nvSpPr>
            <p:spPr>
              <a:xfrm>
                <a:off x="431999" y="1512000"/>
                <a:ext cx="9500895" cy="4679250"/>
              </a:xfrm>
              <a:blipFill>
                <a:blip r:embed="rId3"/>
                <a:stretch>
                  <a:fillRect t="-3125" r="-1733"/>
                </a:stretch>
              </a:blipFill>
            </p:spPr>
            <p:txBody>
              <a:bodyPr/>
              <a:lstStyle/>
              <a:p>
                <a:r>
                  <a:rPr lang="es-ES">
                    <a:noFill/>
                  </a:rPr>
                  <a:t> </a:t>
                </a:r>
              </a:p>
            </p:txBody>
          </p:sp>
        </mc:Fallback>
      </mc:AlternateContent>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73</a:t>
            </a:fld>
            <a:endParaRPr lang="es-ES" noProof="1"/>
          </a:p>
        </p:txBody>
      </p:sp>
    </p:spTree>
    <p:extLst>
      <p:ext uri="{BB962C8B-B14F-4D97-AF65-F5344CB8AC3E}">
        <p14:creationId xmlns:p14="http://schemas.microsoft.com/office/powerpoint/2010/main" val="23521200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ítulo 19">
            <a:extLst>
              <a:ext uri="{FF2B5EF4-FFF2-40B4-BE49-F238E27FC236}">
                <a16:creationId xmlns:a16="http://schemas.microsoft.com/office/drawing/2014/main" id="{F11A6B65-5A20-4F4D-ACBB-ED50132D4571}"/>
              </a:ext>
            </a:extLst>
          </p:cNvPr>
          <p:cNvSpPr>
            <a:spLocks noGrp="1"/>
          </p:cNvSpPr>
          <p:nvPr>
            <p:ph type="ctrTitle"/>
          </p:nvPr>
        </p:nvSpPr>
        <p:spPr/>
        <p:txBody>
          <a:bodyPr rtlCol="0"/>
          <a:lstStyle/>
          <a:p>
            <a:pPr rtl="0"/>
            <a:r>
              <a:rPr lang="es-ES" dirty="0"/>
              <a:t>¡Gracias!</a:t>
            </a:r>
          </a:p>
        </p:txBody>
      </p:sp>
      <p:sp>
        <p:nvSpPr>
          <p:cNvPr id="22" name="Cuadro de texto 21">
            <a:extLst>
              <a:ext uri="{FF2B5EF4-FFF2-40B4-BE49-F238E27FC236}">
                <a16:creationId xmlns:a16="http://schemas.microsoft.com/office/drawing/2014/main" id="{19352CF6-0F22-45A8-B28B-37FAFCE5C5D6}"/>
              </a:ext>
            </a:extLst>
          </p:cNvPr>
          <p:cNvSpPr txBox="1"/>
          <p:nvPr/>
        </p:nvSpPr>
        <p:spPr>
          <a:xfrm>
            <a:off x="10251642" y="182562"/>
            <a:ext cx="1662546" cy="404658"/>
          </a:xfrm>
          <a:prstGeom prst="rect">
            <a:avLst/>
          </a:prstGeom>
          <a:noFill/>
        </p:spPr>
        <p:txBody>
          <a:bodyPr wrap="square" lIns="0" tIns="36000" rIns="0" bIns="0" rtlCol="0">
            <a:spAutoFit/>
          </a:bodyPr>
          <a:lstStyle/>
          <a:p>
            <a:pPr algn="r" rtl="0">
              <a:lnSpc>
                <a:spcPts val="1400"/>
              </a:lnSpc>
            </a:pPr>
            <a:r>
              <a:rPr lang="es-ES" sz="1600" b="1" spc="-100" dirty="0">
                <a:solidFill>
                  <a:schemeClr val="tx1">
                    <a:lumMod val="50000"/>
                    <a:lumOff val="50000"/>
                  </a:schemeClr>
                </a:solidFill>
                <a:latin typeface="Corbel" panose="020B0503020204020204" pitchFamily="34" charset="0"/>
              </a:rPr>
              <a:t>ESTADÍSTICA</a:t>
            </a:r>
          </a:p>
          <a:p>
            <a:pPr algn="r" rtl="0">
              <a:lnSpc>
                <a:spcPts val="1400"/>
              </a:lnSpc>
            </a:pPr>
            <a:r>
              <a:rPr lang="es-ES" sz="1600" b="1" spc="-100" dirty="0">
                <a:solidFill>
                  <a:schemeClr val="accent1"/>
                </a:solidFill>
                <a:latin typeface="Corbel" panose="020B0503020204020204" pitchFamily="34" charset="0"/>
              </a:rPr>
              <a:t> </a:t>
            </a:r>
            <a:r>
              <a:rPr lang="es-ES" sz="1600" b="1" spc="-100" dirty="0">
                <a:latin typeface="Corbel" panose="020B0503020204020204" pitchFamily="34" charset="0"/>
              </a:rPr>
              <a:t>UPV</a:t>
            </a:r>
            <a:endParaRPr lang="es-ES" sz="1600" b="1" spc="-100" dirty="0">
              <a:solidFill>
                <a:schemeClr val="tx1"/>
              </a:solidFill>
              <a:latin typeface="Corbel" panose="020B0503020204020204" pitchFamily="34" charset="0"/>
            </a:endParaRPr>
          </a:p>
        </p:txBody>
      </p:sp>
      <p:pic>
        <p:nvPicPr>
          <p:cNvPr id="15" name="Picture 2" descr="Resultado de imagen de upv logo">
            <a:extLst>
              <a:ext uri="{FF2B5EF4-FFF2-40B4-BE49-F238E27FC236}">
                <a16:creationId xmlns:a16="http://schemas.microsoft.com/office/drawing/2014/main" id="{E5E5C1AD-5B52-4207-9DB6-FC34C399554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416381" y="5286880"/>
            <a:ext cx="3670521" cy="129758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A6EEE838-29D3-456B-BA26-A2DE064444C0}"/>
              </a:ext>
            </a:extLst>
          </p:cNvPr>
          <p:cNvPicPr>
            <a:picLocks noChangeAspect="1"/>
          </p:cNvPicPr>
          <p:nvPr/>
        </p:nvPicPr>
        <p:blipFill>
          <a:blip r:embed="rId5"/>
          <a:stretch>
            <a:fillRect/>
          </a:stretch>
        </p:blipFill>
        <p:spPr>
          <a:xfrm>
            <a:off x="5783050" y="5361340"/>
            <a:ext cx="2828998" cy="1148665"/>
          </a:xfrm>
          <a:prstGeom prst="rect">
            <a:avLst/>
          </a:prstGeom>
        </p:spPr>
      </p:pic>
      <p:sp>
        <p:nvSpPr>
          <p:cNvPr id="3" name="Text Placeholder 2">
            <a:extLst>
              <a:ext uri="{FF2B5EF4-FFF2-40B4-BE49-F238E27FC236}">
                <a16:creationId xmlns:a16="http://schemas.microsoft.com/office/drawing/2014/main" id="{2783EE5C-7178-4F30-96DF-A76AB8EFC30A}"/>
              </a:ext>
            </a:extLst>
          </p:cNvPr>
          <p:cNvSpPr>
            <a:spLocks noGrp="1"/>
          </p:cNvSpPr>
          <p:nvPr>
            <p:ph type="body" sz="quarter" idx="17"/>
          </p:nvPr>
        </p:nvSpPr>
        <p:spPr/>
        <p:txBody>
          <a:bodyPr/>
          <a:lstStyle/>
          <a:p>
            <a:endParaRPr lang="es-ES" dirty="0"/>
          </a:p>
        </p:txBody>
      </p:sp>
      <p:sp>
        <p:nvSpPr>
          <p:cNvPr id="7" name="Text Placeholder 6">
            <a:extLst>
              <a:ext uri="{FF2B5EF4-FFF2-40B4-BE49-F238E27FC236}">
                <a16:creationId xmlns:a16="http://schemas.microsoft.com/office/drawing/2014/main" id="{65ECE6F6-A57D-4871-B248-207AFE1FE31D}"/>
              </a:ext>
            </a:extLst>
          </p:cNvPr>
          <p:cNvSpPr>
            <a:spLocks noGrp="1"/>
          </p:cNvSpPr>
          <p:nvPr>
            <p:ph type="body" sz="quarter" idx="15"/>
          </p:nvPr>
        </p:nvSpPr>
        <p:spPr/>
        <p:txBody>
          <a:bodyPr/>
          <a:lstStyle/>
          <a:p>
            <a:endParaRPr lang="es-ES"/>
          </a:p>
        </p:txBody>
      </p:sp>
    </p:spTree>
    <p:extLst>
      <p:ext uri="{BB962C8B-B14F-4D97-AF65-F5344CB8AC3E}">
        <p14:creationId xmlns:p14="http://schemas.microsoft.com/office/powerpoint/2010/main" val="41536783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MX" noProof="1"/>
              <a:t>Tipos de inferencia estadística</a:t>
            </a:r>
            <a:endParaRPr lang="es-ES" noProof="1"/>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r>
              <a:rPr lang="es-MX" noProof="1"/>
              <a:t>Paramétrica y no paramétrica</a:t>
            </a:r>
            <a:endParaRPr lang="es-ES" noProof="1"/>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8</a:t>
            </a:fld>
            <a:endParaRPr lang="es-ES" noProof="1"/>
          </a:p>
        </p:txBody>
      </p:sp>
      <p:sp>
        <p:nvSpPr>
          <p:cNvPr id="5" name="Marcador de contenido 4">
            <a:extLst>
              <a:ext uri="{FF2B5EF4-FFF2-40B4-BE49-F238E27FC236}">
                <a16:creationId xmlns:a16="http://schemas.microsoft.com/office/drawing/2014/main" id="{B569D850-6BB1-E349-8FA1-42EA3C593BBF}"/>
              </a:ext>
            </a:extLst>
          </p:cNvPr>
          <p:cNvSpPr>
            <a:spLocks noGrp="1"/>
          </p:cNvSpPr>
          <p:nvPr>
            <p:ph idx="1"/>
          </p:nvPr>
        </p:nvSpPr>
        <p:spPr/>
        <p:txBody>
          <a:bodyPr/>
          <a:lstStyle/>
          <a:p>
            <a:endParaRPr lang="es-ES" dirty="0"/>
          </a:p>
        </p:txBody>
      </p:sp>
      <p:cxnSp>
        <p:nvCxnSpPr>
          <p:cNvPr id="13" name="Conector recto de flecha 12">
            <a:extLst>
              <a:ext uri="{FF2B5EF4-FFF2-40B4-BE49-F238E27FC236}">
                <a16:creationId xmlns:a16="http://schemas.microsoft.com/office/drawing/2014/main" id="{E0705E49-06FA-B142-A7DA-C62ADC81DC9F}"/>
              </a:ext>
            </a:extLst>
          </p:cNvPr>
          <p:cNvCxnSpPr>
            <a:cxnSpLocks/>
          </p:cNvCxnSpPr>
          <p:nvPr/>
        </p:nvCxnSpPr>
        <p:spPr>
          <a:xfrm flipV="1">
            <a:off x="1898851" y="2676567"/>
            <a:ext cx="1017770" cy="10357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4" name="Conector recto de flecha 133">
            <a:extLst>
              <a:ext uri="{FF2B5EF4-FFF2-40B4-BE49-F238E27FC236}">
                <a16:creationId xmlns:a16="http://schemas.microsoft.com/office/drawing/2014/main" id="{F71DB0E8-2865-3447-98B6-CB6A84CF1D9F}"/>
              </a:ext>
            </a:extLst>
          </p:cNvPr>
          <p:cNvCxnSpPr>
            <a:cxnSpLocks/>
          </p:cNvCxnSpPr>
          <p:nvPr/>
        </p:nvCxnSpPr>
        <p:spPr>
          <a:xfrm>
            <a:off x="1898851" y="3712353"/>
            <a:ext cx="1017769" cy="122919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 name="Abrir llave 3">
            <a:extLst>
              <a:ext uri="{FF2B5EF4-FFF2-40B4-BE49-F238E27FC236}">
                <a16:creationId xmlns:a16="http://schemas.microsoft.com/office/drawing/2014/main" id="{6171A163-A131-BB44-9746-3DFE53060E57}"/>
              </a:ext>
            </a:extLst>
          </p:cNvPr>
          <p:cNvSpPr/>
          <p:nvPr/>
        </p:nvSpPr>
        <p:spPr>
          <a:xfrm>
            <a:off x="5318327" y="937469"/>
            <a:ext cx="1964699" cy="363474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4" name="CuadroTexto 13">
            <a:extLst>
              <a:ext uri="{FF2B5EF4-FFF2-40B4-BE49-F238E27FC236}">
                <a16:creationId xmlns:a16="http://schemas.microsoft.com/office/drawing/2014/main" id="{923C1752-4F1B-6D44-AE94-CEE41701FEE4}"/>
              </a:ext>
            </a:extLst>
          </p:cNvPr>
          <p:cNvSpPr txBox="1"/>
          <p:nvPr/>
        </p:nvSpPr>
        <p:spPr>
          <a:xfrm>
            <a:off x="6415989" y="1046682"/>
            <a:ext cx="3090041" cy="3416320"/>
          </a:xfrm>
          <a:prstGeom prst="rect">
            <a:avLst/>
          </a:prstGeom>
          <a:noFill/>
        </p:spPr>
        <p:txBody>
          <a:bodyPr wrap="square" rtlCol="0">
            <a:spAutoFit/>
          </a:bodyPr>
          <a:lstStyle/>
          <a:p>
            <a:r>
              <a:rPr lang="es-ES" b="1" dirty="0"/>
              <a:t>¿Para qué?</a:t>
            </a:r>
          </a:p>
          <a:p>
            <a:endParaRPr lang="es-ES" b="1" dirty="0"/>
          </a:p>
          <a:p>
            <a:pPr marL="285750" indent="-285750">
              <a:buFont typeface="Arial" panose="020B0604020202020204" pitchFamily="34" charset="0"/>
              <a:buChar char="•"/>
            </a:pPr>
            <a:r>
              <a:rPr lang="es-ES" b="1" dirty="0"/>
              <a:t>Estimar los parámetros de una población con un margen controlado de error. </a:t>
            </a:r>
          </a:p>
          <a:p>
            <a:pPr marL="285750" indent="-285750">
              <a:buFont typeface="Arial" panose="020B0604020202020204" pitchFamily="34" charset="0"/>
              <a:buChar char="•"/>
            </a:pPr>
            <a:r>
              <a:rPr lang="es-ES" b="1" dirty="0"/>
              <a:t>Verificar la validez de una cierta afirmación sobre unos valores</a:t>
            </a:r>
          </a:p>
          <a:p>
            <a:pPr marL="285750" indent="-285750">
              <a:buFont typeface="Arial" panose="020B0604020202020204" pitchFamily="34" charset="0"/>
              <a:buChar char="•"/>
            </a:pPr>
            <a:r>
              <a:rPr lang="es-ES" b="1" dirty="0"/>
              <a:t>Comparar los parámetros de dos poblaciones diferentes</a:t>
            </a:r>
          </a:p>
        </p:txBody>
      </p:sp>
      <p:pic>
        <p:nvPicPr>
          <p:cNvPr id="15" name="Imagen 5">
            <a:extLst>
              <a:ext uri="{FF2B5EF4-FFF2-40B4-BE49-F238E27FC236}">
                <a16:creationId xmlns:a16="http://schemas.microsoft.com/office/drawing/2014/main" id="{F58F856D-4F75-499E-95E3-78F8BE31133F}"/>
              </a:ext>
            </a:extLst>
          </p:cNvPr>
          <p:cNvPicPr>
            <a:picLocks noChangeAspect="1"/>
          </p:cNvPicPr>
          <p:nvPr/>
        </p:nvPicPr>
        <p:blipFill>
          <a:blip r:embed="rId3"/>
          <a:stretch>
            <a:fillRect/>
          </a:stretch>
        </p:blipFill>
        <p:spPr>
          <a:xfrm>
            <a:off x="620989" y="3073422"/>
            <a:ext cx="1277862" cy="1277862"/>
          </a:xfrm>
          <a:prstGeom prst="rect">
            <a:avLst/>
          </a:prstGeom>
        </p:spPr>
      </p:pic>
      <p:sp>
        <p:nvSpPr>
          <p:cNvPr id="16" name="CuadroTexto 7">
            <a:extLst>
              <a:ext uri="{FF2B5EF4-FFF2-40B4-BE49-F238E27FC236}">
                <a16:creationId xmlns:a16="http://schemas.microsoft.com/office/drawing/2014/main" id="{794600D6-81DB-43F5-AA26-37A3A460A519}"/>
              </a:ext>
            </a:extLst>
          </p:cNvPr>
          <p:cNvSpPr txBox="1"/>
          <p:nvPr/>
        </p:nvSpPr>
        <p:spPr>
          <a:xfrm>
            <a:off x="2916621" y="2491901"/>
            <a:ext cx="3090041" cy="369332"/>
          </a:xfrm>
          <a:prstGeom prst="rect">
            <a:avLst/>
          </a:prstGeom>
          <a:noFill/>
        </p:spPr>
        <p:txBody>
          <a:bodyPr wrap="square" rtlCol="0">
            <a:spAutoFit/>
          </a:bodyPr>
          <a:lstStyle/>
          <a:p>
            <a:r>
              <a:rPr lang="es-ES" b="1" dirty="0"/>
              <a:t>Inferencia paramétrica</a:t>
            </a:r>
          </a:p>
        </p:txBody>
      </p:sp>
      <p:sp>
        <p:nvSpPr>
          <p:cNvPr id="17" name="CuadroTexto 131">
            <a:extLst>
              <a:ext uri="{FF2B5EF4-FFF2-40B4-BE49-F238E27FC236}">
                <a16:creationId xmlns:a16="http://schemas.microsoft.com/office/drawing/2014/main" id="{A4466215-5909-42B4-B8F3-18804E415A27}"/>
              </a:ext>
            </a:extLst>
          </p:cNvPr>
          <p:cNvSpPr txBox="1"/>
          <p:nvPr/>
        </p:nvSpPr>
        <p:spPr>
          <a:xfrm>
            <a:off x="2916620" y="4756881"/>
            <a:ext cx="3090041" cy="369332"/>
          </a:xfrm>
          <a:prstGeom prst="rect">
            <a:avLst/>
          </a:prstGeom>
          <a:noFill/>
        </p:spPr>
        <p:txBody>
          <a:bodyPr wrap="square" rtlCol="0">
            <a:spAutoFit/>
          </a:bodyPr>
          <a:lstStyle/>
          <a:p>
            <a:r>
              <a:rPr lang="es-ES" b="1" dirty="0"/>
              <a:t>Inferencia no paramétrica</a:t>
            </a:r>
          </a:p>
        </p:txBody>
      </p:sp>
      <p:sp>
        <p:nvSpPr>
          <p:cNvPr id="18" name="CuadroTexto 83">
            <a:extLst>
              <a:ext uri="{FF2B5EF4-FFF2-40B4-BE49-F238E27FC236}">
                <a16:creationId xmlns:a16="http://schemas.microsoft.com/office/drawing/2014/main" id="{D43B3701-32DB-4A2D-8074-3308711B2892}"/>
              </a:ext>
            </a:extLst>
          </p:cNvPr>
          <p:cNvSpPr txBox="1"/>
          <p:nvPr/>
        </p:nvSpPr>
        <p:spPr>
          <a:xfrm>
            <a:off x="1305151" y="1715120"/>
            <a:ext cx="1769532" cy="1477328"/>
          </a:xfrm>
          <a:prstGeom prst="rect">
            <a:avLst/>
          </a:prstGeom>
          <a:noFill/>
        </p:spPr>
        <p:txBody>
          <a:bodyPr wrap="square" rtlCol="0">
            <a:spAutoFit/>
          </a:bodyPr>
          <a:lstStyle/>
          <a:p>
            <a:r>
              <a:rPr lang="es-ES" dirty="0"/>
              <a:t>Conozco la distribución de la población pero no sus parámetros</a:t>
            </a:r>
          </a:p>
        </p:txBody>
      </p:sp>
      <p:sp>
        <p:nvSpPr>
          <p:cNvPr id="19" name="CuadroTexto 134">
            <a:extLst>
              <a:ext uri="{FF2B5EF4-FFF2-40B4-BE49-F238E27FC236}">
                <a16:creationId xmlns:a16="http://schemas.microsoft.com/office/drawing/2014/main" id="{4488F8E0-CC44-4879-A4B2-C8B04C8C7F42}"/>
              </a:ext>
            </a:extLst>
          </p:cNvPr>
          <p:cNvSpPr txBox="1"/>
          <p:nvPr/>
        </p:nvSpPr>
        <p:spPr>
          <a:xfrm>
            <a:off x="885301" y="4572215"/>
            <a:ext cx="2609232" cy="1200329"/>
          </a:xfrm>
          <a:prstGeom prst="rect">
            <a:avLst/>
          </a:prstGeom>
          <a:noFill/>
        </p:spPr>
        <p:txBody>
          <a:bodyPr wrap="square" rtlCol="0">
            <a:spAutoFit/>
          </a:bodyPr>
          <a:lstStyle/>
          <a:p>
            <a:r>
              <a:rPr lang="es-ES" dirty="0"/>
              <a:t>No conozco la distribución de la población ni sus parámetros</a:t>
            </a:r>
          </a:p>
        </p:txBody>
      </p:sp>
    </p:spTree>
    <p:extLst>
      <p:ext uri="{BB962C8B-B14F-4D97-AF65-F5344CB8AC3E}">
        <p14:creationId xmlns:p14="http://schemas.microsoft.com/office/powerpoint/2010/main" val="4224790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MX" noProof="1"/>
              <a:t>Tipos de inferencia estadística</a:t>
            </a:r>
            <a:endParaRPr lang="es-ES" noProof="1"/>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r>
              <a:rPr lang="es-MX" noProof="1"/>
              <a:t>Paramétrica y no paramétrica</a:t>
            </a:r>
            <a:endParaRPr lang="es-ES" noProof="1"/>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9</a:t>
            </a:fld>
            <a:endParaRPr lang="es-ES" noProof="1"/>
          </a:p>
        </p:txBody>
      </p:sp>
      <p:sp>
        <p:nvSpPr>
          <p:cNvPr id="5" name="Marcador de contenido 4">
            <a:extLst>
              <a:ext uri="{FF2B5EF4-FFF2-40B4-BE49-F238E27FC236}">
                <a16:creationId xmlns:a16="http://schemas.microsoft.com/office/drawing/2014/main" id="{B569D850-6BB1-E349-8FA1-42EA3C593BBF}"/>
              </a:ext>
            </a:extLst>
          </p:cNvPr>
          <p:cNvSpPr>
            <a:spLocks noGrp="1"/>
          </p:cNvSpPr>
          <p:nvPr>
            <p:ph idx="1"/>
          </p:nvPr>
        </p:nvSpPr>
        <p:spPr/>
        <p:txBody>
          <a:bodyPr/>
          <a:lstStyle/>
          <a:p>
            <a:endParaRPr lang="es-ES" dirty="0"/>
          </a:p>
        </p:txBody>
      </p:sp>
      <p:cxnSp>
        <p:nvCxnSpPr>
          <p:cNvPr id="13" name="Conector recto de flecha 12">
            <a:extLst>
              <a:ext uri="{FF2B5EF4-FFF2-40B4-BE49-F238E27FC236}">
                <a16:creationId xmlns:a16="http://schemas.microsoft.com/office/drawing/2014/main" id="{E0705E49-06FA-B142-A7DA-C62ADC81DC9F}"/>
              </a:ext>
            </a:extLst>
          </p:cNvPr>
          <p:cNvCxnSpPr>
            <a:cxnSpLocks/>
          </p:cNvCxnSpPr>
          <p:nvPr/>
        </p:nvCxnSpPr>
        <p:spPr>
          <a:xfrm flipV="1">
            <a:off x="1898851" y="2676567"/>
            <a:ext cx="1017770" cy="10357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4" name="Conector recto de flecha 133">
            <a:extLst>
              <a:ext uri="{FF2B5EF4-FFF2-40B4-BE49-F238E27FC236}">
                <a16:creationId xmlns:a16="http://schemas.microsoft.com/office/drawing/2014/main" id="{F71DB0E8-2865-3447-98B6-CB6A84CF1D9F}"/>
              </a:ext>
            </a:extLst>
          </p:cNvPr>
          <p:cNvCxnSpPr>
            <a:cxnSpLocks/>
          </p:cNvCxnSpPr>
          <p:nvPr/>
        </p:nvCxnSpPr>
        <p:spPr>
          <a:xfrm>
            <a:off x="1898851" y="3712353"/>
            <a:ext cx="1017769" cy="122919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 name="Abrir llave 3">
            <a:extLst>
              <a:ext uri="{FF2B5EF4-FFF2-40B4-BE49-F238E27FC236}">
                <a16:creationId xmlns:a16="http://schemas.microsoft.com/office/drawing/2014/main" id="{6171A163-A131-BB44-9746-3DFE53060E57}"/>
              </a:ext>
            </a:extLst>
          </p:cNvPr>
          <p:cNvSpPr/>
          <p:nvPr/>
        </p:nvSpPr>
        <p:spPr>
          <a:xfrm>
            <a:off x="5605846" y="3295129"/>
            <a:ext cx="1964699" cy="329283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4" name="CuadroTexto 13">
            <a:extLst>
              <a:ext uri="{FF2B5EF4-FFF2-40B4-BE49-F238E27FC236}">
                <a16:creationId xmlns:a16="http://schemas.microsoft.com/office/drawing/2014/main" id="{923C1752-4F1B-6D44-AE94-CEE41701FEE4}"/>
              </a:ext>
            </a:extLst>
          </p:cNvPr>
          <p:cNvSpPr txBox="1"/>
          <p:nvPr/>
        </p:nvSpPr>
        <p:spPr>
          <a:xfrm>
            <a:off x="6993376" y="3259754"/>
            <a:ext cx="3090041" cy="3416320"/>
          </a:xfrm>
          <a:prstGeom prst="rect">
            <a:avLst/>
          </a:prstGeom>
          <a:noFill/>
        </p:spPr>
        <p:txBody>
          <a:bodyPr wrap="square" rtlCol="0">
            <a:spAutoFit/>
          </a:bodyPr>
          <a:lstStyle/>
          <a:p>
            <a:r>
              <a:rPr lang="es-ES" b="1" dirty="0"/>
              <a:t>¿Para qué?</a:t>
            </a:r>
          </a:p>
          <a:p>
            <a:endParaRPr lang="es-ES" b="1" dirty="0"/>
          </a:p>
          <a:p>
            <a:pPr marL="285750" indent="-285750">
              <a:buFont typeface="Arial" panose="020B0604020202020204" pitchFamily="34" charset="0"/>
              <a:buChar char="•"/>
            </a:pPr>
            <a:r>
              <a:rPr lang="es-ES" b="1" dirty="0"/>
              <a:t>Pruebas sobre el valor de la mediana</a:t>
            </a:r>
          </a:p>
          <a:p>
            <a:pPr marL="285750" indent="-285750">
              <a:buFont typeface="Arial" panose="020B0604020202020204" pitchFamily="34" charset="0"/>
              <a:buChar char="•"/>
            </a:pPr>
            <a:r>
              <a:rPr lang="es-ES" b="1" dirty="0"/>
              <a:t>Comparar la homogeneidad de dos muestras</a:t>
            </a:r>
          </a:p>
          <a:p>
            <a:pPr marL="285750" indent="-285750">
              <a:buFont typeface="Arial" panose="020B0604020202020204" pitchFamily="34" charset="0"/>
              <a:buChar char="•"/>
            </a:pPr>
            <a:r>
              <a:rPr lang="es-ES" b="1" dirty="0"/>
              <a:t>Comprobar la independencia entre dos variables aleatorias</a:t>
            </a:r>
          </a:p>
          <a:p>
            <a:pPr marL="285750" indent="-285750">
              <a:buFont typeface="Arial" panose="020B0604020202020204" pitchFamily="34" charset="0"/>
              <a:buChar char="•"/>
            </a:pPr>
            <a:r>
              <a:rPr lang="es-ES" b="1" dirty="0"/>
              <a:t>Calidad del ajuste a un modelo conocido</a:t>
            </a:r>
          </a:p>
        </p:txBody>
      </p:sp>
      <p:pic>
        <p:nvPicPr>
          <p:cNvPr id="15" name="Imagen 5">
            <a:extLst>
              <a:ext uri="{FF2B5EF4-FFF2-40B4-BE49-F238E27FC236}">
                <a16:creationId xmlns:a16="http://schemas.microsoft.com/office/drawing/2014/main" id="{56BE6310-1CB9-4EB3-BDE6-665FEBDA9CA6}"/>
              </a:ext>
            </a:extLst>
          </p:cNvPr>
          <p:cNvPicPr>
            <a:picLocks noChangeAspect="1"/>
          </p:cNvPicPr>
          <p:nvPr/>
        </p:nvPicPr>
        <p:blipFill>
          <a:blip r:embed="rId3"/>
          <a:stretch>
            <a:fillRect/>
          </a:stretch>
        </p:blipFill>
        <p:spPr>
          <a:xfrm>
            <a:off x="620989" y="3073422"/>
            <a:ext cx="1277862" cy="1277862"/>
          </a:xfrm>
          <a:prstGeom prst="rect">
            <a:avLst/>
          </a:prstGeom>
        </p:spPr>
      </p:pic>
      <p:sp>
        <p:nvSpPr>
          <p:cNvPr id="16" name="CuadroTexto 7">
            <a:extLst>
              <a:ext uri="{FF2B5EF4-FFF2-40B4-BE49-F238E27FC236}">
                <a16:creationId xmlns:a16="http://schemas.microsoft.com/office/drawing/2014/main" id="{5AD272E3-F62A-4835-98AA-636A02D7331A}"/>
              </a:ext>
            </a:extLst>
          </p:cNvPr>
          <p:cNvSpPr txBox="1"/>
          <p:nvPr/>
        </p:nvSpPr>
        <p:spPr>
          <a:xfrm>
            <a:off x="2916621" y="2491901"/>
            <a:ext cx="3090041" cy="369332"/>
          </a:xfrm>
          <a:prstGeom prst="rect">
            <a:avLst/>
          </a:prstGeom>
          <a:noFill/>
        </p:spPr>
        <p:txBody>
          <a:bodyPr wrap="square" rtlCol="0">
            <a:spAutoFit/>
          </a:bodyPr>
          <a:lstStyle/>
          <a:p>
            <a:r>
              <a:rPr lang="es-ES" b="1" dirty="0"/>
              <a:t>Inferencia paramétrica</a:t>
            </a:r>
          </a:p>
        </p:txBody>
      </p:sp>
      <p:sp>
        <p:nvSpPr>
          <p:cNvPr id="17" name="CuadroTexto 131">
            <a:extLst>
              <a:ext uri="{FF2B5EF4-FFF2-40B4-BE49-F238E27FC236}">
                <a16:creationId xmlns:a16="http://schemas.microsoft.com/office/drawing/2014/main" id="{9FF299DA-5318-4063-A9FB-CA8B9C8639A7}"/>
              </a:ext>
            </a:extLst>
          </p:cNvPr>
          <p:cNvSpPr txBox="1"/>
          <p:nvPr/>
        </p:nvSpPr>
        <p:spPr>
          <a:xfrm>
            <a:off x="2916620" y="4756881"/>
            <a:ext cx="3090041" cy="369332"/>
          </a:xfrm>
          <a:prstGeom prst="rect">
            <a:avLst/>
          </a:prstGeom>
          <a:noFill/>
        </p:spPr>
        <p:txBody>
          <a:bodyPr wrap="square" rtlCol="0">
            <a:spAutoFit/>
          </a:bodyPr>
          <a:lstStyle/>
          <a:p>
            <a:r>
              <a:rPr lang="es-ES" b="1" dirty="0"/>
              <a:t>Inferencia no paramétrica</a:t>
            </a:r>
          </a:p>
        </p:txBody>
      </p:sp>
      <p:sp>
        <p:nvSpPr>
          <p:cNvPr id="18" name="CuadroTexto 83">
            <a:extLst>
              <a:ext uri="{FF2B5EF4-FFF2-40B4-BE49-F238E27FC236}">
                <a16:creationId xmlns:a16="http://schemas.microsoft.com/office/drawing/2014/main" id="{3D80F337-0FFE-4189-9501-32CF7891C395}"/>
              </a:ext>
            </a:extLst>
          </p:cNvPr>
          <p:cNvSpPr txBox="1"/>
          <p:nvPr/>
        </p:nvSpPr>
        <p:spPr>
          <a:xfrm>
            <a:off x="1305151" y="1715120"/>
            <a:ext cx="1769532" cy="1477328"/>
          </a:xfrm>
          <a:prstGeom prst="rect">
            <a:avLst/>
          </a:prstGeom>
          <a:noFill/>
        </p:spPr>
        <p:txBody>
          <a:bodyPr wrap="square" rtlCol="0">
            <a:spAutoFit/>
          </a:bodyPr>
          <a:lstStyle/>
          <a:p>
            <a:r>
              <a:rPr lang="es-ES" dirty="0"/>
              <a:t>Conozco la distribución de la población pero no sus parámetros</a:t>
            </a:r>
          </a:p>
        </p:txBody>
      </p:sp>
      <p:sp>
        <p:nvSpPr>
          <p:cNvPr id="19" name="CuadroTexto 134">
            <a:extLst>
              <a:ext uri="{FF2B5EF4-FFF2-40B4-BE49-F238E27FC236}">
                <a16:creationId xmlns:a16="http://schemas.microsoft.com/office/drawing/2014/main" id="{482FFA42-C2E0-40AC-BFD7-E24AF96EA4FA}"/>
              </a:ext>
            </a:extLst>
          </p:cNvPr>
          <p:cNvSpPr txBox="1"/>
          <p:nvPr/>
        </p:nvSpPr>
        <p:spPr>
          <a:xfrm>
            <a:off x="885301" y="4572215"/>
            <a:ext cx="2609232" cy="1200329"/>
          </a:xfrm>
          <a:prstGeom prst="rect">
            <a:avLst/>
          </a:prstGeom>
          <a:noFill/>
        </p:spPr>
        <p:txBody>
          <a:bodyPr wrap="square" rtlCol="0">
            <a:spAutoFit/>
          </a:bodyPr>
          <a:lstStyle/>
          <a:p>
            <a:r>
              <a:rPr lang="es-ES" dirty="0"/>
              <a:t>No conozco la distribución de la población ni sus parámetros</a:t>
            </a:r>
          </a:p>
        </p:txBody>
      </p:sp>
    </p:spTree>
    <p:extLst>
      <p:ext uri="{BB962C8B-B14F-4D97-AF65-F5344CB8AC3E}">
        <p14:creationId xmlns:p14="http://schemas.microsoft.com/office/powerpoint/2010/main" val="297552354"/>
      </p:ext>
    </p:extLst>
  </p:cSld>
  <p:clrMapOvr>
    <a:masterClrMapping/>
  </p:clrMapOvr>
</p:sld>
</file>

<file path=ppt/theme/theme1.xml><?xml version="1.0" encoding="utf-8"?>
<a:theme xmlns:a="http://schemas.openxmlformats.org/drawingml/2006/main" name="Tema de Office">
  <a:themeElements>
    <a:clrScheme name="Custom 134">
      <a:dk1>
        <a:srgbClr val="000000"/>
      </a:dk1>
      <a:lt1>
        <a:srgbClr val="FFFFFF"/>
      </a:lt1>
      <a:dk2>
        <a:srgbClr val="000000"/>
      </a:dk2>
      <a:lt2>
        <a:srgbClr val="FFFFFF"/>
      </a:lt2>
      <a:accent1>
        <a:srgbClr val="5CB8B3"/>
      </a:accent1>
      <a:accent2>
        <a:srgbClr val="F5D66E"/>
      </a:accent2>
      <a:accent3>
        <a:srgbClr val="D78189"/>
      </a:accent3>
      <a:accent4>
        <a:srgbClr val="7030A0"/>
      </a:accent4>
      <a:accent5>
        <a:srgbClr val="0070C0"/>
      </a:accent5>
      <a:accent6>
        <a:srgbClr val="C4D36D"/>
      </a:accent6>
      <a:hlink>
        <a:srgbClr val="54C3BD"/>
      </a:hlink>
      <a:folHlink>
        <a:srgbClr val="54C3BD"/>
      </a:folHlink>
    </a:clrScheme>
    <a:fontScheme name="Custom 154">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0677714_TF67328976" id="{CFA10EA1-FB96-4DF7-9AEA-652009566947}" vid="{942A39ED-054D-487A-BA3A-AD0BCEB3D6F7}"/>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4934E25-8442-49E9-ABDF-3146C4145F3B}">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F6CB1848-D3E0-4F10-B640-720BE758B85B}">
  <ds:schemaRefs>
    <ds:schemaRef ds:uri="http://schemas.microsoft.com/sharepoint/v3/contenttype/forms"/>
  </ds:schemaRefs>
</ds:datastoreItem>
</file>

<file path=customXml/itemProps3.xml><?xml version="1.0" encoding="utf-8"?>
<ds:datastoreItem xmlns:ds="http://schemas.openxmlformats.org/officeDocument/2006/customXml" ds:itemID="{1BBB5711-29E1-4F8E-81A0-7947C57B2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tf67328976</Template>
  <TotalTime>0</TotalTime>
  <Words>3629</Words>
  <Application>Microsoft Office PowerPoint</Application>
  <PresentationFormat>Widescreen</PresentationFormat>
  <Paragraphs>748</Paragraphs>
  <Slides>74</Slides>
  <Notes>70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74</vt:i4>
      </vt:variant>
    </vt:vector>
  </HeadingPairs>
  <TitlesOfParts>
    <vt:vector size="80" baseType="lpstr">
      <vt:lpstr>Arial</vt:lpstr>
      <vt:lpstr>Calibri</vt:lpstr>
      <vt:lpstr>Cambria Math</vt:lpstr>
      <vt:lpstr>Corbel</vt:lpstr>
      <vt:lpstr>Times New Roman</vt:lpstr>
      <vt:lpstr>Tema de Office</vt:lpstr>
      <vt:lpstr>Unidad 5.1: Distribuciones en el muestreo</vt:lpstr>
      <vt:lpstr>¿En qué punto estamos?</vt:lpstr>
      <vt:lpstr>Poblaciones y muestras</vt:lpstr>
      <vt:lpstr>Población vS. Muestra</vt:lpstr>
      <vt:lpstr>Inferencia estadística</vt:lpstr>
      <vt:lpstr>Inferencia estadística</vt:lpstr>
      <vt:lpstr>TIPOS DE INFERENCIA ESTADÍSTICA</vt:lpstr>
      <vt:lpstr>Tipos de inferencia estadística</vt:lpstr>
      <vt:lpstr>Tipos de inferencia estadística</vt:lpstr>
      <vt:lpstr>Tipos de inferencia estadística</vt:lpstr>
      <vt:lpstr>Inferencia estadística</vt:lpstr>
      <vt:lpstr>La importancia del muestreo</vt:lpstr>
      <vt:lpstr>Muestreo aleatorio simple</vt:lpstr>
      <vt:lpstr>Muestreo sistemático k </vt:lpstr>
      <vt:lpstr>Muestra aleatoria estratificada</vt:lpstr>
      <vt:lpstr>La importancia de una buena muestra</vt:lpstr>
      <vt:lpstr>Estadísticos y distribuciones en el muestreo</vt:lpstr>
      <vt:lpstr>Algunas variables aleatorias en las muestras</vt:lpstr>
      <vt:lpstr>Algunas variables aleatorias en las muestras</vt:lpstr>
      <vt:lpstr>Algunas variables aleatorias en las muestras</vt:lpstr>
      <vt:lpstr>Estadísticos</vt:lpstr>
      <vt:lpstr>Algunos estadísticos relevantes</vt:lpstr>
      <vt:lpstr>Distribuciones en el muestreo</vt:lpstr>
      <vt:lpstr>Propiedades de la media muestral</vt:lpstr>
      <vt:lpstr>¿podemos estimar la media poblacional?</vt:lpstr>
      <vt:lpstr>¿podemos estimar la media poblacional?</vt:lpstr>
      <vt:lpstr>¿podemos estimar la media poblacional?</vt:lpstr>
      <vt:lpstr>¿podemos estimar la media poblacional?</vt:lpstr>
      <vt:lpstr>¿podemos estimar la media poblacional?</vt:lpstr>
      <vt:lpstr>¿Podemos estimar la media poblacional?</vt:lpstr>
      <vt:lpstr>¿Podemos estimar la media poblacional?</vt:lpstr>
      <vt:lpstr>Problema 1</vt:lpstr>
      <vt:lpstr>ProblemA 1</vt:lpstr>
      <vt:lpstr>ProblemA 2</vt:lpstr>
      <vt:lpstr>ProblemA 2</vt:lpstr>
      <vt:lpstr>Propiedades de la quasi-varianza</vt:lpstr>
      <vt:lpstr>¿Podemos estimar la varianza poblacional?</vt:lpstr>
      <vt:lpstr>¿Podemos estimar la varianza poblacional?</vt:lpstr>
      <vt:lpstr>¿Podemos estimar la varianza poblacional?</vt:lpstr>
      <vt:lpstr>ProblemA 3</vt:lpstr>
      <vt:lpstr>ProblemA 3</vt:lpstr>
      <vt:lpstr>Distribuciones en el muestreo en poblaciones normales</vt:lpstr>
      <vt:lpstr>Distribucion Chi-cuadrado (χ^2)</vt:lpstr>
      <vt:lpstr>Distribución Chi-cuadrado (χ^2)</vt:lpstr>
      <vt:lpstr>ProblemA 4</vt:lpstr>
      <vt:lpstr>ProblemA 4</vt:lpstr>
      <vt:lpstr>Problema 4</vt:lpstr>
      <vt:lpstr>Problema 4</vt:lpstr>
      <vt:lpstr>Problema 4</vt:lpstr>
      <vt:lpstr>Problema 4</vt:lpstr>
      <vt:lpstr>ProblemA 4</vt:lpstr>
      <vt:lpstr>Distribución T-student</vt:lpstr>
      <vt:lpstr>Distribución T-student </vt:lpstr>
      <vt:lpstr>ProblemA 5</vt:lpstr>
      <vt:lpstr>ProblemA 5</vt:lpstr>
      <vt:lpstr>ProblemA 5</vt:lpstr>
      <vt:lpstr>ProblemA 5</vt:lpstr>
      <vt:lpstr>ProblemA 5</vt:lpstr>
      <vt:lpstr>ProblemA 5</vt:lpstr>
      <vt:lpstr>ProblemA 6</vt:lpstr>
      <vt:lpstr>ProblemA 6</vt:lpstr>
      <vt:lpstr>ProblemA 6</vt:lpstr>
      <vt:lpstr>ProblemA 6</vt:lpstr>
      <vt:lpstr>Distribución F-Snedecor  o F-Fisher</vt:lpstr>
      <vt:lpstr>Distribución F-SNEDECOR o F-Fisher</vt:lpstr>
      <vt:lpstr>ProblemA 7</vt:lpstr>
      <vt:lpstr>ProblemA 7</vt:lpstr>
      <vt:lpstr>ProblemA 7</vt:lpstr>
      <vt:lpstr>ProblemA 7</vt:lpstr>
      <vt:lpstr>ProblemA 7</vt:lpstr>
      <vt:lpstr>ProblemA 7</vt:lpstr>
      <vt:lpstr>ProblemA 7</vt:lpstr>
      <vt:lpstr>ProblemA 7</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cp:lastPrinted>2020-03-09T07:53:56Z</cp:lastPrinted>
  <dcterms:created xsi:type="dcterms:W3CDTF">2020-01-22T10:22:58Z</dcterms:created>
  <dcterms:modified xsi:type="dcterms:W3CDTF">2020-03-22T11:27:36Z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